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7.xml" ContentType="application/vnd.openxmlformats-officedocument.theme+xml"/>
  <Override PartName="/ppt/tags/tag10.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notesSlides/notesSlide7.xml" ContentType="application/vnd.openxmlformats-officedocument.presentationml.notesSlide+xml"/>
  <Override PartName="/ppt/tags/tag19.xml" ContentType="application/vnd.openxmlformats-officedocument.presentationml.tags+xml"/>
  <Override PartName="/ppt/notesSlides/notesSlide8.xml" ContentType="application/vnd.openxmlformats-officedocument.presentationml.notesSl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tags/tag32.xml" ContentType="application/vnd.openxmlformats-officedocument.presentationml.tags+xml"/>
  <Override PartName="/ppt/notesSlides/notesSlide18.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tags/tag33.xml" ContentType="application/vnd.openxmlformats-officedocument.presentationml.tags+xml"/>
  <Override PartName="/ppt/notesSlides/notesSlide19.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tags/tag34.xml" ContentType="application/vnd.openxmlformats-officedocument.presentationml.tags+xml"/>
  <Override PartName="/ppt/notesSlides/notesSlide20.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ags/tag35.xml" ContentType="application/vnd.openxmlformats-officedocument.presentationml.tags+xml"/>
  <Override PartName="/ppt/notesSlides/notesSlide21.xml" ContentType="application/vnd.openxmlformats-officedocument.presentationml.notesSlide+xml"/>
  <Override PartName="/ppt/charts/chart13.xml" ContentType="application/vnd.openxmlformats-officedocument.drawingml.chart+xml"/>
  <Override PartName="/ppt/charts/chart14.xml" ContentType="application/vnd.openxmlformats-officedocument.drawingml.chart+xml"/>
  <Override PartName="/ppt/theme/themeOverride1.xml" ContentType="application/vnd.openxmlformats-officedocument.themeOverride+xml"/>
  <Override PartName="/ppt/tags/tag36.xml" ContentType="application/vnd.openxmlformats-officedocument.presentationml.tags+xml"/>
  <Override PartName="/ppt/notesSlides/notesSlide22.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notesSlides/notesSlide2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3" r:id="rId7"/>
    <p:sldMasterId id="2147483746" r:id="rId8"/>
    <p:sldMasterId id="2147483784" r:id="rId9"/>
    <p:sldMasterId id="2147483804" r:id="rId10"/>
    <p:sldMasterId id="2147483824" r:id="rId11"/>
    <p:sldMasterId id="2147483849" r:id="rId12"/>
    <p:sldMasterId id="2147483881" r:id="rId13"/>
  </p:sldMasterIdLst>
  <p:notesMasterIdLst>
    <p:notesMasterId r:id="rId43"/>
  </p:notesMasterIdLst>
  <p:handoutMasterIdLst>
    <p:handoutMasterId r:id="rId44"/>
  </p:handoutMasterIdLst>
  <p:sldIdLst>
    <p:sldId id="2147469925" r:id="rId14"/>
    <p:sldId id="2147470076" r:id="rId15"/>
    <p:sldId id="2147470098" r:id="rId16"/>
    <p:sldId id="2147470111" r:id="rId17"/>
    <p:sldId id="2147470101" r:id="rId18"/>
    <p:sldId id="2147470090" r:id="rId19"/>
    <p:sldId id="2147469961" r:id="rId20"/>
    <p:sldId id="2147470109" r:id="rId21"/>
    <p:sldId id="2147470079" r:id="rId22"/>
    <p:sldId id="2147470093" r:id="rId23"/>
    <p:sldId id="2147469963" r:id="rId24"/>
    <p:sldId id="2147470097" r:id="rId25"/>
    <p:sldId id="2147469931" r:id="rId26"/>
    <p:sldId id="2147470091" r:id="rId27"/>
    <p:sldId id="2147470004" r:id="rId28"/>
    <p:sldId id="2147470007" r:id="rId29"/>
    <p:sldId id="2147469914" r:id="rId30"/>
    <p:sldId id="2147469949" r:id="rId31"/>
    <p:sldId id="2147470104" r:id="rId32"/>
    <p:sldId id="2147470106" r:id="rId33"/>
    <p:sldId id="2147470096" r:id="rId34"/>
    <p:sldId id="2147470034" r:id="rId35"/>
    <p:sldId id="2147470033" r:id="rId36"/>
    <p:sldId id="2147470107" r:id="rId37"/>
    <p:sldId id="2147470103" r:id="rId38"/>
    <p:sldId id="2147470057" r:id="rId39"/>
    <p:sldId id="2147470110" r:id="rId40"/>
    <p:sldId id="2147470108" r:id="rId41"/>
    <p:sldId id="2147469954" r:id="rId42"/>
  </p:sldIdLst>
  <p:sldSz cx="12192000" cy="6858000"/>
  <p:notesSz cx="7023100" cy="9309100"/>
  <p:embeddedFontLst>
    <p:embeddedFont>
      <p:font typeface="Calibri" panose="020F0502020204030204" pitchFamily="34" charset="0"/>
      <p:regular r:id="rId45"/>
      <p:bold r:id="rId46"/>
      <p:italic r:id="rId47"/>
      <p:boldItalic r:id="rId48"/>
    </p:embeddedFont>
    <p:embeddedFont>
      <p:font typeface="Securitas Pro Office" panose="00000500000000000000" pitchFamily="2"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Tahoma" panose="020B0604030504040204" pitchFamily="34" charset="0"/>
      <p:regular r:id="rId57"/>
      <p:bold r:id="rId58"/>
    </p:embeddedFont>
    <p:embeddedFont>
      <p:font typeface="Trebuchet MS" panose="020B0603020202020204" pitchFamily="34" charset="0"/>
      <p:regular r:id="rId59"/>
      <p:bold r:id="rId60"/>
      <p:italic r:id="rId61"/>
      <p:boldItalic r:id="rId62"/>
    </p:embeddedFont>
  </p:embeddedFontLst>
  <p:custDataLst>
    <p:tags r:id="rId6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F3DC83-7012-C3C3-E014-0CFE7DA4FF5D}" name="Andreas Lindback" initials="AL" userId="S::andreas.lindback@securitas.com::6e93b3a5-0790-4cb9-8dcb-c32ec0ea5494" providerId="AD"/>
  <p188:author id="{D4836699-707B-F9C8-D233-E6C61D8E013F}" name="Bill Quinn" initials="BQ" userId="S::bill.quinn@securitas.com::488920ed-7cdd-4fb7-aba8-d51eda68872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lena Andreas" initials="HA" lastIdx="4" clrIdx="0">
    <p:extLst>
      <p:ext uri="{19B8F6BF-5375-455C-9EA6-DF929625EA0E}">
        <p15:presenceInfo xmlns:p15="http://schemas.microsoft.com/office/powerpoint/2012/main" userId="S::helena.andreas@securitas.com::ee4b6105-923b-4c5f-8704-77805dd048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BFFF"/>
    <a:srgbClr val="8D5FFF"/>
    <a:srgbClr val="FC273F"/>
    <a:srgbClr val="9C9EA0"/>
    <a:srgbClr val="D7D8D6"/>
    <a:srgbClr val="FF8DA3"/>
    <a:srgbClr val="C2B4FC"/>
    <a:srgbClr val="031F30"/>
    <a:srgbClr val="ACC2DD"/>
    <a:srgbClr val="5541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A0D4E9-B5D5-441D-8EDF-802391A71106}" v="2" dt="2023-08-28T15:13:43.9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font" Target="fonts/font3.fntdata"/><Relationship Id="rId63" Type="http://schemas.openxmlformats.org/officeDocument/2006/relationships/tags" Target="tags/tag1.xml"/><Relationship Id="rId68" Type="http://schemas.openxmlformats.org/officeDocument/2006/relationships/tableStyles" Target="tableStyle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5.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font" Target="fonts/font17.fntdata"/><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Master" Target="slideMasters/slideMaster2.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Master" Target="slideMasters/slideMaster6.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font" Target="fonts/font10.fntdata"/><Relationship Id="rId62" Type="http://schemas.openxmlformats.org/officeDocument/2006/relationships/font" Target="fonts/font18.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4.xml"/><Relationship Id="rId31" Type="http://schemas.openxmlformats.org/officeDocument/2006/relationships/slide" Target="slides/slide18.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3.xml"/><Relationship Id="rId13" Type="http://schemas.openxmlformats.org/officeDocument/2006/relationships/slideMaster" Target="slideMasters/slideMaster7.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font" Target="fonts/font6.fntdata"/><Relationship Id="rId55" Type="http://schemas.openxmlformats.org/officeDocument/2006/relationships/font" Target="fonts/font11.fntdata"/></Relationships>
</file>

<file path=ppt/charts/_rels/chart1.xml.rels><?xml version="1.0" encoding="UTF-8" standalone="yes"?>
<Relationships xmlns="http://schemas.openxmlformats.org/package/2006/relationships"><Relationship Id="rId1" Type="http://schemas.openxmlformats.org/officeDocument/2006/relationships/oleObject" Target="file:///\\WSP3939A\dg-corpfin$\CLIENTS\Securitas\2021\Project%20Brown\Process%20documents\Investor%20presentation\2022-0X-XX%20Investor%20presentation\Financial%20targets%20performance\Stanley%20RI%20-%20FInancial%20targets%20performance%20(2022-05-05).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1" Type="http://schemas.openxmlformats.org/officeDocument/2006/relationships/oleObject" Target="https://securitasgroup.sharepoint.com/sites/GTC/Shared%20Documents/Funding%20Documentation/Supporting%20Files/Stanley%20RI%20-%20EBITA%20cash%20flow%20and%20ND%20since%202014.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https://securitasgroup.sharepoint.com/sites/GTC/Shared%20Documents/Funding%20Documentation/Investor%20Presentation/2023/Q2%2023%20close/Stanley%20RI%20-%20EBITA%20cash%20flow%20and%20ND%20since%202014%20Q2%2023%20updated.xlsx" TargetMode="External"/><Relationship Id="rId1" Type="http://schemas.openxmlformats.org/officeDocument/2006/relationships/themeOverride" Target="../theme/themeOverride1.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oleObject" Target="file:///\\WSP3939A\dg-corpfin$\CLIENTS\Securitas\2021\Project%20Brown\Process%20documents\Investor%20presentation\2022-0X-XX%20Investor%20presentation\Financial%20targets%20performance\Stanley%20RI%20-%20FInancial%20targets%20performance%20(2022-05-05).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file:///\\WSP3939A\dg-corpfin$\CLIENTS\Securitas\2021\Project%20Brown\Process%20documents\Investor%20presentation\2022-08-24%20Investor%20presentation\Financial%20targets%20performance\Stanley%20RI%20-%20FInancial%20targets%20performance%20(2022-05-05).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file:///\\WSP3939A\dg-corpfin$\CLIENTS\Securitas\2021\Project%20Brown\Process%20documents\Investor%20presentation\2022-08-24%20Investor%20presentation\Financial%20targets%20performance\Stanley%20RI%20-%20FInancial%20targets%20performance%20(2022-05-05).xlsx"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5"/>
            </a:solidFill>
            <a:ln>
              <a:noFill/>
            </a:ln>
            <a:effectLst/>
          </c:spPr>
          <c:invertIfNegative val="0"/>
          <c:dLbls>
            <c:numFmt formatCode="0%" sourceLinked="0"/>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'Ark1'!$D$3:$J$3</c:f>
              <c:numCache>
                <c:formatCode>0</c:formatCode>
                <c:ptCount val="7"/>
                <c:pt idx="0">
                  <c:v>2015</c:v>
                </c:pt>
                <c:pt idx="1">
                  <c:v>2016</c:v>
                </c:pt>
                <c:pt idx="2">
                  <c:v>2017</c:v>
                </c:pt>
                <c:pt idx="3">
                  <c:v>2018</c:v>
                </c:pt>
                <c:pt idx="4">
                  <c:v>2019</c:v>
                </c:pt>
                <c:pt idx="5">
                  <c:v>2020</c:v>
                </c:pt>
                <c:pt idx="6">
                  <c:v>2021</c:v>
                </c:pt>
              </c:numCache>
            </c:numRef>
          </c:cat>
          <c:val>
            <c:numRef>
              <c:f>'Ark1'!$D$17:$J$17</c:f>
              <c:numCache>
                <c:formatCode>0.0%_);\(0.0%\);0.0%_);@_)</c:formatCode>
                <c:ptCount val="7"/>
                <c:pt idx="0">
                  <c:v>0.8313644923814415</c:v>
                </c:pt>
                <c:pt idx="1">
                  <c:v>0.66742066542220269</c:v>
                </c:pt>
                <c:pt idx="2">
                  <c:v>0.81693349229328116</c:v>
                </c:pt>
                <c:pt idx="3">
                  <c:v>0.59808432008447088</c:v>
                </c:pt>
                <c:pt idx="4">
                  <c:v>0.85430463576158944</c:v>
                </c:pt>
                <c:pt idx="5">
                  <c:v>1.4732215862632869</c:v>
                </c:pt>
                <c:pt idx="6">
                  <c:v>0.93275342924054871</c:v>
                </c:pt>
              </c:numCache>
            </c:numRef>
          </c:val>
          <c:extLst>
            <c:ext xmlns:c16="http://schemas.microsoft.com/office/drawing/2014/chart" uri="{C3380CC4-5D6E-409C-BE32-E72D297353CC}">
              <c16:uniqueId val="{00000000-6045-3A4E-9440-B5FA0FE98A12}"/>
            </c:ext>
          </c:extLst>
        </c:ser>
        <c:dLbls>
          <c:showLegendKey val="0"/>
          <c:showVal val="0"/>
          <c:showCatName val="0"/>
          <c:showSerName val="0"/>
          <c:showPercent val="0"/>
          <c:showBubbleSize val="0"/>
        </c:dLbls>
        <c:gapWidth val="100"/>
        <c:overlap val="-27"/>
        <c:axId val="541836096"/>
        <c:axId val="541834136"/>
      </c:barChart>
      <c:catAx>
        <c:axId val="541836096"/>
        <c:scaling>
          <c:orientation val="minMax"/>
        </c:scaling>
        <c:delete val="0"/>
        <c:axPos val="b"/>
        <c:numFmt formatCode="0" sourceLinked="1"/>
        <c:majorTickMark val="none"/>
        <c:minorTickMark val="none"/>
        <c:tickLblPos val="none"/>
        <c:spPr>
          <a:noFill/>
          <a:ln w="6350" cap="flat" cmpd="sng" algn="ctr">
            <a:noFill/>
            <a:round/>
          </a:ln>
          <a:effectLst/>
        </c:spPr>
        <c:txPr>
          <a:bodyPr rot="-60000000" vert="horz"/>
          <a:lstStyle/>
          <a:p>
            <a:pPr>
              <a:defRPr/>
            </a:pPr>
            <a:endParaRPr lang="en-US"/>
          </a:p>
        </c:txPr>
        <c:crossAx val="541834136"/>
        <c:crosses val="autoZero"/>
        <c:auto val="1"/>
        <c:lblAlgn val="ctr"/>
        <c:lblOffset val="100"/>
        <c:noMultiLvlLbl val="0"/>
      </c:catAx>
      <c:valAx>
        <c:axId val="541834136"/>
        <c:scaling>
          <c:orientation val="minMax"/>
        </c:scaling>
        <c:delete val="0"/>
        <c:axPos val="l"/>
        <c:majorGridlines>
          <c:spPr>
            <a:ln w="9525" cap="flat" cmpd="sng" algn="ctr">
              <a:noFill/>
              <a:round/>
            </a:ln>
            <a:effectLst/>
          </c:spPr>
        </c:majorGridlines>
        <c:numFmt formatCode="0.0%_);\(0.0%\);0.0%_);@_)" sourceLinked="1"/>
        <c:majorTickMark val="none"/>
        <c:minorTickMark val="none"/>
        <c:tickLblPos val="none"/>
        <c:spPr>
          <a:noFill/>
          <a:ln>
            <a:noFill/>
          </a:ln>
          <a:effectLst/>
        </c:spPr>
        <c:txPr>
          <a:bodyPr rot="-60000000" vert="horz"/>
          <a:lstStyle/>
          <a:p>
            <a:pPr>
              <a:defRPr/>
            </a:pPr>
            <a:endParaRPr lang="en-US"/>
          </a:p>
        </c:txPr>
        <c:crossAx val="541836096"/>
        <c:crosses val="autoZero"/>
        <c:crossBetween val="between"/>
      </c:valAx>
      <c:spPr>
        <a:noFill/>
      </c:spPr>
    </c:plotArea>
    <c:plotVisOnly val="1"/>
    <c:dispBlanksAs val="gap"/>
    <c:showDLblsOverMax val="0"/>
    <c:extLst/>
  </c:chart>
  <c:spPr>
    <a:noFill/>
    <a:ln w="9525" cap="flat" cmpd="sng" algn="ctr">
      <a:noFill/>
      <a:round/>
    </a:ln>
    <a:effectLst/>
  </c:spPr>
  <c:txPr>
    <a:bodyPr/>
    <a:lstStyle/>
    <a:p>
      <a:pPr>
        <a:defRPr sz="1100">
          <a:solidFill>
            <a:schemeClr val="tx1"/>
          </a:solidFill>
          <a:latin typeface="Securitas Pro Office" panose="00000500000000000000" pitchFamily="2"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Dividend</c:v>
                </c:pt>
              </c:strCache>
            </c:strRef>
          </c:tx>
          <c:spPr>
            <a:solidFill>
              <a:srgbClr val="FC273F"/>
            </a:solidFill>
            <a:ln>
              <a:noFill/>
            </a:ln>
            <a:effectLst/>
          </c:spPr>
          <c:invertIfNegative val="0"/>
          <c:dPt>
            <c:idx val="0"/>
            <c:invertIfNegative val="0"/>
            <c:bubble3D val="0"/>
            <c:spPr>
              <a:solidFill>
                <a:srgbClr val="FC273F"/>
              </a:solidFill>
              <a:ln>
                <a:noFill/>
              </a:ln>
              <a:effectLst/>
            </c:spPr>
            <c:extLst>
              <c:ext xmlns:c16="http://schemas.microsoft.com/office/drawing/2014/chart" uri="{C3380CC4-5D6E-409C-BE32-E72D297353CC}">
                <c16:uniqueId val="{00000003-AB41-4383-A745-DBE4EBB3FF79}"/>
              </c:ext>
            </c:extLst>
          </c:dPt>
          <c:cat>
            <c:numRef>
              <c:f>Sheet1!$A$2</c:f>
              <c:numCache>
                <c:formatCode>General</c:formatCode>
                <c:ptCount val="1"/>
              </c:numCache>
            </c:numRef>
          </c:cat>
          <c:val>
            <c:numRef>
              <c:f>Sheet1!$B$2</c:f>
              <c:numCache>
                <c:formatCode>0%</c:formatCode>
                <c:ptCount val="1"/>
                <c:pt idx="0">
                  <c:v>0.5</c:v>
                </c:pt>
              </c:numCache>
            </c:numRef>
          </c:val>
          <c:extLst>
            <c:ext xmlns:c16="http://schemas.microsoft.com/office/drawing/2014/chart" uri="{C3380CC4-5D6E-409C-BE32-E72D297353CC}">
              <c16:uniqueId val="{00000000-16ED-4BD3-98E1-9EBEABAB2CE5}"/>
            </c:ext>
          </c:extLst>
        </c:ser>
        <c:ser>
          <c:idx val="1"/>
          <c:order val="1"/>
          <c:tx>
            <c:strRef>
              <c:f>Sheet1!$C$1</c:f>
              <c:strCache>
                <c:ptCount val="1"/>
                <c:pt idx="0">
                  <c:v>M&amp;A</c:v>
                </c:pt>
              </c:strCache>
            </c:strRef>
          </c:tx>
          <c:spPr>
            <a:solidFill>
              <a:schemeClr val="accent2"/>
            </a:solidFill>
            <a:ln>
              <a:noFill/>
            </a:ln>
            <a:effectLst/>
          </c:spPr>
          <c:invertIfNegative val="0"/>
          <c:dPt>
            <c:idx val="0"/>
            <c:invertIfNegative val="0"/>
            <c:bubble3D val="0"/>
            <c:spPr>
              <a:solidFill>
                <a:srgbClr val="641432"/>
              </a:solidFill>
              <a:ln>
                <a:noFill/>
              </a:ln>
              <a:effectLst/>
            </c:spPr>
            <c:extLst>
              <c:ext xmlns:c16="http://schemas.microsoft.com/office/drawing/2014/chart" uri="{C3380CC4-5D6E-409C-BE32-E72D297353CC}">
                <c16:uniqueId val="{00000000-5BF2-441C-95CE-E5BF13D3B2BE}"/>
              </c:ext>
            </c:extLst>
          </c:dPt>
          <c:cat>
            <c:numRef>
              <c:f>Sheet1!$A$2</c:f>
              <c:numCache>
                <c:formatCode>General</c:formatCode>
                <c:ptCount val="1"/>
              </c:numCache>
            </c:numRef>
          </c:cat>
          <c:val>
            <c:numRef>
              <c:f>Sheet1!$C$2</c:f>
              <c:numCache>
                <c:formatCode>0%</c:formatCode>
                <c:ptCount val="1"/>
                <c:pt idx="0">
                  <c:v>0.45</c:v>
                </c:pt>
              </c:numCache>
            </c:numRef>
          </c:val>
          <c:extLst>
            <c:ext xmlns:c16="http://schemas.microsoft.com/office/drawing/2014/chart" uri="{C3380CC4-5D6E-409C-BE32-E72D297353CC}">
              <c16:uniqueId val="{00000001-16ED-4BD3-98E1-9EBEABAB2CE5}"/>
            </c:ext>
          </c:extLst>
        </c:ser>
        <c:ser>
          <c:idx val="2"/>
          <c:order val="2"/>
          <c:tx>
            <c:strRef>
              <c:f>Sheet1!$D$1</c:f>
              <c:strCache>
                <c:ptCount val="1"/>
                <c:pt idx="0">
                  <c:v>IAC</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7258-4438-B98D-2E197F83CF04}"/>
              </c:ext>
            </c:extLst>
          </c:dPt>
          <c:cat>
            <c:numRef>
              <c:f>Sheet1!$A$2</c:f>
              <c:numCache>
                <c:formatCode>General</c:formatCode>
                <c:ptCount val="1"/>
              </c:numCache>
            </c:numRef>
          </c:cat>
          <c:val>
            <c:numRef>
              <c:f>Sheet1!$D$2</c:f>
              <c:numCache>
                <c:formatCode>0%</c:formatCode>
                <c:ptCount val="1"/>
                <c:pt idx="0">
                  <c:v>0.05</c:v>
                </c:pt>
              </c:numCache>
            </c:numRef>
          </c:val>
          <c:extLst>
            <c:ext xmlns:c16="http://schemas.microsoft.com/office/drawing/2014/chart" uri="{C3380CC4-5D6E-409C-BE32-E72D297353CC}">
              <c16:uniqueId val="{00000004-AB41-4383-A745-DBE4EBB3FF79}"/>
            </c:ext>
          </c:extLst>
        </c:ser>
        <c:dLbls>
          <c:showLegendKey val="0"/>
          <c:showVal val="0"/>
          <c:showCatName val="0"/>
          <c:showSerName val="0"/>
          <c:showPercent val="0"/>
          <c:showBubbleSize val="0"/>
        </c:dLbls>
        <c:gapWidth val="80"/>
        <c:overlap val="100"/>
        <c:axId val="546221952"/>
        <c:axId val="546220776"/>
      </c:barChart>
      <c:catAx>
        <c:axId val="546221952"/>
        <c:scaling>
          <c:orientation val="minMax"/>
        </c:scaling>
        <c:delete val="1"/>
        <c:axPos val="b"/>
        <c:numFmt formatCode="General" sourceLinked="1"/>
        <c:majorTickMark val="none"/>
        <c:minorTickMark val="none"/>
        <c:tickLblPos val="nextTo"/>
        <c:crossAx val="546220776"/>
        <c:crosses val="autoZero"/>
        <c:auto val="1"/>
        <c:lblAlgn val="ctr"/>
        <c:lblOffset val="100"/>
        <c:noMultiLvlLbl val="0"/>
      </c:catAx>
      <c:valAx>
        <c:axId val="546220776"/>
        <c:scaling>
          <c:orientation val="minMax"/>
          <c:max val="1"/>
        </c:scaling>
        <c:delete val="1"/>
        <c:axPos val="l"/>
        <c:numFmt formatCode="0%" sourceLinked="1"/>
        <c:majorTickMark val="out"/>
        <c:minorTickMark val="none"/>
        <c:tickLblPos val="nextTo"/>
        <c:crossAx val="546221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Dividend</c:v>
                </c:pt>
              </c:strCache>
            </c:strRef>
          </c:tx>
          <c:spPr>
            <a:solidFill>
              <a:srgbClr val="FC273F"/>
            </a:solidFill>
            <a:ln>
              <a:noFill/>
            </a:ln>
            <a:effectLst/>
          </c:spPr>
          <c:invertIfNegative val="0"/>
          <c:dPt>
            <c:idx val="0"/>
            <c:invertIfNegative val="0"/>
            <c:bubble3D val="0"/>
            <c:spPr>
              <a:solidFill>
                <a:srgbClr val="FC273F"/>
              </a:solidFill>
              <a:ln>
                <a:noFill/>
              </a:ln>
              <a:effectLst/>
            </c:spPr>
            <c:extLst>
              <c:ext xmlns:c16="http://schemas.microsoft.com/office/drawing/2014/chart" uri="{C3380CC4-5D6E-409C-BE32-E72D297353CC}">
                <c16:uniqueId val="{00000003-AB41-4383-A745-DBE4EBB3FF79}"/>
              </c:ext>
            </c:extLst>
          </c:dPt>
          <c:cat>
            <c:numRef>
              <c:f>Sheet1!$A$2</c:f>
              <c:numCache>
                <c:formatCode>General</c:formatCode>
                <c:ptCount val="1"/>
              </c:numCache>
            </c:numRef>
          </c:cat>
          <c:val>
            <c:numRef>
              <c:f>Sheet1!$B$2</c:f>
              <c:numCache>
                <c:formatCode>0%</c:formatCode>
                <c:ptCount val="1"/>
                <c:pt idx="0">
                  <c:v>0.5</c:v>
                </c:pt>
              </c:numCache>
            </c:numRef>
          </c:val>
          <c:extLst>
            <c:ext xmlns:c16="http://schemas.microsoft.com/office/drawing/2014/chart" uri="{C3380CC4-5D6E-409C-BE32-E72D297353CC}">
              <c16:uniqueId val="{00000000-16ED-4BD3-98E1-9EBEABAB2CE5}"/>
            </c:ext>
          </c:extLst>
        </c:ser>
        <c:ser>
          <c:idx val="1"/>
          <c:order val="1"/>
          <c:tx>
            <c:strRef>
              <c:f>Sheet1!$C$1</c:f>
              <c:strCache>
                <c:ptCount val="1"/>
                <c:pt idx="0">
                  <c:v>Net debt</c:v>
                </c:pt>
              </c:strCache>
            </c:strRef>
          </c:tx>
          <c:spPr>
            <a:solidFill>
              <a:srgbClr val="AA1834"/>
            </a:solidFill>
            <a:ln>
              <a:noFill/>
            </a:ln>
            <a:effectLst/>
          </c:spPr>
          <c:invertIfNegative val="0"/>
          <c:cat>
            <c:numRef>
              <c:f>Sheet1!$A$2</c:f>
              <c:numCache>
                <c:formatCode>General</c:formatCode>
                <c:ptCount val="1"/>
              </c:numCache>
            </c:numRef>
          </c:cat>
          <c:val>
            <c:numRef>
              <c:f>Sheet1!$C$2</c:f>
              <c:numCache>
                <c:formatCode>0%</c:formatCode>
                <c:ptCount val="1"/>
                <c:pt idx="0">
                  <c:v>0.3</c:v>
                </c:pt>
              </c:numCache>
            </c:numRef>
          </c:val>
          <c:extLst>
            <c:ext xmlns:c16="http://schemas.microsoft.com/office/drawing/2014/chart" uri="{C3380CC4-5D6E-409C-BE32-E72D297353CC}">
              <c16:uniqueId val="{00000001-16ED-4BD3-98E1-9EBEABAB2CE5}"/>
            </c:ext>
          </c:extLst>
        </c:ser>
        <c:ser>
          <c:idx val="2"/>
          <c:order val="2"/>
          <c:tx>
            <c:strRef>
              <c:f>Sheet1!$D$1</c:f>
              <c:strCache>
                <c:ptCount val="1"/>
                <c:pt idx="0">
                  <c:v>IAC</c:v>
                </c:pt>
              </c:strCache>
            </c:strRef>
          </c:tx>
          <c:spPr>
            <a:solidFill>
              <a:schemeClr val="accent3"/>
            </a:solidFill>
            <a:ln>
              <a:noFill/>
            </a:ln>
            <a:effectLst/>
          </c:spPr>
          <c:invertIfNegative val="0"/>
          <c:dPt>
            <c:idx val="0"/>
            <c:invertIfNegative val="0"/>
            <c:bubble3D val="0"/>
            <c:spPr>
              <a:solidFill>
                <a:schemeClr val="accent3"/>
              </a:solidFill>
              <a:ln>
                <a:noFill/>
              </a:ln>
              <a:effectLst/>
            </c:spPr>
            <c:extLst>
              <c:ext xmlns:c16="http://schemas.microsoft.com/office/drawing/2014/chart" uri="{C3380CC4-5D6E-409C-BE32-E72D297353CC}">
                <c16:uniqueId val="{00000003-6AC4-46B5-B036-6608685C7584}"/>
              </c:ext>
            </c:extLst>
          </c:dPt>
          <c:cat>
            <c:numRef>
              <c:f>Sheet1!$A$2</c:f>
              <c:numCache>
                <c:formatCode>General</c:formatCode>
                <c:ptCount val="1"/>
              </c:numCache>
            </c:numRef>
          </c:cat>
          <c:val>
            <c:numRef>
              <c:f>Sheet1!$D$2</c:f>
              <c:numCache>
                <c:formatCode>0%</c:formatCode>
                <c:ptCount val="1"/>
                <c:pt idx="0">
                  <c:v>0.2</c:v>
                </c:pt>
              </c:numCache>
            </c:numRef>
          </c:val>
          <c:extLst>
            <c:ext xmlns:c16="http://schemas.microsoft.com/office/drawing/2014/chart" uri="{C3380CC4-5D6E-409C-BE32-E72D297353CC}">
              <c16:uniqueId val="{00000004-AB41-4383-A745-DBE4EBB3FF79}"/>
            </c:ext>
          </c:extLst>
        </c:ser>
        <c:dLbls>
          <c:showLegendKey val="0"/>
          <c:showVal val="0"/>
          <c:showCatName val="0"/>
          <c:showSerName val="0"/>
          <c:showPercent val="0"/>
          <c:showBubbleSize val="0"/>
        </c:dLbls>
        <c:gapWidth val="80"/>
        <c:overlap val="100"/>
        <c:axId val="546225480"/>
        <c:axId val="546227048"/>
      </c:barChart>
      <c:catAx>
        <c:axId val="546225480"/>
        <c:scaling>
          <c:orientation val="minMax"/>
        </c:scaling>
        <c:delete val="1"/>
        <c:axPos val="b"/>
        <c:numFmt formatCode="General" sourceLinked="1"/>
        <c:majorTickMark val="none"/>
        <c:minorTickMark val="none"/>
        <c:tickLblPos val="nextTo"/>
        <c:crossAx val="546227048"/>
        <c:crosses val="autoZero"/>
        <c:auto val="1"/>
        <c:lblAlgn val="ctr"/>
        <c:lblOffset val="100"/>
        <c:noMultiLvlLbl val="0"/>
      </c:catAx>
      <c:valAx>
        <c:axId val="546227048"/>
        <c:scaling>
          <c:orientation val="minMax"/>
          <c:max val="1"/>
        </c:scaling>
        <c:delete val="1"/>
        <c:axPos val="l"/>
        <c:numFmt formatCode="0%" sourceLinked="1"/>
        <c:majorTickMark val="out"/>
        <c:minorTickMark val="none"/>
        <c:tickLblPos val="nextTo"/>
        <c:crossAx val="546225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Divi</c:v>
                </c:pt>
              </c:strCache>
            </c:strRef>
          </c:tx>
          <c:spPr>
            <a:solidFill>
              <a:srgbClr val="FC273F"/>
            </a:solidFill>
            <a:ln>
              <a:noFill/>
            </a:ln>
            <a:effectLst/>
          </c:spPr>
          <c:invertIfNegative val="0"/>
          <c:dPt>
            <c:idx val="0"/>
            <c:invertIfNegative val="0"/>
            <c:bubble3D val="0"/>
            <c:spPr>
              <a:solidFill>
                <a:srgbClr val="FC273F"/>
              </a:solidFill>
              <a:ln>
                <a:noFill/>
              </a:ln>
              <a:effectLst/>
            </c:spPr>
            <c:extLst>
              <c:ext xmlns:c16="http://schemas.microsoft.com/office/drawing/2014/chart" uri="{C3380CC4-5D6E-409C-BE32-E72D297353CC}">
                <c16:uniqueId val="{00000003-AB41-4383-A745-DBE4EBB3FF79}"/>
              </c:ext>
            </c:extLst>
          </c:dPt>
          <c:cat>
            <c:numRef>
              <c:f>Sheet1!$A$2</c:f>
              <c:numCache>
                <c:formatCode>General</c:formatCode>
                <c:ptCount val="1"/>
              </c:numCache>
            </c:numRef>
          </c:cat>
          <c:val>
            <c:numRef>
              <c:f>Sheet1!$B$2</c:f>
              <c:numCache>
                <c:formatCode>0%</c:formatCode>
                <c:ptCount val="1"/>
                <c:pt idx="0">
                  <c:v>0.5</c:v>
                </c:pt>
              </c:numCache>
            </c:numRef>
          </c:val>
          <c:extLst>
            <c:ext xmlns:c16="http://schemas.microsoft.com/office/drawing/2014/chart" uri="{C3380CC4-5D6E-409C-BE32-E72D297353CC}">
              <c16:uniqueId val="{00000000-16ED-4BD3-98E1-9EBEABAB2CE5}"/>
            </c:ext>
          </c:extLst>
        </c:ser>
        <c:ser>
          <c:idx val="1"/>
          <c:order val="1"/>
          <c:tx>
            <c:strRef>
              <c:f>Sheet1!$C$1</c:f>
              <c:strCache>
                <c:ptCount val="1"/>
                <c:pt idx="0">
                  <c:v>M&amp;A</c:v>
                </c:pt>
              </c:strCache>
            </c:strRef>
          </c:tx>
          <c:spPr>
            <a:solidFill>
              <a:srgbClr val="641432"/>
            </a:solidFill>
            <a:ln>
              <a:noFill/>
            </a:ln>
            <a:effectLst/>
          </c:spPr>
          <c:invertIfNegative val="0"/>
          <c:dPt>
            <c:idx val="0"/>
            <c:invertIfNegative val="0"/>
            <c:bubble3D val="0"/>
            <c:spPr>
              <a:solidFill>
                <a:srgbClr val="641432"/>
              </a:solidFill>
              <a:ln>
                <a:noFill/>
              </a:ln>
              <a:effectLst/>
            </c:spPr>
            <c:extLst>
              <c:ext xmlns:c16="http://schemas.microsoft.com/office/drawing/2014/chart" uri="{C3380CC4-5D6E-409C-BE32-E72D297353CC}">
                <c16:uniqueId val="{00000004-64D5-4B14-BFD6-36C876353592}"/>
              </c:ext>
            </c:extLst>
          </c:dPt>
          <c:cat>
            <c:numRef>
              <c:f>Sheet1!$A$2</c:f>
              <c:numCache>
                <c:formatCode>General</c:formatCode>
                <c:ptCount val="1"/>
              </c:numCache>
            </c:numRef>
          </c:cat>
          <c:val>
            <c:numRef>
              <c:f>Sheet1!$C$2</c:f>
              <c:numCache>
                <c:formatCode>0%</c:formatCode>
                <c:ptCount val="1"/>
                <c:pt idx="0">
                  <c:v>0.4</c:v>
                </c:pt>
              </c:numCache>
            </c:numRef>
          </c:val>
          <c:extLst>
            <c:ext xmlns:c16="http://schemas.microsoft.com/office/drawing/2014/chart" uri="{C3380CC4-5D6E-409C-BE32-E72D297353CC}">
              <c16:uniqueId val="{00000001-16ED-4BD3-98E1-9EBEABAB2CE5}"/>
            </c:ext>
          </c:extLst>
        </c:ser>
        <c:ser>
          <c:idx val="2"/>
          <c:order val="2"/>
          <c:tx>
            <c:strRef>
              <c:f>Sheet1!$D$1</c:f>
              <c:strCache>
                <c:ptCount val="1"/>
                <c:pt idx="0">
                  <c:v>TBD</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3-6AC4-46B5-B036-6608685C7584}"/>
              </c:ext>
            </c:extLst>
          </c:dPt>
          <c:cat>
            <c:numRef>
              <c:f>Sheet1!$A$2</c:f>
              <c:numCache>
                <c:formatCode>General</c:formatCode>
                <c:ptCount val="1"/>
              </c:numCache>
            </c:numRef>
          </c:cat>
          <c:val>
            <c:numRef>
              <c:f>Sheet1!$D$2</c:f>
              <c:numCache>
                <c:formatCode>0%</c:formatCode>
                <c:ptCount val="1"/>
                <c:pt idx="0">
                  <c:v>0.1</c:v>
                </c:pt>
              </c:numCache>
            </c:numRef>
          </c:val>
          <c:extLst>
            <c:ext xmlns:c16="http://schemas.microsoft.com/office/drawing/2014/chart" uri="{C3380CC4-5D6E-409C-BE32-E72D297353CC}">
              <c16:uniqueId val="{00000004-AB41-4383-A745-DBE4EBB3FF79}"/>
            </c:ext>
          </c:extLst>
        </c:ser>
        <c:dLbls>
          <c:showLegendKey val="0"/>
          <c:showVal val="0"/>
          <c:showCatName val="0"/>
          <c:showSerName val="0"/>
          <c:showPercent val="0"/>
          <c:showBubbleSize val="0"/>
        </c:dLbls>
        <c:gapWidth val="80"/>
        <c:overlap val="100"/>
        <c:axId val="546228224"/>
        <c:axId val="546227440"/>
      </c:barChart>
      <c:catAx>
        <c:axId val="546228224"/>
        <c:scaling>
          <c:orientation val="minMax"/>
        </c:scaling>
        <c:delete val="1"/>
        <c:axPos val="b"/>
        <c:numFmt formatCode="General" sourceLinked="1"/>
        <c:majorTickMark val="none"/>
        <c:minorTickMark val="none"/>
        <c:tickLblPos val="nextTo"/>
        <c:crossAx val="546227440"/>
        <c:crosses val="autoZero"/>
        <c:auto val="1"/>
        <c:lblAlgn val="ctr"/>
        <c:lblOffset val="100"/>
        <c:noMultiLvlLbl val="0"/>
      </c:catAx>
      <c:valAx>
        <c:axId val="546227440"/>
        <c:scaling>
          <c:orientation val="minMax"/>
          <c:max val="1"/>
        </c:scaling>
        <c:delete val="1"/>
        <c:axPos val="l"/>
        <c:numFmt formatCode="0%" sourceLinked="1"/>
        <c:majorTickMark val="out"/>
        <c:minorTickMark val="none"/>
        <c:tickLblPos val="nextTo"/>
        <c:crossAx val="546228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2386141380274E-2"/>
          <c:y val="5.0838668874554994E-2"/>
          <c:w val="0.96747229207413621"/>
          <c:h val="0.91190566275696805"/>
        </c:manualLayout>
      </c:layout>
      <c:barChart>
        <c:barDir val="col"/>
        <c:grouping val="stacked"/>
        <c:varyColors val="0"/>
        <c:ser>
          <c:idx val="2"/>
          <c:order val="0"/>
          <c:spPr>
            <a:solidFill>
              <a:schemeClr val="accent2"/>
            </a:solidFill>
            <a:ln w="19050">
              <a:solidFill>
                <a:schemeClr val="accent2"/>
              </a:solidFill>
              <a:prstDash val="solid"/>
            </a:ln>
            <a:effectLst/>
          </c:spPr>
          <c:invertIfNegative val="0"/>
          <c:dLbls>
            <c:dLbl>
              <c:idx val="9"/>
              <c:tx>
                <c:rich>
                  <a:bodyPr/>
                  <a:lstStyle/>
                  <a:p>
                    <a:fld id="{22CF1A13-77DE-4A3D-BBFA-37F39C70E99B}" type="VALUE">
                      <a:rPr lang="en-US" smtClean="0">
                        <a:solidFill>
                          <a:schemeClr val="bg1"/>
                        </a:solidFill>
                      </a:rPr>
                      <a:pPr/>
                      <a:t>[VALUE]</a:t>
                    </a:fld>
                    <a:r>
                      <a:rPr lang="en-US">
                        <a:solidFill>
                          <a:schemeClr val="bg1"/>
                        </a:solidFill>
                      </a:rPr>
                      <a:t> </a:t>
                    </a:r>
                    <a:r>
                      <a:rPr lang="en-US" sz="1000" b="1" i="0" u="none" strike="noStrike" kern="1200" baseline="30000">
                        <a:solidFill>
                          <a:schemeClr val="bg1"/>
                        </a:solidFill>
                      </a:rPr>
                      <a:t>(1)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49D-405F-A961-7DCF6207002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1'!$C$43:$M$43</c:f>
              <c:strCache>
                <c:ptCount val="11"/>
                <c:pt idx="0">
                  <c:v>2014</c:v>
                </c:pt>
                <c:pt idx="1">
                  <c:v>2015</c:v>
                </c:pt>
                <c:pt idx="2">
                  <c:v>2016</c:v>
                </c:pt>
                <c:pt idx="3">
                  <c:v>2017</c:v>
                </c:pt>
                <c:pt idx="4">
                  <c:v>2018</c:v>
                </c:pt>
                <c:pt idx="5">
                  <c:v>2019</c:v>
                </c:pt>
                <c:pt idx="6">
                  <c:v>2020</c:v>
                </c:pt>
                <c:pt idx="7">
                  <c:v>2021</c:v>
                </c:pt>
                <c:pt idx="9">
                  <c:v>H1 2022</c:v>
                </c:pt>
                <c:pt idx="10">
                  <c:v>Q1 2024</c:v>
                </c:pt>
              </c:strCache>
            </c:strRef>
          </c:cat>
          <c:val>
            <c:numRef>
              <c:f>'Sheet 1'!$C$45:$L$45</c:f>
              <c:numCache>
                <c:formatCode>General</c:formatCode>
                <c:ptCount val="10"/>
              </c:numCache>
            </c:numRef>
          </c:val>
          <c:extLst>
            <c:ext xmlns:c16="http://schemas.microsoft.com/office/drawing/2014/chart" uri="{C3380CC4-5D6E-409C-BE32-E72D297353CC}">
              <c16:uniqueId val="{00000002-049D-405F-A961-7DCF62070026}"/>
            </c:ext>
          </c:extLst>
        </c:ser>
        <c:ser>
          <c:idx val="1"/>
          <c:order val="1"/>
          <c:spPr>
            <a:solidFill>
              <a:schemeClr val="accent2"/>
            </a:solidFill>
            <a:ln>
              <a:noFill/>
            </a:ln>
            <a:effectLst/>
          </c:spPr>
          <c:invertIfNegative val="0"/>
          <c:dLbls>
            <c:dLbl>
              <c:idx val="9"/>
              <c:layout>
                <c:manualLayout>
                  <c:x val="-1.0842444055782324E-16"/>
                  <c:y val="-6.4807559941341145E-2"/>
                </c:manualLayout>
              </c:layout>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fld id="{A55148C2-2890-432F-B9B4-F7CD99CDF63A}" type="CELLREF">
                      <a:rPr lang="en-US" sz="1200" b="0" baseline="30000" dirty="0">
                        <a:solidFill>
                          <a:schemeClr val="bg1"/>
                        </a:solidFill>
                      </a:rPr>
                      <a:pPr>
                        <a:defRPr sz="1200" b="0" i="0" u="none" strike="noStrike" kern="1200" baseline="0">
                          <a:solidFill>
                            <a:schemeClr val="bg1"/>
                          </a:solidFill>
                          <a:latin typeface="+mn-lt"/>
                          <a:ea typeface="+mn-ea"/>
                          <a:cs typeface="+mn-cs"/>
                        </a:defRPr>
                      </a:pPr>
                      <a:t>[CELLREF]</a:t>
                    </a:fld>
                    <a:endParaRPr lang="en-IE"/>
                  </a:p>
                </c:rich>
              </c:tx>
              <c:numFmt formatCode="#,##0_);\(#,##0\);#,##0_);@_)" sourceLinked="0"/>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dlblFTEntry>
                      <c15:txfldGUID>{A55148C2-2890-432F-B9B4-F7CD99CDF63A}</c15:txfldGUID>
                      <c15:f>'Sheet 1'!$N$45</c15:f>
                      <c15:dlblFieldTableCache>
                        <c:ptCount val="1"/>
                        <c:pt idx="0">
                          <c:v>40.5 </c:v>
                        </c:pt>
                      </c15:dlblFieldTableCache>
                    </c15:dlblFTEntry>
                  </c15:dlblFieldTable>
                  <c15:showDataLabelsRange val="0"/>
                </c:ext>
                <c:ext xmlns:c16="http://schemas.microsoft.com/office/drawing/2014/chart" uri="{C3380CC4-5D6E-409C-BE32-E72D297353CC}">
                  <c16:uniqueId val="{00000003-049D-405F-A961-7DCF62070026}"/>
                </c:ext>
              </c:extLst>
            </c:dLbl>
            <c:numFmt formatCode="#\ ##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 1'!$C$43:$M$43</c:f>
              <c:strCache>
                <c:ptCount val="11"/>
                <c:pt idx="0">
                  <c:v>2014</c:v>
                </c:pt>
                <c:pt idx="1">
                  <c:v>2015</c:v>
                </c:pt>
                <c:pt idx="2">
                  <c:v>2016</c:v>
                </c:pt>
                <c:pt idx="3">
                  <c:v>2017</c:v>
                </c:pt>
                <c:pt idx="4">
                  <c:v>2018</c:v>
                </c:pt>
                <c:pt idx="5">
                  <c:v>2019</c:v>
                </c:pt>
                <c:pt idx="6">
                  <c:v>2020</c:v>
                </c:pt>
                <c:pt idx="7">
                  <c:v>2021</c:v>
                </c:pt>
                <c:pt idx="9">
                  <c:v>H1 2022</c:v>
                </c:pt>
                <c:pt idx="10">
                  <c:v>Q1 2024</c:v>
                </c:pt>
              </c:strCache>
            </c:strRef>
          </c:cat>
          <c:val>
            <c:numRef>
              <c:f>'Sheet 1'!$C$46:$L$46</c:f>
              <c:numCache>
                <c:formatCode>General</c:formatCode>
                <c:ptCount val="10"/>
                <c:pt idx="9" formatCode="#,##0_);\(#,##0\);#,##0_);@_)">
                  <c:v>0</c:v>
                </c:pt>
              </c:numCache>
            </c:numRef>
          </c:val>
          <c:extLst>
            <c:ext xmlns:c16="http://schemas.microsoft.com/office/drawing/2014/chart" uri="{C3380CC4-5D6E-409C-BE32-E72D297353CC}">
              <c16:uniqueId val="{00000004-049D-405F-A961-7DCF62070026}"/>
            </c:ext>
          </c:extLst>
        </c:ser>
        <c:dLbls>
          <c:showLegendKey val="0"/>
          <c:showVal val="0"/>
          <c:showCatName val="0"/>
          <c:showSerName val="0"/>
          <c:showPercent val="0"/>
          <c:showBubbleSize val="0"/>
        </c:dLbls>
        <c:gapWidth val="40"/>
        <c:overlap val="100"/>
        <c:axId val="1060413640"/>
        <c:axId val="1060416592"/>
      </c:barChart>
      <c:catAx>
        <c:axId val="1060413640"/>
        <c:scaling>
          <c:orientation val="minMax"/>
        </c:scaling>
        <c:delete val="0"/>
        <c:axPos val="b"/>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60416592"/>
        <c:crosses val="autoZero"/>
        <c:auto val="1"/>
        <c:lblAlgn val="ctr"/>
        <c:lblOffset val="100"/>
        <c:noMultiLvlLbl val="0"/>
      </c:catAx>
      <c:valAx>
        <c:axId val="1060416592"/>
        <c:scaling>
          <c:orientation val="minMax"/>
          <c:max val="46000"/>
          <c:min val="0"/>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60413640"/>
        <c:crosses val="autoZero"/>
        <c:crossBetween val="between"/>
      </c:valAx>
      <c:spPr>
        <a:noFill/>
        <a:ln w="25400">
          <a:noFill/>
        </a:ln>
      </c:spPr>
    </c:plotArea>
    <c:plotVisOnly val="1"/>
    <c:dispBlanksAs val="gap"/>
    <c:showDLblsOverMax val="0"/>
    <c:extLst/>
  </c:chart>
  <c:spPr>
    <a:noFill/>
    <a:ln w="9525" cap="flat" cmpd="sng" algn="ctr">
      <a:noFill/>
      <a:round/>
    </a:ln>
    <a:effectLst/>
  </c:spPr>
  <c:txPr>
    <a:bodyPr/>
    <a:lstStyle/>
    <a:p>
      <a:pPr>
        <a:defRPr sz="1200">
          <a:solidFill>
            <a:sysClr val="windowText" lastClr="000000"/>
          </a:solidFill>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w="19050">
              <a:solidFill>
                <a:schemeClr val="accent1"/>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 1'!$D$43:$M$43</c:f>
              <c:strCache>
                <c:ptCount val="10"/>
                <c:pt idx="0">
                  <c:v>2015</c:v>
                </c:pt>
                <c:pt idx="1">
                  <c:v>2016</c:v>
                </c:pt>
                <c:pt idx="2">
                  <c:v>2017</c:v>
                </c:pt>
                <c:pt idx="3">
                  <c:v>2018</c:v>
                </c:pt>
                <c:pt idx="4">
                  <c:v>2019</c:v>
                </c:pt>
                <c:pt idx="5">
                  <c:v>2020</c:v>
                </c:pt>
                <c:pt idx="6">
                  <c:v>2021</c:v>
                </c:pt>
                <c:pt idx="8">
                  <c:v>H1 2022</c:v>
                </c:pt>
                <c:pt idx="9">
                  <c:v>H1 2023</c:v>
                </c:pt>
              </c:strCache>
            </c:strRef>
          </c:cat>
          <c:val>
            <c:numRef>
              <c:f>'Sheet 1'!$D$44:$M$44</c:f>
              <c:numCache>
                <c:formatCode>#,##0_);\(#,##0\);#,##0_);@_)</c:formatCode>
                <c:ptCount val="10"/>
                <c:pt idx="0">
                  <c:v>9862.7000000000007</c:v>
                </c:pt>
                <c:pt idx="1">
                  <c:v>13431.3</c:v>
                </c:pt>
                <c:pt idx="2">
                  <c:v>12333</c:v>
                </c:pt>
                <c:pt idx="3">
                  <c:v>14513</c:v>
                </c:pt>
                <c:pt idx="4">
                  <c:v>17541</c:v>
                </c:pt>
                <c:pt idx="5">
                  <c:v>14335</c:v>
                </c:pt>
                <c:pt idx="6">
                  <c:v>14551</c:v>
                </c:pt>
                <c:pt idx="8">
                  <c:v>40534</c:v>
                </c:pt>
                <c:pt idx="9">
                  <c:v>43779</c:v>
                </c:pt>
              </c:numCache>
            </c:numRef>
          </c:val>
          <c:extLst>
            <c:ext xmlns:c16="http://schemas.microsoft.com/office/drawing/2014/chart" uri="{C3380CC4-5D6E-409C-BE32-E72D297353CC}">
              <c16:uniqueId val="{00000000-DD47-4AD5-9C92-14890E6ADF3A}"/>
            </c:ext>
          </c:extLst>
        </c:ser>
        <c:ser>
          <c:idx val="2"/>
          <c:order val="1"/>
          <c:spPr>
            <a:solidFill>
              <a:schemeClr val="accent2"/>
            </a:solidFill>
            <a:ln w="19050">
              <a:solidFill>
                <a:schemeClr val="accent2"/>
              </a:solidFill>
              <a:prstDash val="solid"/>
            </a:ln>
            <a:effectLst/>
          </c:spPr>
          <c:invertIfNegative val="0"/>
          <c:dLbls>
            <c:dLbl>
              <c:idx val="9"/>
              <c:tx>
                <c:rich>
                  <a:bodyPr/>
                  <a:lstStyle/>
                  <a:p>
                    <a:fld id="{22CF1A13-77DE-4A3D-BBFA-37F39C70E99B}" type="VALUE">
                      <a:rPr lang="en-US" smtClean="0">
                        <a:solidFill>
                          <a:schemeClr val="bg1"/>
                        </a:solidFill>
                      </a:rPr>
                      <a:pPr/>
                      <a:t>[VALUE]</a:t>
                    </a:fld>
                    <a:r>
                      <a:rPr lang="en-US">
                        <a:solidFill>
                          <a:schemeClr val="bg1"/>
                        </a:solidFill>
                      </a:rPr>
                      <a:t> </a:t>
                    </a:r>
                    <a:r>
                      <a:rPr lang="en-US" sz="1000" b="1" i="0" u="none" strike="noStrike" kern="1200" baseline="30000">
                        <a:solidFill>
                          <a:schemeClr val="bg1"/>
                        </a:solidFill>
                      </a:rPr>
                      <a:t>(1)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D47-4AD5-9C92-14890E6ADF3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 1'!$D$43:$M$43</c:f>
              <c:strCache>
                <c:ptCount val="10"/>
                <c:pt idx="0">
                  <c:v>2015</c:v>
                </c:pt>
                <c:pt idx="1">
                  <c:v>2016</c:v>
                </c:pt>
                <c:pt idx="2">
                  <c:v>2017</c:v>
                </c:pt>
                <c:pt idx="3">
                  <c:v>2018</c:v>
                </c:pt>
                <c:pt idx="4">
                  <c:v>2019</c:v>
                </c:pt>
                <c:pt idx="5">
                  <c:v>2020</c:v>
                </c:pt>
                <c:pt idx="6">
                  <c:v>2021</c:v>
                </c:pt>
                <c:pt idx="8">
                  <c:v>H1 2022</c:v>
                </c:pt>
                <c:pt idx="9">
                  <c:v>H1 2023</c:v>
                </c:pt>
              </c:strCache>
            </c:strRef>
          </c:cat>
          <c:val>
            <c:numRef>
              <c:f>'Sheet 1'!$C$45:$L$45</c:f>
              <c:numCache>
                <c:formatCode>General</c:formatCode>
                <c:ptCount val="10"/>
              </c:numCache>
            </c:numRef>
          </c:val>
          <c:extLst>
            <c:ext xmlns:c16="http://schemas.microsoft.com/office/drawing/2014/chart" uri="{C3380CC4-5D6E-409C-BE32-E72D297353CC}">
              <c16:uniqueId val="{00000002-DD47-4AD5-9C92-14890E6ADF3A}"/>
            </c:ext>
          </c:extLst>
        </c:ser>
        <c:ser>
          <c:idx val="1"/>
          <c:order val="2"/>
          <c:spPr>
            <a:solidFill>
              <a:schemeClr val="accent2"/>
            </a:solidFill>
            <a:ln>
              <a:noFill/>
            </a:ln>
            <a:effectLst/>
          </c:spPr>
          <c:invertIfNegative val="0"/>
          <c:cat>
            <c:strRef>
              <c:f>'Sheet 1'!$D$43:$M$43</c:f>
              <c:strCache>
                <c:ptCount val="10"/>
                <c:pt idx="0">
                  <c:v>2015</c:v>
                </c:pt>
                <c:pt idx="1">
                  <c:v>2016</c:v>
                </c:pt>
                <c:pt idx="2">
                  <c:v>2017</c:v>
                </c:pt>
                <c:pt idx="3">
                  <c:v>2018</c:v>
                </c:pt>
                <c:pt idx="4">
                  <c:v>2019</c:v>
                </c:pt>
                <c:pt idx="5">
                  <c:v>2020</c:v>
                </c:pt>
                <c:pt idx="6">
                  <c:v>2021</c:v>
                </c:pt>
                <c:pt idx="8">
                  <c:v>H1 2022</c:v>
                </c:pt>
                <c:pt idx="9">
                  <c:v>H1 2023</c:v>
                </c:pt>
              </c:strCache>
            </c:strRef>
          </c:cat>
          <c:val>
            <c:numRef>
              <c:f>'Sheet 1'!$C$46:$L$46</c:f>
              <c:numCache>
                <c:formatCode>General</c:formatCode>
                <c:ptCount val="10"/>
                <c:pt idx="9" formatCode="#,##0_);\(#,##0\);#,##0_);@_)">
                  <c:v>0</c:v>
                </c:pt>
              </c:numCache>
            </c:numRef>
          </c:val>
          <c:extLst>
            <c:ext xmlns:c16="http://schemas.microsoft.com/office/drawing/2014/chart" uri="{C3380CC4-5D6E-409C-BE32-E72D297353CC}">
              <c16:uniqueId val="{00000003-DD47-4AD5-9C92-14890E6ADF3A}"/>
            </c:ext>
          </c:extLst>
        </c:ser>
        <c:dLbls>
          <c:showLegendKey val="0"/>
          <c:showVal val="0"/>
          <c:showCatName val="0"/>
          <c:showSerName val="0"/>
          <c:showPercent val="0"/>
          <c:showBubbleSize val="0"/>
        </c:dLbls>
        <c:gapWidth val="40"/>
        <c:overlap val="100"/>
        <c:axId val="1060413640"/>
        <c:axId val="1060416592"/>
      </c:barChart>
      <c:catAx>
        <c:axId val="1060413640"/>
        <c:scaling>
          <c:orientation val="minMax"/>
        </c:scaling>
        <c:delete val="0"/>
        <c:axPos val="b"/>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60416592"/>
        <c:crosses val="autoZero"/>
        <c:auto val="1"/>
        <c:lblAlgn val="ctr"/>
        <c:lblOffset val="100"/>
        <c:noMultiLvlLbl val="0"/>
      </c:catAx>
      <c:valAx>
        <c:axId val="1060416592"/>
        <c:scaling>
          <c:orientation val="minMax"/>
          <c:max val="46000"/>
          <c:min val="0"/>
        </c:scaling>
        <c:delete val="0"/>
        <c:axPos val="l"/>
        <c:majorGridlines>
          <c:spPr>
            <a:ln w="9525" cap="flat" cmpd="sng" algn="ctr">
              <a:noFill/>
              <a:round/>
            </a:ln>
            <a:effectLst/>
          </c:spPr>
        </c:majorGridlines>
        <c:numFmt formatCode="#,##0_);\(#,##0\);#,##0_);@_)"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1060413640"/>
        <c:crosses val="autoZero"/>
        <c:crossBetween val="between"/>
      </c:valAx>
      <c:spPr>
        <a:noFill/>
      </c:spPr>
    </c:plotArea>
    <c:plotVisOnly val="1"/>
    <c:dispBlanksAs val="gap"/>
    <c:showDLblsOverMax val="0"/>
    <c:extLst/>
  </c:chart>
  <c:spPr>
    <a:noFill/>
    <a:ln w="9525" cap="flat" cmpd="sng" algn="ctr">
      <a:noFill/>
      <a:round/>
    </a:ln>
    <a:effectLst/>
  </c:spPr>
  <c:txPr>
    <a:bodyPr/>
    <a:lstStyle/>
    <a:p>
      <a:pPr>
        <a:defRPr sz="1200">
          <a:solidFill>
            <a:sysClr val="windowText" lastClr="000000"/>
          </a:solidFill>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EUR bond</c:v>
                </c:pt>
              </c:strCache>
            </c:strRef>
          </c:tx>
          <c:spPr>
            <a:solidFill>
              <a:srgbClr val="8D5FFF"/>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Sheet1!$B$2:$B$8</c:f>
              <c:numCache>
                <c:formatCode>#,##0</c:formatCode>
                <c:ptCount val="7"/>
                <c:pt idx="1">
                  <c:v>4124</c:v>
                </c:pt>
                <c:pt idx="2">
                  <c:v>3535</c:v>
                </c:pt>
                <c:pt idx="4">
                  <c:v>7069</c:v>
                </c:pt>
                <c:pt idx="5">
                  <c:v>4124</c:v>
                </c:pt>
              </c:numCache>
            </c:numRef>
          </c:val>
          <c:extLst>
            <c:ext xmlns:c16="http://schemas.microsoft.com/office/drawing/2014/chart" uri="{C3380CC4-5D6E-409C-BE32-E72D297353CC}">
              <c16:uniqueId val="{00000000-3CD0-4CF9-8FCD-6368951C3371}"/>
            </c:ext>
          </c:extLst>
        </c:ser>
        <c:ser>
          <c:idx val="1"/>
          <c:order val="1"/>
          <c:tx>
            <c:strRef>
              <c:f>Sheet1!$C$1</c:f>
              <c:strCache>
                <c:ptCount val="1"/>
                <c:pt idx="0">
                  <c:v>USD PP</c:v>
                </c:pt>
              </c:strCache>
            </c:strRef>
          </c:tx>
          <c:spPr>
            <a:solidFill>
              <a:srgbClr val="FC273F"/>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Sheet1!$C$2:$C$8</c:f>
              <c:numCache>
                <c:formatCode>#,##0</c:formatCode>
                <c:ptCount val="7"/>
                <c:pt idx="1">
                  <c:v>1671</c:v>
                </c:pt>
                <c:pt idx="4">
                  <c:v>1078</c:v>
                </c:pt>
                <c:pt idx="6" formatCode="General">
                  <c:v>809</c:v>
                </c:pt>
              </c:numCache>
            </c:numRef>
          </c:val>
          <c:extLst>
            <c:ext xmlns:c16="http://schemas.microsoft.com/office/drawing/2014/chart" uri="{C3380CC4-5D6E-409C-BE32-E72D297353CC}">
              <c16:uniqueId val="{00000001-3CD0-4CF9-8FCD-6368951C3371}"/>
            </c:ext>
          </c:extLst>
        </c:ser>
        <c:ser>
          <c:idx val="2"/>
          <c:order val="2"/>
          <c:tx>
            <c:strRef>
              <c:f>Sheet1!$D$1</c:f>
              <c:strCache>
                <c:ptCount val="1"/>
                <c:pt idx="0">
                  <c:v>SEK PP</c:v>
                </c:pt>
              </c:strCache>
            </c:strRef>
          </c:tx>
          <c:spPr>
            <a:solidFill>
              <a:schemeClr val="accent3"/>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Sheet1!$D$2:$D$8</c:f>
              <c:numCache>
                <c:formatCode>General</c:formatCode>
                <c:ptCount val="7"/>
                <c:pt idx="1">
                  <c:v>3500</c:v>
                </c:pt>
              </c:numCache>
            </c:numRef>
          </c:val>
          <c:extLst>
            <c:ext xmlns:c16="http://schemas.microsoft.com/office/drawing/2014/chart" uri="{C3380CC4-5D6E-409C-BE32-E72D297353CC}">
              <c16:uniqueId val="{00000002-3CD0-4CF9-8FCD-6368951C3371}"/>
            </c:ext>
          </c:extLst>
        </c:ser>
        <c:ser>
          <c:idx val="3"/>
          <c:order val="3"/>
          <c:tx>
            <c:strRef>
              <c:f>Sheet1!$E$1</c:f>
              <c:strCache>
                <c:ptCount val="1"/>
                <c:pt idx="0">
                  <c:v>EUR PP</c:v>
                </c:pt>
              </c:strCache>
            </c:strRef>
          </c:tx>
          <c:spPr>
            <a:solidFill>
              <a:srgbClr val="C2B4FC"/>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Sheet1!$E$2:$E$8</c:f>
              <c:numCache>
                <c:formatCode>General</c:formatCode>
                <c:ptCount val="7"/>
                <c:pt idx="0">
                  <c:v>0</c:v>
                </c:pt>
              </c:numCache>
            </c:numRef>
          </c:val>
          <c:extLst>
            <c:ext xmlns:c16="http://schemas.microsoft.com/office/drawing/2014/chart" uri="{C3380CC4-5D6E-409C-BE32-E72D297353CC}">
              <c16:uniqueId val="{00000004-3CD0-4CF9-8FCD-6368951C3371}"/>
            </c:ext>
          </c:extLst>
        </c:ser>
        <c:ser>
          <c:idx val="4"/>
          <c:order val="4"/>
          <c:tx>
            <c:strRef>
              <c:f>Sheet1!$F$1</c:f>
              <c:strCache>
                <c:ptCount val="1"/>
                <c:pt idx="0">
                  <c:v>Stanley bridges</c:v>
                </c:pt>
              </c:strCache>
            </c:strRef>
          </c:tx>
          <c:spPr>
            <a:solidFill>
              <a:srgbClr val="42638C"/>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Sheet1!$F$2:$F$8</c:f>
              <c:numCache>
                <c:formatCode>#,##0</c:formatCode>
                <c:ptCount val="7"/>
                <c:pt idx="1">
                  <c:v>1717</c:v>
                </c:pt>
              </c:numCache>
            </c:numRef>
          </c:val>
          <c:extLst>
            <c:ext xmlns:c16="http://schemas.microsoft.com/office/drawing/2014/chart" uri="{C3380CC4-5D6E-409C-BE32-E72D297353CC}">
              <c16:uniqueId val="{00000008-3CD0-4CF9-8FCD-6368951C3371}"/>
            </c:ext>
          </c:extLst>
        </c:ser>
        <c:ser>
          <c:idx val="5"/>
          <c:order val="5"/>
          <c:tx>
            <c:strRef>
              <c:f>Sheet1!$G$1</c:f>
              <c:strCache>
                <c:ptCount val="1"/>
                <c:pt idx="0">
                  <c:v>Term Loan</c:v>
                </c:pt>
              </c:strCache>
            </c:strRef>
          </c:tx>
          <c:spPr>
            <a:solidFill>
              <a:srgbClr val="9C9EA0"/>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Sheet1!$G$2:$G$8</c:f>
              <c:numCache>
                <c:formatCode>General</c:formatCode>
                <c:ptCount val="7"/>
                <c:pt idx="4" formatCode="#,##0">
                  <c:v>12942</c:v>
                </c:pt>
              </c:numCache>
            </c:numRef>
          </c:val>
          <c:extLst>
            <c:ext xmlns:c16="http://schemas.microsoft.com/office/drawing/2014/chart" uri="{C3380CC4-5D6E-409C-BE32-E72D297353CC}">
              <c16:uniqueId val="{00000009-3CD0-4CF9-8FCD-6368951C3371}"/>
            </c:ext>
          </c:extLst>
        </c:ser>
        <c:ser>
          <c:idx val="6"/>
          <c:order val="6"/>
          <c:tx>
            <c:strRef>
              <c:f>Sheet1!$H$1</c:f>
              <c:strCache>
                <c:ptCount val="1"/>
                <c:pt idx="0">
                  <c:v>Schuldschein</c:v>
                </c:pt>
              </c:strCache>
            </c:strRef>
          </c:tx>
          <c:spPr>
            <a:solidFill>
              <a:schemeClr val="accent1">
                <a:lumMod val="60000"/>
              </a:schemeClr>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Sheet1!$H$2:$H$8</c:f>
              <c:numCache>
                <c:formatCode>General</c:formatCode>
                <c:ptCount val="7"/>
                <c:pt idx="3">
                  <c:v>618</c:v>
                </c:pt>
                <c:pt idx="5" formatCode="#,##0">
                  <c:v>2888</c:v>
                </c:pt>
              </c:numCache>
            </c:numRef>
          </c:val>
          <c:extLst>
            <c:ext xmlns:c16="http://schemas.microsoft.com/office/drawing/2014/chart" uri="{C3380CC4-5D6E-409C-BE32-E72D297353CC}">
              <c16:uniqueId val="{00000000-FE75-4811-BFEC-7A28C5F9D2B2}"/>
            </c:ext>
          </c:extLst>
        </c:ser>
        <c:ser>
          <c:idx val="7"/>
          <c:order val="7"/>
          <c:tx>
            <c:strRef>
              <c:f>Sheet1!$I$1</c:f>
              <c:strCache>
                <c:ptCount val="1"/>
                <c:pt idx="0">
                  <c:v>2027 RCF (undrawn)</c:v>
                </c:pt>
              </c:strCache>
            </c:strRef>
          </c:tx>
          <c:spPr>
            <a:solidFill>
              <a:schemeClr val="accent2">
                <a:lumMod val="60000"/>
              </a:schemeClr>
            </a:solidFill>
            <a:ln>
              <a:noFill/>
            </a:ln>
            <a:effectLst/>
          </c:spPr>
          <c:invertIfNegative val="0"/>
          <c:cat>
            <c:numRef>
              <c:f>Sheet1!$A$2:$A$8</c:f>
              <c:numCache>
                <c:formatCode>General</c:formatCode>
                <c:ptCount val="7"/>
                <c:pt idx="0">
                  <c:v>2023</c:v>
                </c:pt>
                <c:pt idx="1">
                  <c:v>2024</c:v>
                </c:pt>
                <c:pt idx="2">
                  <c:v>2025</c:v>
                </c:pt>
                <c:pt idx="3">
                  <c:v>2026</c:v>
                </c:pt>
                <c:pt idx="4">
                  <c:v>2027</c:v>
                </c:pt>
                <c:pt idx="5">
                  <c:v>2028</c:v>
                </c:pt>
                <c:pt idx="6">
                  <c:v>2029</c:v>
                </c:pt>
              </c:numCache>
            </c:numRef>
          </c:cat>
          <c:val>
            <c:numRef>
              <c:f>Sheet1!$I$2:$I$8</c:f>
              <c:numCache>
                <c:formatCode>General</c:formatCode>
                <c:ptCount val="7"/>
                <c:pt idx="4" formatCode="#,##0">
                  <c:v>12124</c:v>
                </c:pt>
              </c:numCache>
            </c:numRef>
          </c:val>
          <c:extLst>
            <c:ext xmlns:c16="http://schemas.microsoft.com/office/drawing/2014/chart" uri="{C3380CC4-5D6E-409C-BE32-E72D297353CC}">
              <c16:uniqueId val="{00000001-FE75-4811-BFEC-7A28C5F9D2B2}"/>
            </c:ext>
          </c:extLst>
        </c:ser>
        <c:dLbls>
          <c:showLegendKey val="0"/>
          <c:showVal val="0"/>
          <c:showCatName val="0"/>
          <c:showSerName val="0"/>
          <c:showPercent val="0"/>
          <c:showBubbleSize val="0"/>
        </c:dLbls>
        <c:gapWidth val="150"/>
        <c:overlap val="100"/>
        <c:axId val="546225872"/>
        <c:axId val="546222344"/>
      </c:barChart>
      <c:catAx>
        <c:axId val="54622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46222344"/>
        <c:crosses val="autoZero"/>
        <c:auto val="1"/>
        <c:lblAlgn val="ctr"/>
        <c:lblOffset val="100"/>
        <c:noMultiLvlLbl val="0"/>
      </c:catAx>
      <c:valAx>
        <c:axId val="546222344"/>
        <c:scaling>
          <c:orientation val="minMax"/>
        </c:scaling>
        <c:delete val="0"/>
        <c:axPos val="l"/>
        <c:numFmt formatCode="#\ ###" sourceLinked="0"/>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546225872"/>
        <c:crosses val="autoZero"/>
        <c:crossBetween val="between"/>
      </c:valAx>
      <c:spPr>
        <a:noFill/>
        <a:ln w="25400">
          <a:noFill/>
        </a:ln>
        <a:effectLst/>
      </c:spPr>
    </c:plotArea>
    <c:legend>
      <c:legendPos val="b"/>
      <c:layout>
        <c:manualLayout>
          <c:xMode val="edge"/>
          <c:yMode val="edge"/>
          <c:x val="9.4371035789813915E-2"/>
          <c:y val="0.8740610688784044"/>
          <c:w val="0.83660797873946802"/>
          <c:h val="0.125938851302052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Securitas Pro Office"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'Ark1'!$D$3:$J$3</c:f>
              <c:numCache>
                <c:formatCode>0</c:formatCode>
                <c:ptCount val="7"/>
                <c:pt idx="0">
                  <c:v>2015</c:v>
                </c:pt>
                <c:pt idx="1">
                  <c:v>2016</c:v>
                </c:pt>
                <c:pt idx="2">
                  <c:v>2017</c:v>
                </c:pt>
                <c:pt idx="3">
                  <c:v>2018</c:v>
                </c:pt>
                <c:pt idx="4">
                  <c:v>2019</c:v>
                </c:pt>
                <c:pt idx="5">
                  <c:v>2020</c:v>
                </c:pt>
                <c:pt idx="6">
                  <c:v>2021</c:v>
                </c:pt>
              </c:numCache>
            </c:numRef>
          </c:cat>
          <c:val>
            <c:numRef>
              <c:f>'Ark1'!$D$19:$J$19</c:f>
              <c:numCache>
                <c:formatCode>#,##0.0"x"_);\(#,##0.0"x"\);#,##0.0"x"_);@_)</c:formatCode>
                <c:ptCount val="7"/>
                <c:pt idx="0">
                  <c:v>1.9</c:v>
                </c:pt>
                <c:pt idx="1">
                  <c:v>2.4</c:v>
                </c:pt>
                <c:pt idx="2">
                  <c:v>2</c:v>
                </c:pt>
                <c:pt idx="3">
                  <c:v>2.2999999999999998</c:v>
                </c:pt>
                <c:pt idx="4">
                  <c:v>2.2000000000000002</c:v>
                </c:pt>
                <c:pt idx="5">
                  <c:v>2.1</c:v>
                </c:pt>
                <c:pt idx="6">
                  <c:v>1.9</c:v>
                </c:pt>
              </c:numCache>
            </c:numRef>
          </c:val>
          <c:extLst>
            <c:ext xmlns:c16="http://schemas.microsoft.com/office/drawing/2014/chart" uri="{C3380CC4-5D6E-409C-BE32-E72D297353CC}">
              <c16:uniqueId val="{00000000-CAF1-3043-9594-21472A8651BC}"/>
            </c:ext>
          </c:extLst>
        </c:ser>
        <c:dLbls>
          <c:showLegendKey val="0"/>
          <c:showVal val="0"/>
          <c:showCatName val="0"/>
          <c:showSerName val="0"/>
          <c:showPercent val="0"/>
          <c:showBubbleSize val="0"/>
        </c:dLbls>
        <c:gapWidth val="100"/>
        <c:overlap val="-27"/>
        <c:axId val="541834920"/>
        <c:axId val="541834528"/>
      </c:barChart>
      <c:catAx>
        <c:axId val="541834920"/>
        <c:scaling>
          <c:orientation val="minMax"/>
        </c:scaling>
        <c:delete val="0"/>
        <c:axPos val="b"/>
        <c:numFmt formatCode="0" sourceLinked="1"/>
        <c:majorTickMark val="none"/>
        <c:minorTickMark val="none"/>
        <c:tickLblPos val="none"/>
        <c:spPr>
          <a:noFill/>
          <a:ln w="6350" cap="flat" cmpd="sng" algn="ctr">
            <a:noFill/>
            <a:round/>
          </a:ln>
          <a:effectLst/>
        </c:spPr>
        <c:txPr>
          <a:bodyPr rot="-60000000" spcFirstLastPara="1" vertOverflow="ellipsis" vert="horz" wrap="square" anchor="ctr" anchorCtr="1"/>
          <a:lstStyle/>
          <a:p>
            <a:pPr>
              <a:defRPr sz="1100" b="0" i="0" u="none" strike="noStrike" kern="1200" baseline="0">
                <a:solidFill>
                  <a:schemeClr val="tx1"/>
                </a:solidFill>
                <a:latin typeface="Securitas Pro Office" panose="00000500000000000000" pitchFamily="2" charset="0"/>
                <a:ea typeface="+mn-ea"/>
                <a:cs typeface="+mn-cs"/>
              </a:defRPr>
            </a:pPr>
            <a:endParaRPr lang="en-US"/>
          </a:p>
        </c:txPr>
        <c:crossAx val="541834528"/>
        <c:crosses val="autoZero"/>
        <c:auto val="1"/>
        <c:lblAlgn val="ctr"/>
        <c:lblOffset val="100"/>
        <c:noMultiLvlLbl val="0"/>
      </c:catAx>
      <c:valAx>
        <c:axId val="541834528"/>
        <c:scaling>
          <c:orientation val="minMax"/>
        </c:scaling>
        <c:delete val="0"/>
        <c:axPos val="l"/>
        <c:majorGridlines>
          <c:spPr>
            <a:ln w="9525" cap="flat" cmpd="sng" algn="ctr">
              <a:noFill/>
              <a:round/>
            </a:ln>
            <a:effectLst/>
          </c:spPr>
        </c:majorGridlines>
        <c:numFmt formatCode="#,##0.0&quot;x&quot;_);\(#,##0.0&quot;x&quot;\);#,##0.0&quot;x&quot;_);@_)"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Securitas Pro Office" panose="00000500000000000000" pitchFamily="2" charset="0"/>
                <a:ea typeface="+mn-ea"/>
                <a:cs typeface="+mn-cs"/>
              </a:defRPr>
            </a:pPr>
            <a:endParaRPr lang="en-US"/>
          </a:p>
        </c:txPr>
        <c:crossAx val="541834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solidFill>
            <a:schemeClr val="tx1"/>
          </a:solidFill>
          <a:latin typeface="Securitas Pro Office" panose="00000500000000000000"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Securitas Pro Office"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'Ark1'!$D$3:$J$3</c:f>
              <c:numCache>
                <c:formatCode>0</c:formatCode>
                <c:ptCount val="7"/>
                <c:pt idx="0">
                  <c:v>2015</c:v>
                </c:pt>
                <c:pt idx="1">
                  <c:v>2016</c:v>
                </c:pt>
                <c:pt idx="2">
                  <c:v>2017</c:v>
                </c:pt>
                <c:pt idx="3">
                  <c:v>2018</c:v>
                </c:pt>
                <c:pt idx="4">
                  <c:v>2019</c:v>
                </c:pt>
                <c:pt idx="5">
                  <c:v>2020</c:v>
                </c:pt>
                <c:pt idx="6">
                  <c:v>2021</c:v>
                </c:pt>
              </c:numCache>
            </c:numRef>
          </c:cat>
          <c:val>
            <c:numRef>
              <c:f>'Ark1'!$D$13:$J$13</c:f>
              <c:numCache>
                <c:formatCode>0%</c:formatCode>
                <c:ptCount val="7"/>
                <c:pt idx="0">
                  <c:v>0.08</c:v>
                </c:pt>
                <c:pt idx="1">
                  <c:v>0.09</c:v>
                </c:pt>
                <c:pt idx="2">
                  <c:v>0.09</c:v>
                </c:pt>
                <c:pt idx="3">
                  <c:v>0.12</c:v>
                </c:pt>
                <c:pt idx="4">
                  <c:v>-0.01</c:v>
                </c:pt>
                <c:pt idx="5">
                  <c:v>-0.12</c:v>
                </c:pt>
                <c:pt idx="6">
                  <c:v>0.37</c:v>
                </c:pt>
              </c:numCache>
            </c:numRef>
          </c:val>
          <c:extLst>
            <c:ext xmlns:c16="http://schemas.microsoft.com/office/drawing/2014/chart" uri="{C3380CC4-5D6E-409C-BE32-E72D297353CC}">
              <c16:uniqueId val="{00000000-AA65-47EC-B574-90A59FB84D00}"/>
            </c:ext>
          </c:extLst>
        </c:ser>
        <c:dLbls>
          <c:showLegendKey val="0"/>
          <c:showVal val="0"/>
          <c:showCatName val="0"/>
          <c:showSerName val="0"/>
          <c:showPercent val="0"/>
          <c:showBubbleSize val="0"/>
        </c:dLbls>
        <c:gapWidth val="100"/>
        <c:overlap val="-27"/>
        <c:axId val="541839624"/>
        <c:axId val="541840800"/>
      </c:barChart>
      <c:catAx>
        <c:axId val="541839624"/>
        <c:scaling>
          <c:orientation val="minMax"/>
        </c:scaling>
        <c:delete val="0"/>
        <c:axPos val="b"/>
        <c:numFmt formatCode="0" sourceLinked="1"/>
        <c:majorTickMark val="none"/>
        <c:minorTickMark val="none"/>
        <c:tickLblPos val="none"/>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ecuritas Pro Office" panose="00000500000000000000" pitchFamily="2" charset="0"/>
                <a:ea typeface="+mn-ea"/>
                <a:cs typeface="+mn-cs"/>
              </a:defRPr>
            </a:pPr>
            <a:endParaRPr lang="en-US"/>
          </a:p>
        </c:txPr>
        <c:crossAx val="541840800"/>
        <c:crosses val="autoZero"/>
        <c:auto val="1"/>
        <c:lblAlgn val="ctr"/>
        <c:lblOffset val="100"/>
        <c:noMultiLvlLbl val="0"/>
      </c:catAx>
      <c:valAx>
        <c:axId val="541840800"/>
        <c:scaling>
          <c:orientation val="minMax"/>
          <c:max val="0.5"/>
          <c:min val="-0.2"/>
        </c:scaling>
        <c:delete val="0"/>
        <c:axPos val="l"/>
        <c:majorGridlines>
          <c:spPr>
            <a:ln w="9525" cap="flat" cmpd="sng" algn="ctr">
              <a:no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ecuritas Pro Office" panose="00000500000000000000" pitchFamily="2" charset="0"/>
                <a:ea typeface="+mn-ea"/>
                <a:cs typeface="+mn-cs"/>
              </a:defRPr>
            </a:pPr>
            <a:endParaRPr lang="en-US"/>
          </a:p>
        </c:txPr>
        <c:crossAx val="5418396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solidFill>
            <a:sysClr val="windowText" lastClr="000000"/>
          </a:solidFill>
          <a:latin typeface="Securitas Pro Office" panose="00000500000000000000" pitchFamily="2"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C2B4FC"/>
            </a:solidFill>
            <a:ln>
              <a:noFill/>
            </a:ln>
            <a:effectLst/>
          </c:spPr>
          <c:invertIfNegative val="0"/>
          <c:dPt>
            <c:idx val="0"/>
            <c:invertIfNegative val="0"/>
            <c:bubble3D val="0"/>
            <c:spPr>
              <a:solidFill>
                <a:srgbClr val="C2B4FC"/>
              </a:solidFill>
              <a:ln>
                <a:noFill/>
              </a:ln>
              <a:effectLst/>
            </c:spPr>
            <c:extLst>
              <c:ext xmlns:c16="http://schemas.microsoft.com/office/drawing/2014/chart" uri="{C3380CC4-5D6E-409C-BE32-E72D297353CC}">
                <c16:uniqueId val="{00000000-D537-4FD5-9D50-1761AF83234E}"/>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Securitas Pro Office" panose="00000500000000000000"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'Ark1'!$D$3:$J$3</c:f>
              <c:numCache>
                <c:formatCode>0</c:formatCode>
                <c:ptCount val="7"/>
                <c:pt idx="0">
                  <c:v>2015</c:v>
                </c:pt>
                <c:pt idx="1">
                  <c:v>2016</c:v>
                </c:pt>
                <c:pt idx="2">
                  <c:v>2017</c:v>
                </c:pt>
                <c:pt idx="3">
                  <c:v>2018</c:v>
                </c:pt>
                <c:pt idx="4">
                  <c:v>2019</c:v>
                </c:pt>
                <c:pt idx="5">
                  <c:v>2020</c:v>
                </c:pt>
                <c:pt idx="6">
                  <c:v>2021</c:v>
                </c:pt>
              </c:numCache>
            </c:numRef>
          </c:cat>
          <c:val>
            <c:numRef>
              <c:f>'Ark1'!$D$28:$J$28</c:f>
              <c:numCache>
                <c:formatCode>0%_);\(0%\);0%_);@_)</c:formatCode>
                <c:ptCount val="7"/>
                <c:pt idx="0">
                  <c:v>0.52473763118440775</c:v>
                </c:pt>
                <c:pt idx="1">
                  <c:v>0.51795580110497241</c:v>
                </c:pt>
                <c:pt idx="2">
                  <c:v>0.53120849933598935</c:v>
                </c:pt>
                <c:pt idx="3">
                  <c:v>0.53268765133171914</c:v>
                </c:pt>
                <c:pt idx="4">
                  <c:v>0.52173913043478259</c:v>
                </c:pt>
                <c:pt idx="5">
                  <c:v>0.60331825037707387</c:v>
                </c:pt>
                <c:pt idx="6">
                  <c:v>0.51222351571594882</c:v>
                </c:pt>
              </c:numCache>
            </c:numRef>
          </c:val>
          <c:extLst>
            <c:ext xmlns:c16="http://schemas.microsoft.com/office/drawing/2014/chart" uri="{C3380CC4-5D6E-409C-BE32-E72D297353CC}">
              <c16:uniqueId val="{00000000-64BA-4D75-B8A4-B281040CD161}"/>
            </c:ext>
          </c:extLst>
        </c:ser>
        <c:dLbls>
          <c:showLegendKey val="0"/>
          <c:showVal val="0"/>
          <c:showCatName val="0"/>
          <c:showSerName val="0"/>
          <c:showPercent val="0"/>
          <c:showBubbleSize val="0"/>
        </c:dLbls>
        <c:gapWidth val="100"/>
        <c:overlap val="-27"/>
        <c:axId val="541840016"/>
        <c:axId val="541840408"/>
      </c:barChart>
      <c:catAx>
        <c:axId val="541840016"/>
        <c:scaling>
          <c:orientation val="minMax"/>
        </c:scaling>
        <c:delete val="0"/>
        <c:axPos val="b"/>
        <c:numFmt formatCode="0" sourceLinked="1"/>
        <c:majorTickMark val="none"/>
        <c:minorTickMark val="none"/>
        <c:tickLblPos val="none"/>
        <c:spPr>
          <a:noFill/>
          <a:ln w="12700" cap="flat" cmpd="sng" algn="ctr">
            <a:no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ecuritas Pro Office" panose="00000500000000000000" pitchFamily="2" charset="0"/>
                <a:ea typeface="+mn-ea"/>
                <a:cs typeface="+mn-cs"/>
              </a:defRPr>
            </a:pPr>
            <a:endParaRPr lang="en-US"/>
          </a:p>
        </c:txPr>
        <c:crossAx val="541840408"/>
        <c:crosses val="autoZero"/>
        <c:auto val="1"/>
        <c:lblAlgn val="ctr"/>
        <c:lblOffset val="100"/>
        <c:noMultiLvlLbl val="0"/>
      </c:catAx>
      <c:valAx>
        <c:axId val="541840408"/>
        <c:scaling>
          <c:orientation val="minMax"/>
        </c:scaling>
        <c:delete val="0"/>
        <c:axPos val="l"/>
        <c:majorGridlines>
          <c:spPr>
            <a:ln w="9525" cap="flat" cmpd="sng" algn="ctr">
              <a:noFill/>
              <a:round/>
            </a:ln>
            <a:effectLst/>
          </c:spPr>
        </c:majorGridlines>
        <c:numFmt formatCode="0%_);\(0%\);0%_);@_)" sourceLinked="1"/>
        <c:majorTickMark val="none"/>
        <c:minorTickMark val="none"/>
        <c:tickLblPos val="none"/>
        <c:spPr>
          <a:noFill/>
          <a:ln>
            <a:noFill/>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Securitas Pro Office" panose="00000500000000000000" pitchFamily="2" charset="0"/>
                <a:ea typeface="+mn-ea"/>
                <a:cs typeface="+mn-cs"/>
              </a:defRPr>
            </a:pPr>
            <a:endParaRPr lang="en-US"/>
          </a:p>
        </c:txPr>
        <c:crossAx val="541840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solidFill>
            <a:sysClr val="windowText" lastClr="000000"/>
          </a:solidFill>
          <a:latin typeface="Securitas Pro Office" panose="00000500000000000000"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solidFill>
                <a:schemeClr val="tx1"/>
              </a:solidFill>
            </a:ln>
          </c:spPr>
          <c:dPt>
            <c:idx val="0"/>
            <c:bubble3D val="0"/>
            <c:spPr>
              <a:solidFill>
                <a:schemeClr val="accent1"/>
              </a:solidFill>
              <a:ln w="9525">
                <a:solidFill>
                  <a:schemeClr val="tx1"/>
                </a:solidFill>
              </a:ln>
              <a:effectLst/>
            </c:spPr>
            <c:extLst>
              <c:ext xmlns:c16="http://schemas.microsoft.com/office/drawing/2014/chart" uri="{C3380CC4-5D6E-409C-BE32-E72D297353CC}">
                <c16:uniqueId val="{00000001-CDF3-4AB9-A715-EBE393F9E8AC}"/>
              </c:ext>
            </c:extLst>
          </c:dPt>
          <c:dPt>
            <c:idx val="1"/>
            <c:bubble3D val="0"/>
            <c:spPr>
              <a:solidFill>
                <a:schemeClr val="accent2"/>
              </a:solidFill>
              <a:ln w="9525">
                <a:solidFill>
                  <a:schemeClr val="tx1"/>
                </a:solidFill>
              </a:ln>
              <a:effectLst/>
            </c:spPr>
            <c:extLst>
              <c:ext xmlns:c16="http://schemas.microsoft.com/office/drawing/2014/chart" uri="{C3380CC4-5D6E-409C-BE32-E72D297353CC}">
                <c16:uniqueId val="{00000003-CDF3-4AB9-A715-EBE393F9E8AC}"/>
              </c:ext>
            </c:extLst>
          </c:dPt>
          <c:dPt>
            <c:idx val="2"/>
            <c:bubble3D val="0"/>
            <c:spPr>
              <a:solidFill>
                <a:schemeClr val="accent3"/>
              </a:solidFill>
              <a:ln w="9525">
                <a:solidFill>
                  <a:schemeClr val="tx1"/>
                </a:solidFill>
              </a:ln>
              <a:effectLst/>
            </c:spPr>
            <c:extLst>
              <c:ext xmlns:c16="http://schemas.microsoft.com/office/drawing/2014/chart" uri="{C3380CC4-5D6E-409C-BE32-E72D297353CC}">
                <c16:uniqueId val="{00000005-CDF3-4AB9-A715-EBE393F9E8AC}"/>
              </c:ext>
            </c:extLst>
          </c:dPt>
          <c:dPt>
            <c:idx val="3"/>
            <c:bubble3D val="0"/>
            <c:spPr>
              <a:solidFill>
                <a:schemeClr val="accent5"/>
              </a:solidFill>
              <a:ln w="9525">
                <a:solidFill>
                  <a:schemeClr val="tx1"/>
                </a:solidFill>
              </a:ln>
              <a:effectLst/>
            </c:spPr>
            <c:extLst>
              <c:ext xmlns:c16="http://schemas.microsoft.com/office/drawing/2014/chart" uri="{C3380CC4-5D6E-409C-BE32-E72D297353CC}">
                <c16:uniqueId val="{00000008-CDF3-4AB9-A715-EBE393F9E8AC}"/>
              </c:ext>
            </c:extLst>
          </c:dPt>
          <c:dPt>
            <c:idx val="4"/>
            <c:bubble3D val="0"/>
            <c:spPr>
              <a:solidFill>
                <a:schemeClr val="accent6"/>
              </a:solidFill>
              <a:ln w="9525">
                <a:solidFill>
                  <a:schemeClr val="tx1"/>
                </a:solidFill>
              </a:ln>
              <a:effectLst/>
            </c:spPr>
            <c:extLst>
              <c:ext xmlns:c16="http://schemas.microsoft.com/office/drawing/2014/chart" uri="{C3380CC4-5D6E-409C-BE32-E72D297353CC}">
                <c16:uniqueId val="{00000009-CDF3-4AB9-A715-EBE393F9E8AC}"/>
              </c:ext>
            </c:extLst>
          </c:dPt>
          <c:dLbls>
            <c:dLbl>
              <c:idx val="0"/>
              <c:layout>
                <c:manualLayout>
                  <c:x val="0.14372926515381779"/>
                  <c:y val="0"/>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DF3-4AB9-A715-EBE393F9E8AC}"/>
                </c:ext>
              </c:extLst>
            </c:dLbl>
            <c:dLbl>
              <c:idx val="1"/>
              <c:layout>
                <c:manualLayout>
                  <c:x val="-0.11293013690657115"/>
                  <c:y val="8.768240558175607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DF3-4AB9-A715-EBE393F9E8AC}"/>
                </c:ext>
              </c:extLst>
            </c:dLbl>
            <c:dLbl>
              <c:idx val="2"/>
              <c:layout>
                <c:manualLayout>
                  <c:x val="-0.14372926515381779"/>
                  <c:y val="-2.922746852725202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DF3-4AB9-A715-EBE393F9E8AC}"/>
                </c:ext>
              </c:extLst>
            </c:dLbl>
            <c:dLbl>
              <c:idx val="3"/>
              <c:layout>
                <c:manualLayout>
                  <c:x val="-8.7264196700532232E-2"/>
                  <c:y val="-0.1461373426362601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8-CDF3-4AB9-A715-EBE393F9E8AC}"/>
                </c:ext>
              </c:extLst>
            </c:dLbl>
            <c:dLbl>
              <c:idx val="4"/>
              <c:layout>
                <c:manualLayout>
                  <c:x val="-2.5665940206038892E-2"/>
                  <c:y val="-0.1680579440316991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CDF3-4AB9-A715-EBE393F9E8A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noFill/>
                  <a:round/>
                </a:ln>
                <a:effectLst/>
              </c:spPr>
            </c:leaderLines>
            <c:extLst>
              <c:ext xmlns:c15="http://schemas.microsoft.com/office/drawing/2012/chart" uri="{CE6537A1-D6FC-4f65-9D91-7224C49458BB}"/>
            </c:extLst>
          </c:dLbls>
          <c:cat>
            <c:strRef>
              <c:f>Sheet1!$A$2:$A$6</c:f>
              <c:strCache>
                <c:ptCount val="5"/>
                <c:pt idx="0">
                  <c:v>North America</c:v>
                </c:pt>
                <c:pt idx="1">
                  <c:v>Nordics</c:v>
                </c:pt>
                <c:pt idx="2">
                  <c:v>France</c:v>
                </c:pt>
                <c:pt idx="3">
                  <c:v>UK</c:v>
                </c:pt>
                <c:pt idx="4">
                  <c:v>Central EU</c:v>
                </c:pt>
              </c:strCache>
            </c:strRef>
          </c:cat>
          <c:val>
            <c:numRef>
              <c:f>Sheet1!$B$2:$B$6</c:f>
              <c:numCache>
                <c:formatCode>General</c:formatCode>
                <c:ptCount val="5"/>
                <c:pt idx="0">
                  <c:v>0.57069896375607643</c:v>
                </c:pt>
                <c:pt idx="1">
                  <c:v>0.1907901390906282</c:v>
                </c:pt>
                <c:pt idx="2">
                  <c:v>0.13157831107715065</c:v>
                </c:pt>
                <c:pt idx="3">
                  <c:v>5.1781519277575017E-2</c:v>
                </c:pt>
                <c:pt idx="4">
                  <c:v>5.5151066798569605E-2</c:v>
                </c:pt>
              </c:numCache>
            </c:numRef>
          </c:val>
          <c:extLst>
            <c:ext xmlns:c16="http://schemas.microsoft.com/office/drawing/2014/chart" uri="{C3380CC4-5D6E-409C-BE32-E72D297353CC}">
              <c16:uniqueId val="{00000006-CDF3-4AB9-A715-EBE393F9E8AC}"/>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9525">
              <a:solidFill>
                <a:schemeClr val="tx1"/>
              </a:solidFill>
            </a:ln>
          </c:spPr>
          <c:dPt>
            <c:idx val="0"/>
            <c:bubble3D val="0"/>
            <c:spPr>
              <a:solidFill>
                <a:schemeClr val="accent1"/>
              </a:solidFill>
              <a:ln w="9525">
                <a:solidFill>
                  <a:schemeClr val="tx1"/>
                </a:solidFill>
              </a:ln>
              <a:effectLst/>
            </c:spPr>
            <c:extLst>
              <c:ext xmlns:c16="http://schemas.microsoft.com/office/drawing/2014/chart" uri="{C3380CC4-5D6E-409C-BE32-E72D297353CC}">
                <c16:uniqueId val="{00000001-CDF3-4AB9-A715-EBE393F9E8AC}"/>
              </c:ext>
            </c:extLst>
          </c:dPt>
          <c:dPt>
            <c:idx val="1"/>
            <c:bubble3D val="0"/>
            <c:spPr>
              <a:solidFill>
                <a:schemeClr val="accent2"/>
              </a:solidFill>
              <a:ln w="9525">
                <a:solidFill>
                  <a:schemeClr val="tx1"/>
                </a:solidFill>
              </a:ln>
              <a:effectLst/>
            </c:spPr>
            <c:extLst>
              <c:ext xmlns:c16="http://schemas.microsoft.com/office/drawing/2014/chart" uri="{C3380CC4-5D6E-409C-BE32-E72D297353CC}">
                <c16:uniqueId val="{00000003-CDF3-4AB9-A715-EBE393F9E8AC}"/>
              </c:ext>
            </c:extLst>
          </c:dPt>
          <c:dLbls>
            <c:dLbl>
              <c:idx val="0"/>
              <c:layout>
                <c:manualLayout>
                  <c:x val="0.15912882927744104"/>
                  <c:y val="0"/>
                </c:manualLayout>
              </c:layout>
              <c:tx>
                <c:rich>
                  <a:bodyPr/>
                  <a:lstStyle/>
                  <a:p>
                    <a:r>
                      <a:rPr lang="en-US"/>
                      <a:t>~</a:t>
                    </a:r>
                    <a:fld id="{911817EE-D7AB-4067-9BCA-5B27B997449A}" type="PERCENTAGE">
                      <a:rPr lang="en-US" smtClean="0"/>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DF3-4AB9-A715-EBE393F9E8AC}"/>
                </c:ext>
              </c:extLst>
            </c:dLbl>
            <c:dLbl>
              <c:idx val="1"/>
              <c:layout>
                <c:manualLayout>
                  <c:x val="-0.15912882927744113"/>
                  <c:y val="0"/>
                </c:manualLayout>
              </c:layout>
              <c:tx>
                <c:rich>
                  <a:bodyPr/>
                  <a:lstStyle/>
                  <a:p>
                    <a:r>
                      <a:rPr lang="en-US"/>
                      <a:t>~</a:t>
                    </a:r>
                    <a:fld id="{480F864E-4D6B-4339-AA32-C9E020DF43AA}" type="PERCENTAGE">
                      <a:rPr lang="en-US" smtClean="0"/>
                      <a:pPr/>
                      <a:t>[PERCENTAGE]</a:t>
                    </a:fld>
                    <a:endParaRPr lang="en-US"/>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DF3-4AB9-A715-EBE393F9E8A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noFill/>
                  <a:round/>
                </a:ln>
                <a:effectLst/>
              </c:spPr>
            </c:leaderLines>
            <c:extLst>
              <c:ext xmlns:c15="http://schemas.microsoft.com/office/drawing/2012/chart" uri="{CE6537A1-D6FC-4f65-9D91-7224C49458BB}"/>
            </c:extLst>
          </c:dLbls>
          <c:cat>
            <c:strRef>
              <c:f>Sheet1!$A$2:$A$3</c:f>
              <c:strCache>
                <c:ptCount val="2"/>
                <c:pt idx="0">
                  <c:v>Recurring (RMR/T&amp;M)</c:v>
                </c:pt>
                <c:pt idx="1">
                  <c:v>Install and products</c:v>
                </c:pt>
              </c:strCache>
            </c:strRef>
          </c:cat>
          <c:val>
            <c:numRef>
              <c:f>Sheet1!$B$2:$B$3</c:f>
              <c:numCache>
                <c:formatCode>General</c:formatCode>
                <c:ptCount val="2"/>
                <c:pt idx="0">
                  <c:v>0.4</c:v>
                </c:pt>
                <c:pt idx="1">
                  <c:v>0.6</c:v>
                </c:pt>
              </c:numCache>
            </c:numRef>
          </c:val>
          <c:extLst>
            <c:ext xmlns:c16="http://schemas.microsoft.com/office/drawing/2014/chart" uri="{C3380CC4-5D6E-409C-BE32-E72D297353CC}">
              <c16:uniqueId val="{00000006-CDF3-4AB9-A715-EBE393F9E8AC}"/>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932973809514335E-2"/>
          <c:y val="9.806929246260504E-2"/>
          <c:w val="0.96413405238097138"/>
          <c:h val="0.75022660116712658"/>
        </c:manualLayout>
      </c:layout>
      <c:barChart>
        <c:barDir val="col"/>
        <c:grouping val="clustered"/>
        <c:varyColors val="0"/>
        <c:ser>
          <c:idx val="0"/>
          <c:order val="0"/>
          <c:tx>
            <c:strRef>
              <c:f>Sheet1!$B$1</c:f>
              <c:strCache>
                <c:ptCount val="1"/>
                <c:pt idx="0">
                  <c:v>Sales (BSEK)</c:v>
                </c:pt>
              </c:strCache>
            </c:strRef>
          </c:tx>
          <c:spPr>
            <a:solidFill>
              <a:srgbClr val="8D5FFF"/>
            </a:solidFill>
            <a:ln>
              <a:noFill/>
            </a:ln>
            <a:effectLst/>
          </c:spPr>
          <c:invertIfNegative val="0"/>
          <c:dPt>
            <c:idx val="7"/>
            <c:invertIfNegative val="0"/>
            <c:bubble3D val="0"/>
            <c:spPr>
              <a:solidFill>
                <a:srgbClr val="8D5FFF"/>
              </a:solidFill>
              <a:ln>
                <a:noFill/>
              </a:ln>
              <a:effectLst/>
            </c:spPr>
            <c:extLst>
              <c:ext xmlns:c16="http://schemas.microsoft.com/office/drawing/2014/chart" uri="{C3380CC4-5D6E-409C-BE32-E72D297353CC}">
                <c16:uniqueId val="{00000005-E9C7-4BD6-8B65-38B6C439F461}"/>
              </c:ext>
            </c:extLst>
          </c:dPt>
          <c:dPt>
            <c:idx val="8"/>
            <c:invertIfNegative val="0"/>
            <c:bubble3D val="0"/>
            <c:spPr>
              <a:solidFill>
                <a:srgbClr val="D1BFFF"/>
              </a:solidFill>
              <a:ln>
                <a:solidFill>
                  <a:srgbClr val="D1BFFF"/>
                </a:solidFill>
              </a:ln>
              <a:effectLst/>
            </c:spPr>
            <c:extLst>
              <c:ext xmlns:c16="http://schemas.microsoft.com/office/drawing/2014/chart" uri="{C3380CC4-5D6E-409C-BE32-E72D297353CC}">
                <c16:uniqueId val="{00000002-E832-486A-BF91-181CE52EC9D4}"/>
              </c:ext>
            </c:extLst>
          </c:dPt>
          <c:dPt>
            <c:idx val="9"/>
            <c:invertIfNegative val="0"/>
            <c:bubble3D val="0"/>
            <c:spPr>
              <a:solidFill>
                <a:srgbClr val="D1BFFF"/>
              </a:solidFill>
              <a:ln>
                <a:noFill/>
              </a:ln>
              <a:effectLst/>
            </c:spPr>
            <c:extLst>
              <c:ext xmlns:c16="http://schemas.microsoft.com/office/drawing/2014/chart" uri="{C3380CC4-5D6E-409C-BE32-E72D297353CC}">
                <c16:uniqueId val="{00000003-E832-486A-BF91-181CE52EC9D4}"/>
              </c:ext>
            </c:extLst>
          </c:dPt>
          <c:dLbls>
            <c:dLbl>
              <c:idx val="5"/>
              <c:layout>
                <c:manualLayout>
                  <c:x val="-3.2605406926389698E-3"/>
                  <c:y val="7.0962423926751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916-4EB6-A1B6-B69968193DD9}"/>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2015</c:v>
                </c:pt>
                <c:pt idx="1">
                  <c:v>2016</c:v>
                </c:pt>
                <c:pt idx="2">
                  <c:v>2017</c:v>
                </c:pt>
                <c:pt idx="3">
                  <c:v>2018</c:v>
                </c:pt>
                <c:pt idx="4">
                  <c:v>2019</c:v>
                </c:pt>
                <c:pt idx="5">
                  <c:v>2020</c:v>
                </c:pt>
                <c:pt idx="6">
                  <c:v>2021</c:v>
                </c:pt>
                <c:pt idx="7">
                  <c:v>2022</c:v>
                </c:pt>
                <c:pt idx="8">
                  <c:v>H1 2022</c:v>
                </c:pt>
                <c:pt idx="9">
                  <c:v>H2 2022</c:v>
                </c:pt>
              </c:strCache>
            </c:strRef>
          </c:cat>
          <c:val>
            <c:numRef>
              <c:f>Sheet1!$B$2:$B$12</c:f>
              <c:numCache>
                <c:formatCode>0</c:formatCode>
                <c:ptCount val="11"/>
                <c:pt idx="0">
                  <c:v>80.86</c:v>
                </c:pt>
                <c:pt idx="1">
                  <c:v>88.162000000000006</c:v>
                </c:pt>
                <c:pt idx="2">
                  <c:v>92.197000000000003</c:v>
                </c:pt>
                <c:pt idx="3">
                  <c:v>101.467</c:v>
                </c:pt>
                <c:pt idx="4">
                  <c:v>110.899</c:v>
                </c:pt>
                <c:pt idx="5">
                  <c:v>107.95399999999999</c:v>
                </c:pt>
                <c:pt idx="6">
                  <c:v>107.7</c:v>
                </c:pt>
                <c:pt idx="7">
                  <c:v>133</c:v>
                </c:pt>
                <c:pt idx="8">
                  <c:v>59.133000000000003</c:v>
                </c:pt>
                <c:pt idx="9">
                  <c:v>77.66</c:v>
                </c:pt>
              </c:numCache>
            </c:numRef>
          </c:val>
          <c:extLst>
            <c:ext xmlns:c16="http://schemas.microsoft.com/office/drawing/2014/chart" uri="{C3380CC4-5D6E-409C-BE32-E72D297353CC}">
              <c16:uniqueId val="{00000000-E9C7-4BD6-8B65-38B6C439F461}"/>
            </c:ext>
          </c:extLst>
        </c:ser>
        <c:dLbls>
          <c:showLegendKey val="0"/>
          <c:showVal val="0"/>
          <c:showCatName val="0"/>
          <c:showSerName val="0"/>
          <c:showPercent val="0"/>
          <c:showBubbleSize val="0"/>
        </c:dLbls>
        <c:gapWidth val="100"/>
        <c:axId val="544676040"/>
        <c:axId val="544677216"/>
      </c:barChart>
      <c:scatterChart>
        <c:scatterStyle val="smoothMarker"/>
        <c:varyColors val="0"/>
        <c:ser>
          <c:idx val="1"/>
          <c:order val="1"/>
          <c:tx>
            <c:strRef>
              <c:f>Sheet1!$C$1</c:f>
              <c:strCache>
                <c:ptCount val="1"/>
                <c:pt idx="0">
                  <c:v>EBITA margin %</c:v>
                </c:pt>
              </c:strCache>
            </c:strRef>
          </c:tx>
          <c:spPr>
            <a:ln w="28575" cap="rnd">
              <a:solidFill>
                <a:srgbClr val="FFE8ED"/>
              </a:solidFill>
              <a:round/>
            </a:ln>
            <a:effectLst/>
          </c:spPr>
          <c:marker>
            <c:symbol val="circle"/>
            <c:size val="5"/>
            <c:spPr>
              <a:solidFill>
                <a:srgbClr val="FFE8ED"/>
              </a:solidFill>
              <a:ln w="9525">
                <a:solidFill>
                  <a:srgbClr val="FFE8ED"/>
                </a:solidFill>
              </a:ln>
              <a:effectLst/>
            </c:spPr>
          </c:marker>
          <c:dLbls>
            <c:dLbl>
              <c:idx val="7"/>
              <c:spPr>
                <a:solidFill>
                  <a:schemeClr val="bg2"/>
                </a:solid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extLst>
                <c:ext xmlns:c16="http://schemas.microsoft.com/office/drawing/2014/chart" uri="{C3380CC4-5D6E-409C-BE32-E72D297353CC}">
                  <c16:uniqueId val="{00000002-3C0B-457D-AA41-3A771105C0E2}"/>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strRef>
              <c:f>Sheet1!$A$2:$A$12</c:f>
              <c:strCache>
                <c:ptCount val="10"/>
                <c:pt idx="0">
                  <c:v>2015</c:v>
                </c:pt>
                <c:pt idx="1">
                  <c:v>2016</c:v>
                </c:pt>
                <c:pt idx="2">
                  <c:v>2017</c:v>
                </c:pt>
                <c:pt idx="3">
                  <c:v>2018</c:v>
                </c:pt>
                <c:pt idx="4">
                  <c:v>2019</c:v>
                </c:pt>
                <c:pt idx="5">
                  <c:v>2020</c:v>
                </c:pt>
                <c:pt idx="6">
                  <c:v>2021</c:v>
                </c:pt>
                <c:pt idx="7">
                  <c:v>2022</c:v>
                </c:pt>
                <c:pt idx="8">
                  <c:v>H1 2022</c:v>
                </c:pt>
                <c:pt idx="9">
                  <c:v>H2 2022</c:v>
                </c:pt>
              </c:strCache>
            </c:strRef>
          </c:xVal>
          <c:yVal>
            <c:numRef>
              <c:f>Sheet1!$C$2:$C$12</c:f>
              <c:numCache>
                <c:formatCode>0.0%</c:formatCode>
                <c:ptCount val="11"/>
                <c:pt idx="0">
                  <c:v>5.0999999999999997E-2</c:v>
                </c:pt>
                <c:pt idx="1">
                  <c:v>5.1999999999999998E-2</c:v>
                </c:pt>
                <c:pt idx="2">
                  <c:v>5.0999999999999997E-2</c:v>
                </c:pt>
                <c:pt idx="3">
                  <c:v>5.1999999999999998E-2</c:v>
                </c:pt>
                <c:pt idx="4">
                  <c:v>5.1999999999999998E-2</c:v>
                </c:pt>
                <c:pt idx="5">
                  <c:v>4.4999999999999998E-2</c:v>
                </c:pt>
                <c:pt idx="6">
                  <c:v>5.6000000000000001E-2</c:v>
                </c:pt>
                <c:pt idx="7">
                  <c:v>0.06</c:v>
                </c:pt>
                <c:pt idx="8">
                  <c:v>5.3999999999999999E-2</c:v>
                </c:pt>
                <c:pt idx="9">
                  <c:v>6.2E-2</c:v>
                </c:pt>
              </c:numCache>
            </c:numRef>
          </c:yVal>
          <c:smooth val="1"/>
          <c:extLst>
            <c:ext xmlns:c16="http://schemas.microsoft.com/office/drawing/2014/chart" uri="{C3380CC4-5D6E-409C-BE32-E72D297353CC}">
              <c16:uniqueId val="{00000001-E9C7-4BD6-8B65-38B6C439F461}"/>
            </c:ext>
          </c:extLst>
        </c:ser>
        <c:dLbls>
          <c:showLegendKey val="0"/>
          <c:showVal val="0"/>
          <c:showCatName val="0"/>
          <c:showSerName val="0"/>
          <c:showPercent val="0"/>
          <c:showBubbleSize val="0"/>
        </c:dLbls>
        <c:axId val="544676824"/>
        <c:axId val="544676432"/>
      </c:scatterChart>
      <c:catAx>
        <c:axId val="544676040"/>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44677216"/>
        <c:crosses val="autoZero"/>
        <c:auto val="1"/>
        <c:lblAlgn val="ctr"/>
        <c:lblOffset val="100"/>
        <c:noMultiLvlLbl val="0"/>
      </c:catAx>
      <c:valAx>
        <c:axId val="544677216"/>
        <c:scaling>
          <c:orientation val="minMax"/>
          <c:max val="180"/>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44676040"/>
        <c:crosses val="autoZero"/>
        <c:crossBetween val="between"/>
      </c:valAx>
      <c:valAx>
        <c:axId val="54467643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crossAx val="544676824"/>
        <c:crosses val="max"/>
        <c:crossBetween val="midCat"/>
      </c:valAx>
      <c:valAx>
        <c:axId val="544676824"/>
        <c:scaling>
          <c:orientation val="minMax"/>
        </c:scaling>
        <c:delete val="1"/>
        <c:axPos val="b"/>
        <c:numFmt formatCode="General" sourceLinked="1"/>
        <c:majorTickMark val="out"/>
        <c:minorTickMark val="none"/>
        <c:tickLblPos val="nextTo"/>
        <c:crossAx val="544676432"/>
        <c:crosses val="autoZero"/>
        <c:crossBetween val="midCat"/>
      </c:valAx>
      <c:spPr>
        <a:noFill/>
        <a:ln>
          <a:noFill/>
        </a:ln>
        <a:effectLst/>
      </c:spPr>
    </c:plotArea>
    <c:legend>
      <c:legendPos val="b"/>
      <c:layout>
        <c:manualLayout>
          <c:xMode val="edge"/>
          <c:yMode val="edge"/>
          <c:x val="0"/>
          <c:y val="8.4056024670668573E-3"/>
          <c:w val="0.21362164043963899"/>
          <c:h val="0.1054444285994359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505298600323691E-2"/>
          <c:y val="3.89478558745327E-2"/>
          <c:w val="0.9289894027993526"/>
          <c:h val="0.81680344882287981"/>
        </c:manualLayout>
      </c:layout>
      <c:barChart>
        <c:barDir val="col"/>
        <c:grouping val="clustered"/>
        <c:varyColors val="0"/>
        <c:ser>
          <c:idx val="0"/>
          <c:order val="0"/>
          <c:tx>
            <c:strRef>
              <c:f>Sheet1!$B$1</c:f>
              <c:strCache>
                <c:ptCount val="1"/>
                <c:pt idx="0">
                  <c:v>Operating cash flow (BSEK)</c:v>
                </c:pt>
              </c:strCache>
            </c:strRef>
          </c:tx>
          <c:spPr>
            <a:solidFill>
              <a:srgbClr val="55419E"/>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Securitas Pro Office"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3.4</c:v>
                </c:pt>
                <c:pt idx="1">
                  <c:v>3</c:v>
                </c:pt>
                <c:pt idx="2">
                  <c:v>3.8</c:v>
                </c:pt>
                <c:pt idx="3">
                  <c:v>3.2</c:v>
                </c:pt>
                <c:pt idx="4">
                  <c:v>4.9000000000000004</c:v>
                </c:pt>
                <c:pt idx="5">
                  <c:v>7.2</c:v>
                </c:pt>
                <c:pt idx="6">
                  <c:v>5.6</c:v>
                </c:pt>
                <c:pt idx="7">
                  <c:v>5.7</c:v>
                </c:pt>
              </c:numCache>
            </c:numRef>
          </c:val>
          <c:extLst>
            <c:ext xmlns:c16="http://schemas.microsoft.com/office/drawing/2014/chart" uri="{C3380CC4-5D6E-409C-BE32-E72D297353CC}">
              <c16:uniqueId val="{00000000-4EC0-4F42-96CE-C2314E5FE446}"/>
            </c:ext>
          </c:extLst>
        </c:ser>
        <c:dLbls>
          <c:showLegendKey val="0"/>
          <c:showVal val="0"/>
          <c:showCatName val="0"/>
          <c:showSerName val="0"/>
          <c:showPercent val="0"/>
          <c:showBubbleSize val="0"/>
        </c:dLbls>
        <c:gapWidth val="90"/>
        <c:overlap val="60"/>
        <c:axId val="544671336"/>
        <c:axId val="544670944"/>
      </c:barChart>
      <c:scatterChart>
        <c:scatterStyle val="smoothMarker"/>
        <c:varyColors val="0"/>
        <c:ser>
          <c:idx val="1"/>
          <c:order val="1"/>
          <c:tx>
            <c:strRef>
              <c:f>Sheet1!$C$1</c:f>
              <c:strCache>
                <c:ptCount val="1"/>
                <c:pt idx="0">
                  <c:v>Operating cash flow as % of EBITA</c:v>
                </c:pt>
              </c:strCache>
            </c:strRef>
          </c:tx>
          <c:spPr>
            <a:ln w="28575" cap="rnd">
              <a:solidFill>
                <a:srgbClr val="E8DFFF"/>
              </a:solidFill>
              <a:round/>
            </a:ln>
            <a:effectLst/>
          </c:spPr>
          <c:marker>
            <c:symbol val="circle"/>
            <c:size val="5"/>
            <c:spPr>
              <a:solidFill>
                <a:srgbClr val="E8DFFF"/>
              </a:solidFill>
              <a:ln w="9525">
                <a:noFill/>
              </a:ln>
              <a:effectLst/>
            </c:spPr>
          </c:marker>
          <c:dLbls>
            <c:dLbl>
              <c:idx val="0"/>
              <c:layout>
                <c:manualLayout>
                  <c:x val="-2.7971507727893759E-2"/>
                  <c:y val="-3.89478558745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EC0-4F42-96CE-C2314E5FE446}"/>
                </c:ext>
              </c:extLst>
            </c:dLbl>
            <c:dLbl>
              <c:idx val="1"/>
              <c:layout>
                <c:manualLayout>
                  <c:x val="-5.8099579527802404E-2"/>
                  <c:y val="3.89478558745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EC0-4F42-96CE-C2314E5FE446}"/>
                </c:ext>
              </c:extLst>
            </c:dLbl>
            <c:dLbl>
              <c:idx val="2"/>
              <c:layout>
                <c:manualLayout>
                  <c:x val="-5.164407069137994E-2"/>
                  <c:y val="-5.311071255618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4EC0-4F42-96CE-C2314E5FE446}"/>
                </c:ext>
              </c:extLst>
            </c:dLbl>
            <c:dLbl>
              <c:idx val="3"/>
              <c:layout>
                <c:manualLayout>
                  <c:x val="-5.8099579527802404E-2"/>
                  <c:y val="5.311071255618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4EC0-4F42-96CE-C2314E5FE446}"/>
                </c:ext>
              </c:extLst>
            </c:dLbl>
            <c:dLbl>
              <c:idx val="4"/>
              <c:layout>
                <c:manualLayout>
                  <c:x val="-9.3604878128126151E-2"/>
                  <c:y val="-5.311071255618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4EC0-4F42-96CE-C2314E5FE446}"/>
                </c:ext>
              </c:extLst>
            </c:dLbl>
            <c:dLbl>
              <c:idx val="5"/>
              <c:layout>
                <c:manualLayout>
                  <c:x val="-4.1960807436746177E-2"/>
                  <c:y val="-4.9569998385768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EC0-4F42-96CE-C2314E5FE446}"/>
                </c:ext>
              </c:extLst>
            </c:dLbl>
            <c:dLbl>
              <c:idx val="6"/>
              <c:layout>
                <c:manualLayout>
                  <c:x val="-2.5822035345689956E-2"/>
                  <c:y val="-4.24885700449447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EC0-4F42-96CE-C2314E5FE446}"/>
                </c:ext>
              </c:extLst>
            </c:dLbl>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Securitas Pro Office"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strRef>
              <c:f>Sheet1!$A$1:$A$9</c:f>
              <c:strCache>
                <c:ptCount val="9"/>
                <c:pt idx="0">
                  <c:v> </c:v>
                </c:pt>
                <c:pt idx="1">
                  <c:v>2015</c:v>
                </c:pt>
                <c:pt idx="2">
                  <c:v>2016</c:v>
                </c:pt>
                <c:pt idx="3">
                  <c:v>2017</c:v>
                </c:pt>
                <c:pt idx="4">
                  <c:v>2018</c:v>
                </c:pt>
                <c:pt idx="5">
                  <c:v>2019</c:v>
                </c:pt>
                <c:pt idx="6">
                  <c:v>2020</c:v>
                </c:pt>
                <c:pt idx="7">
                  <c:v>2021</c:v>
                </c:pt>
                <c:pt idx="8">
                  <c:v>2022</c:v>
                </c:pt>
              </c:strCache>
            </c:strRef>
          </c:xVal>
          <c:yVal>
            <c:numRef>
              <c:f>Sheet1!$C$2:$C$9</c:f>
              <c:numCache>
                <c:formatCode>0%</c:formatCode>
                <c:ptCount val="8"/>
                <c:pt idx="0">
                  <c:v>0.83</c:v>
                </c:pt>
                <c:pt idx="1">
                  <c:v>0.67</c:v>
                </c:pt>
                <c:pt idx="2">
                  <c:v>0.82</c:v>
                </c:pt>
                <c:pt idx="3">
                  <c:v>0.6</c:v>
                </c:pt>
                <c:pt idx="4">
                  <c:v>0.85</c:v>
                </c:pt>
                <c:pt idx="5">
                  <c:v>1.47</c:v>
                </c:pt>
                <c:pt idx="6">
                  <c:v>0.93</c:v>
                </c:pt>
                <c:pt idx="7">
                  <c:v>0.71</c:v>
                </c:pt>
              </c:numCache>
            </c:numRef>
          </c:yVal>
          <c:smooth val="1"/>
          <c:extLst>
            <c:ext xmlns:c16="http://schemas.microsoft.com/office/drawing/2014/chart" uri="{C3380CC4-5D6E-409C-BE32-E72D297353CC}">
              <c16:uniqueId val="{00000001-4EC0-4F42-96CE-C2314E5FE446}"/>
            </c:ext>
          </c:extLst>
        </c:ser>
        <c:dLbls>
          <c:showLegendKey val="0"/>
          <c:showVal val="0"/>
          <c:showCatName val="0"/>
          <c:showSerName val="0"/>
          <c:showPercent val="0"/>
          <c:showBubbleSize val="0"/>
        </c:dLbls>
        <c:axId val="544672120"/>
        <c:axId val="544671728"/>
      </c:scatterChart>
      <c:catAx>
        <c:axId val="5446713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Securitas Pro Office" panose="020B0604020202020204" charset="0"/>
                <a:ea typeface="+mn-ea"/>
                <a:cs typeface="+mn-cs"/>
              </a:defRPr>
            </a:pPr>
            <a:endParaRPr lang="en-US"/>
          </a:p>
        </c:txPr>
        <c:crossAx val="544670944"/>
        <c:crosses val="autoZero"/>
        <c:auto val="1"/>
        <c:lblAlgn val="ctr"/>
        <c:lblOffset val="100"/>
        <c:noMultiLvlLbl val="0"/>
      </c:catAx>
      <c:valAx>
        <c:axId val="544670944"/>
        <c:scaling>
          <c:orientation val="minMax"/>
          <c:max val="12"/>
        </c:scaling>
        <c:delete val="0"/>
        <c:axPos val="l"/>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curitas Pro Office" panose="020B0604020202020204" charset="0"/>
                <a:ea typeface="+mn-ea"/>
                <a:cs typeface="+mn-cs"/>
              </a:defRPr>
            </a:pPr>
            <a:endParaRPr lang="en-US"/>
          </a:p>
        </c:txPr>
        <c:crossAx val="544671336"/>
        <c:crosses val="autoZero"/>
        <c:crossBetween val="between"/>
      </c:valAx>
      <c:valAx>
        <c:axId val="544671728"/>
        <c:scaling>
          <c:orientation val="minMax"/>
          <c:max val="1.7500000000000002"/>
          <c:min val="-1.7500000000000002"/>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curitas Pro Office" panose="020B0604020202020204" charset="0"/>
                <a:ea typeface="+mn-ea"/>
                <a:cs typeface="+mn-cs"/>
              </a:defRPr>
            </a:pPr>
            <a:endParaRPr lang="en-US"/>
          </a:p>
        </c:txPr>
        <c:crossAx val="544672120"/>
        <c:crosses val="max"/>
        <c:crossBetween val="midCat"/>
      </c:valAx>
      <c:valAx>
        <c:axId val="544672120"/>
        <c:scaling>
          <c:orientation val="minMax"/>
        </c:scaling>
        <c:delete val="1"/>
        <c:axPos val="t"/>
        <c:numFmt formatCode="General" sourceLinked="1"/>
        <c:majorTickMark val="out"/>
        <c:minorTickMark val="none"/>
        <c:tickLblPos val="nextTo"/>
        <c:crossAx val="544671728"/>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Securitas Pro Office" panose="020B060402020202020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505298600323691E-2"/>
          <c:y val="3.89478558745327E-2"/>
          <c:w val="0.9289894027993526"/>
          <c:h val="0.82296429147939676"/>
        </c:manualLayout>
      </c:layout>
      <c:barChart>
        <c:barDir val="col"/>
        <c:grouping val="clustered"/>
        <c:varyColors val="0"/>
        <c:ser>
          <c:idx val="0"/>
          <c:order val="0"/>
          <c:tx>
            <c:strRef>
              <c:f>Sheet1!$B$1</c:f>
              <c:strCache>
                <c:ptCount val="1"/>
                <c:pt idx="0">
                  <c:v>Free cash flow (BSEK)</c:v>
                </c:pt>
              </c:strCache>
            </c:strRef>
          </c:tx>
          <c:spPr>
            <a:solidFill>
              <a:srgbClr val="AA1834"/>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Securitas Pro Office" panose="020B060402020202020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2015</c:v>
                </c:pt>
                <c:pt idx="1">
                  <c:v>2016</c:v>
                </c:pt>
                <c:pt idx="2">
                  <c:v>2017</c:v>
                </c:pt>
                <c:pt idx="3">
                  <c:v>2018</c:v>
                </c:pt>
                <c:pt idx="4">
                  <c:v>2019</c:v>
                </c:pt>
                <c:pt idx="5">
                  <c:v>2020</c:v>
                </c:pt>
                <c:pt idx="6">
                  <c:v>2021</c:v>
                </c:pt>
                <c:pt idx="7">
                  <c:v>2022</c:v>
                </c:pt>
              </c:numCache>
            </c:numRef>
          </c:cat>
          <c:val>
            <c:numRef>
              <c:f>Sheet1!$B$2:$B$9</c:f>
              <c:numCache>
                <c:formatCode>General</c:formatCode>
                <c:ptCount val="8"/>
                <c:pt idx="0">
                  <c:v>2.2000000000000002</c:v>
                </c:pt>
                <c:pt idx="1">
                  <c:v>1.7</c:v>
                </c:pt>
                <c:pt idx="2">
                  <c:v>2.2999999999999998</c:v>
                </c:pt>
                <c:pt idx="3">
                  <c:v>1.9</c:v>
                </c:pt>
                <c:pt idx="4">
                  <c:v>3.3</c:v>
                </c:pt>
                <c:pt idx="5">
                  <c:v>5.9</c:v>
                </c:pt>
                <c:pt idx="6">
                  <c:v>4</c:v>
                </c:pt>
                <c:pt idx="7">
                  <c:v>3.4</c:v>
                </c:pt>
              </c:numCache>
            </c:numRef>
          </c:val>
          <c:extLst>
            <c:ext xmlns:c16="http://schemas.microsoft.com/office/drawing/2014/chart" uri="{C3380CC4-5D6E-409C-BE32-E72D297353CC}">
              <c16:uniqueId val="{00000000-9C0F-4EF9-8E64-1D10E7D07124}"/>
            </c:ext>
          </c:extLst>
        </c:ser>
        <c:dLbls>
          <c:showLegendKey val="0"/>
          <c:showVal val="1"/>
          <c:showCatName val="0"/>
          <c:showSerName val="0"/>
          <c:showPercent val="0"/>
          <c:showBubbleSize val="0"/>
        </c:dLbls>
        <c:gapWidth val="90"/>
        <c:overlap val="60"/>
        <c:axId val="541838448"/>
        <c:axId val="546227832"/>
      </c:barChart>
      <c:scatterChart>
        <c:scatterStyle val="smoothMarker"/>
        <c:varyColors val="0"/>
        <c:ser>
          <c:idx val="1"/>
          <c:order val="1"/>
          <c:tx>
            <c:strRef>
              <c:f>Sheet1!$C$1</c:f>
              <c:strCache>
                <c:ptCount val="1"/>
                <c:pt idx="0">
                  <c:v>Free cash flow as % of adjusted income</c:v>
                </c:pt>
              </c:strCache>
            </c:strRef>
          </c:tx>
          <c:spPr>
            <a:ln w="28575" cap="rnd">
              <a:solidFill>
                <a:srgbClr val="FFE8ED"/>
              </a:solidFill>
              <a:round/>
            </a:ln>
            <a:effectLst/>
          </c:spPr>
          <c:marker>
            <c:symbol val="circle"/>
            <c:size val="5"/>
            <c:spPr>
              <a:solidFill>
                <a:srgbClr val="FFE8ED"/>
              </a:solidFill>
              <a:ln w="9525">
                <a:solidFill>
                  <a:srgbClr val="FFE8ED"/>
                </a:solidFill>
              </a:ln>
              <a:effectLst/>
            </c:spPr>
          </c:marker>
          <c:dLbls>
            <c:dLbl>
              <c:idx val="0"/>
              <c:layout>
                <c:manualLayout>
                  <c:x val="-6.4555088364224897E-2"/>
                  <c:y val="-7.435499757865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C0F-4EF9-8E64-1D10E7D07124}"/>
                </c:ext>
              </c:extLst>
            </c:dLbl>
            <c:dLbl>
              <c:idx val="1"/>
              <c:layout>
                <c:manualLayout>
                  <c:x val="-5.8099579527802404E-2"/>
                  <c:y val="5.665156612478870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Securitas Pro Office"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7542738518343816E-2"/>
                      <c:h val="6.8689854905994038E-2"/>
                    </c:manualLayout>
                  </c15:layout>
                </c:ext>
                <c:ext xmlns:c16="http://schemas.microsoft.com/office/drawing/2014/chart" uri="{C3380CC4-5D6E-409C-BE32-E72D297353CC}">
                  <c16:uniqueId val="{00000002-9C0F-4EF9-8E64-1D10E7D07124}"/>
                </c:ext>
              </c:extLst>
            </c:dLbl>
            <c:dLbl>
              <c:idx val="2"/>
              <c:layout>
                <c:manualLayout>
                  <c:x val="-7.1010597200647382E-2"/>
                  <c:y val="-4.24885700449448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C0F-4EF9-8E64-1D10E7D07124}"/>
                </c:ext>
              </c:extLst>
            </c:dLbl>
            <c:dLbl>
              <c:idx val="3"/>
              <c:layout>
                <c:manualLayout>
                  <c:x val="-5.8099579527802404E-2"/>
                  <c:y val="5.6651426726593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C0F-4EF9-8E64-1D10E7D07124}"/>
                </c:ext>
              </c:extLst>
            </c:dLbl>
            <c:dLbl>
              <c:idx val="4"/>
              <c:layout>
                <c:manualLayout>
                  <c:x val="-4.8416316273168669E-2"/>
                  <c:y val="4.9570137783964512E-2"/>
                </c:manualLayout>
              </c:layout>
              <c:showLegendKey val="0"/>
              <c:showVal val="1"/>
              <c:showCatName val="0"/>
              <c:showSerName val="0"/>
              <c:showPercent val="0"/>
              <c:showBubbleSize val="0"/>
              <c:extLst>
                <c:ext xmlns:c15="http://schemas.microsoft.com/office/drawing/2012/chart" uri="{CE6537A1-D6FC-4f65-9D91-7224C49458BB}">
                  <c15:layout>
                    <c:manualLayout>
                      <c:w val="9.9398570231869682E-2"/>
                      <c:h val="6.1608426565169905E-2"/>
                    </c:manualLayout>
                  </c15:layout>
                </c:ext>
                <c:ext xmlns:c16="http://schemas.microsoft.com/office/drawing/2014/chart" uri="{C3380CC4-5D6E-409C-BE32-E72D297353CC}">
                  <c16:uniqueId val="{00000005-9C0F-4EF9-8E64-1D10E7D07124}"/>
                </c:ext>
              </c:extLst>
            </c:dLbl>
            <c:dLbl>
              <c:idx val="5"/>
              <c:layout>
                <c:manualLayout>
                  <c:x val="-7.7466106037069868E-2"/>
                  <c:y val="-5.3110712556180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C0F-4EF9-8E64-1D10E7D07124}"/>
                </c:ext>
              </c:extLst>
            </c:dLbl>
            <c:dLbl>
              <c:idx val="6"/>
              <c:layout>
                <c:manualLayout>
                  <c:x val="-7.4238351618858625E-2"/>
                  <c:y val="5.1340494869170548E-2"/>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lumMod val="75000"/>
                          <a:lumOff val="25000"/>
                        </a:schemeClr>
                      </a:solidFill>
                      <a:latin typeface="Securitas Pro Office" panose="020B060402020202020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9.8010889985930036E-2"/>
                      <c:h val="7.2230569076406098E-2"/>
                    </c:manualLayout>
                  </c15:layout>
                </c:ext>
                <c:ext xmlns:c16="http://schemas.microsoft.com/office/drawing/2014/chart" uri="{C3380CC4-5D6E-409C-BE32-E72D297353CC}">
                  <c16:uniqueId val="{00000007-9C0F-4EF9-8E64-1D10E7D07124}"/>
                </c:ext>
              </c:extLst>
            </c:dLbl>
            <c:dLbl>
              <c:idx val="7"/>
              <c:layout>
                <c:manualLayout>
                  <c:x val="-4.5188561854957544E-2"/>
                  <c:y val="-6.37328550674171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C0F-4EF9-8E64-1D10E7D0712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Securitas Pro Office" panose="020B0604020202020204" charset="0"/>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xVal>
            <c:strRef>
              <c:f>Sheet1!$A$2:$A$10</c:f>
              <c:strCache>
                <c:ptCount val="9"/>
                <c:pt idx="0">
                  <c:v>2015</c:v>
                </c:pt>
                <c:pt idx="1">
                  <c:v>2016</c:v>
                </c:pt>
                <c:pt idx="2">
                  <c:v>2017</c:v>
                </c:pt>
                <c:pt idx="3">
                  <c:v>2018</c:v>
                </c:pt>
                <c:pt idx="4">
                  <c:v>2019</c:v>
                </c:pt>
                <c:pt idx="5">
                  <c:v>2020</c:v>
                </c:pt>
                <c:pt idx="6">
                  <c:v>2021</c:v>
                </c:pt>
                <c:pt idx="7">
                  <c:v>2022</c:v>
                </c:pt>
                <c:pt idx="8">
                  <c:v>Q3 2022</c:v>
                </c:pt>
              </c:strCache>
            </c:strRef>
          </c:xVal>
          <c:yVal>
            <c:numRef>
              <c:f>Sheet1!$C$2:$C$9</c:f>
              <c:numCache>
                <c:formatCode>0%</c:formatCode>
                <c:ptCount val="8"/>
                <c:pt idx="0">
                  <c:v>0.78</c:v>
                </c:pt>
                <c:pt idx="1">
                  <c:v>0.52</c:v>
                </c:pt>
                <c:pt idx="2">
                  <c:v>0.68</c:v>
                </c:pt>
                <c:pt idx="3">
                  <c:v>0.48</c:v>
                </c:pt>
                <c:pt idx="4">
                  <c:v>0.83</c:v>
                </c:pt>
                <c:pt idx="5">
                  <c:v>1.78</c:v>
                </c:pt>
                <c:pt idx="6">
                  <c:v>0.95</c:v>
                </c:pt>
                <c:pt idx="7">
                  <c:v>0.56999999999999995</c:v>
                </c:pt>
              </c:numCache>
            </c:numRef>
          </c:yVal>
          <c:smooth val="1"/>
          <c:extLst>
            <c:ext xmlns:c16="http://schemas.microsoft.com/office/drawing/2014/chart" uri="{C3380CC4-5D6E-409C-BE32-E72D297353CC}">
              <c16:uniqueId val="{00000009-9C0F-4EF9-8E64-1D10E7D07124}"/>
            </c:ext>
          </c:extLst>
        </c:ser>
        <c:dLbls>
          <c:showLegendKey val="0"/>
          <c:showVal val="1"/>
          <c:showCatName val="0"/>
          <c:showSerName val="0"/>
          <c:showPercent val="0"/>
          <c:showBubbleSize val="0"/>
        </c:dLbls>
        <c:axId val="546223520"/>
        <c:axId val="546221560"/>
      </c:scatterChart>
      <c:catAx>
        <c:axId val="541838448"/>
        <c:scaling>
          <c:orientation val="minMax"/>
        </c:scaling>
        <c:delete val="0"/>
        <c:axPos val="b"/>
        <c:numFmt formatCode="General" sourceLinked="1"/>
        <c:majorTickMark val="none"/>
        <c:minorTickMark val="none"/>
        <c:tickLblPos val="none"/>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Securitas Pro Office" panose="020B0604020202020204" charset="0"/>
                <a:ea typeface="+mn-ea"/>
                <a:cs typeface="+mn-cs"/>
              </a:defRPr>
            </a:pPr>
            <a:endParaRPr lang="en-US"/>
          </a:p>
        </c:txPr>
        <c:crossAx val="546227832"/>
        <c:crosses val="autoZero"/>
        <c:auto val="1"/>
        <c:lblAlgn val="ctr"/>
        <c:lblOffset val="100"/>
        <c:noMultiLvlLbl val="0"/>
      </c:catAx>
      <c:valAx>
        <c:axId val="546227832"/>
        <c:scaling>
          <c:orientation val="minMax"/>
          <c:max val="12"/>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curitas Pro Office" panose="020B0604020202020204" charset="0"/>
                <a:ea typeface="+mn-ea"/>
                <a:cs typeface="+mn-cs"/>
              </a:defRPr>
            </a:pPr>
            <a:endParaRPr lang="en-US"/>
          </a:p>
        </c:txPr>
        <c:crossAx val="541838448"/>
        <c:crosses val="autoZero"/>
        <c:crossBetween val="between"/>
      </c:valAx>
      <c:valAx>
        <c:axId val="546221560"/>
        <c:scaling>
          <c:orientation val="minMax"/>
          <c:max val="2"/>
          <c:min val="-1.7500000000000002"/>
        </c:scaling>
        <c:delete val="0"/>
        <c:axPos val="r"/>
        <c:numFmt formatCode="0%" sourceLinked="1"/>
        <c:majorTickMark val="out"/>
        <c:minorTickMark val="none"/>
        <c:tickLblPos val="none"/>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curitas Pro Office" panose="020B0604020202020204" charset="0"/>
                <a:ea typeface="+mn-ea"/>
                <a:cs typeface="+mn-cs"/>
              </a:defRPr>
            </a:pPr>
            <a:endParaRPr lang="en-US"/>
          </a:p>
        </c:txPr>
        <c:crossAx val="546223520"/>
        <c:crosses val="max"/>
        <c:crossBetween val="midCat"/>
      </c:valAx>
      <c:valAx>
        <c:axId val="546223520"/>
        <c:scaling>
          <c:orientation val="minMax"/>
        </c:scaling>
        <c:delete val="1"/>
        <c:axPos val="t"/>
        <c:numFmt formatCode="General" sourceLinked="1"/>
        <c:majorTickMark val="out"/>
        <c:minorTickMark val="none"/>
        <c:tickLblPos val="nextTo"/>
        <c:crossAx val="546221560"/>
        <c:crosses val="max"/>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Securitas Pro Office" panose="020B0604020202020204"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0.74102</cdr:x>
      <cdr:y>0.86536</cdr:y>
    </cdr:from>
    <cdr:to>
      <cdr:x>0.86735</cdr:x>
      <cdr:y>0.95508</cdr:y>
    </cdr:to>
    <cdr:sp macro="" textlink="">
      <cdr:nvSpPr>
        <cdr:cNvPr id="4" name="Rectangle 3">
          <a:extLst xmlns:a="http://schemas.openxmlformats.org/drawingml/2006/main">
            <a:ext uri="{FF2B5EF4-FFF2-40B4-BE49-F238E27FC236}">
              <a16:creationId xmlns:a16="http://schemas.microsoft.com/office/drawing/2014/main" id="{9255D517-3258-CD2B-5471-129888D0944D}"/>
            </a:ext>
          </a:extLst>
        </cdr:cNvPr>
        <cdr:cNvSpPr/>
      </cdr:nvSpPr>
      <cdr:spPr>
        <a:xfrm xmlns:a="http://schemas.openxmlformats.org/drawingml/2006/main">
          <a:off x="5772627" y="3562047"/>
          <a:ext cx="984148" cy="36933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rtlCol="0" anchor="t">
          <a:sp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ecuritas Pro Office"/>
              <a:ea typeface="+mn-ea"/>
              <a:cs typeface="+mn-cs"/>
            </a:rPr>
            <a:t>H1 </a:t>
          </a:r>
          <a:br>
            <a:rPr kumimoji="0" lang="en-US" sz="1200" b="1" i="0" u="none" strike="noStrike" kern="1200" cap="none" spc="0" normalizeH="0" baseline="0" noProof="0" dirty="0">
              <a:ln>
                <a:noFill/>
              </a:ln>
              <a:solidFill>
                <a:prstClr val="white"/>
              </a:solidFill>
              <a:effectLst/>
              <a:uLnTx/>
              <a:uFillTx/>
              <a:latin typeface="Securitas Pro Office"/>
              <a:ea typeface="+mn-ea"/>
              <a:cs typeface="+mn-cs"/>
            </a:rPr>
          </a:br>
          <a:r>
            <a:rPr kumimoji="0" lang="en-US" sz="1200" b="1" i="0" u="none" strike="noStrike" kern="1200" cap="none" spc="0" normalizeH="0" baseline="0" noProof="0" dirty="0">
              <a:ln>
                <a:noFill/>
              </a:ln>
              <a:solidFill>
                <a:prstClr val="white"/>
              </a:solidFill>
              <a:effectLst/>
              <a:uLnTx/>
              <a:uFillTx/>
              <a:latin typeface="Securitas Pro Office"/>
              <a:ea typeface="+mn-ea"/>
              <a:cs typeface="+mn-cs"/>
            </a:rPr>
            <a:t>2023 </a:t>
          </a:r>
        </a:p>
      </cdr:txBody>
    </cdr:sp>
  </cdr:relSizeAnchor>
</c:userShapes>
</file>

<file path=ppt/drawings/drawing2.xml><?xml version="1.0" encoding="utf-8"?>
<c:userShapes xmlns:c="http://schemas.openxmlformats.org/drawingml/2006/chart">
  <cdr:relSizeAnchor xmlns:cdr="http://schemas.openxmlformats.org/drawingml/2006/chartDrawing">
    <cdr:from>
      <cdr:x>0.85918</cdr:x>
      <cdr:y>0.86256</cdr:y>
    </cdr:from>
    <cdr:to>
      <cdr:x>0.97318</cdr:x>
      <cdr:y>0.91405</cdr:y>
    </cdr:to>
    <cdr:sp macro="" textlink="">
      <cdr:nvSpPr>
        <cdr:cNvPr id="2" name="Rectangle 1">
          <a:extLst xmlns:a="http://schemas.openxmlformats.org/drawingml/2006/main">
            <a:ext uri="{FF2B5EF4-FFF2-40B4-BE49-F238E27FC236}">
              <a16:creationId xmlns:a16="http://schemas.microsoft.com/office/drawing/2014/main" id="{88E19B8B-172D-4EB9-BBE3-A2BF119DD82B}"/>
            </a:ext>
          </a:extLst>
        </cdr:cNvPr>
        <cdr:cNvSpPr/>
      </cdr:nvSpPr>
      <cdr:spPr>
        <a:xfrm xmlns:a="http://schemas.openxmlformats.org/drawingml/2006/main">
          <a:off x="3380540" y="3093878"/>
          <a:ext cx="448547" cy="184666"/>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rtlCol="0" anchor="t">
          <a:sp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Securitas Pro Office"/>
              <a:ea typeface="+mn-ea"/>
              <a:cs typeface="+mn-cs"/>
            </a:rPr>
            <a:t>2022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B23ABF-F905-448D-B309-413D21BD1BB5}"/>
              </a:ext>
            </a:extLst>
          </p:cNvPr>
          <p:cNvSpPr>
            <a:spLocks noGrp="1"/>
          </p:cNvSpPr>
          <p:nvPr>
            <p:ph type="hdr" sz="quarter"/>
          </p:nvPr>
        </p:nvSpPr>
        <p:spPr>
          <a:xfrm>
            <a:off x="0" y="1"/>
            <a:ext cx="3043343" cy="467071"/>
          </a:xfrm>
          <a:prstGeom prst="rect">
            <a:avLst/>
          </a:prstGeom>
        </p:spPr>
        <p:txBody>
          <a:bodyPr vert="horz" lIns="96963" tIns="48481" rIns="96963" bIns="48481" rtlCol="0"/>
          <a:lstStyle>
            <a:lvl1pPr algn="l">
              <a:defRPr sz="1300"/>
            </a:lvl1pPr>
          </a:lstStyle>
          <a:p>
            <a:endParaRPr lang="en-GB"/>
          </a:p>
        </p:txBody>
      </p:sp>
      <p:sp>
        <p:nvSpPr>
          <p:cNvPr id="3" name="Date Placeholder 2">
            <a:extLst>
              <a:ext uri="{FF2B5EF4-FFF2-40B4-BE49-F238E27FC236}">
                <a16:creationId xmlns:a16="http://schemas.microsoft.com/office/drawing/2014/main" id="{02F0373D-22E9-409F-AED3-7002DBE230D1}"/>
              </a:ext>
            </a:extLst>
          </p:cNvPr>
          <p:cNvSpPr>
            <a:spLocks noGrp="1"/>
          </p:cNvSpPr>
          <p:nvPr>
            <p:ph type="dt" sz="quarter" idx="1"/>
          </p:nvPr>
        </p:nvSpPr>
        <p:spPr>
          <a:xfrm>
            <a:off x="3978131" y="1"/>
            <a:ext cx="3043343" cy="467071"/>
          </a:xfrm>
          <a:prstGeom prst="rect">
            <a:avLst/>
          </a:prstGeom>
        </p:spPr>
        <p:txBody>
          <a:bodyPr vert="horz" lIns="96963" tIns="48481" rIns="96963" bIns="48481" rtlCol="0"/>
          <a:lstStyle>
            <a:lvl1pPr algn="r">
              <a:defRPr sz="1300"/>
            </a:lvl1pPr>
          </a:lstStyle>
          <a:p>
            <a:fld id="{2B8A4189-BC3A-46C3-9D37-80A6C5C66D78}" type="datetimeFigureOut">
              <a:rPr lang="en-GB" smtClean="0"/>
              <a:t>30/08/2023</a:t>
            </a:fld>
            <a:endParaRPr lang="en-GB"/>
          </a:p>
        </p:txBody>
      </p:sp>
      <p:sp>
        <p:nvSpPr>
          <p:cNvPr id="4" name="Footer Placeholder 3">
            <a:extLst>
              <a:ext uri="{FF2B5EF4-FFF2-40B4-BE49-F238E27FC236}">
                <a16:creationId xmlns:a16="http://schemas.microsoft.com/office/drawing/2014/main" id="{006FFB11-D0FF-46D8-AA5B-1362E0092F81}"/>
              </a:ext>
            </a:extLst>
          </p:cNvPr>
          <p:cNvSpPr>
            <a:spLocks noGrp="1"/>
          </p:cNvSpPr>
          <p:nvPr>
            <p:ph type="ftr" sz="quarter" idx="2"/>
          </p:nvPr>
        </p:nvSpPr>
        <p:spPr>
          <a:xfrm>
            <a:off x="0" y="8842032"/>
            <a:ext cx="3043343" cy="467070"/>
          </a:xfrm>
          <a:prstGeom prst="rect">
            <a:avLst/>
          </a:prstGeom>
        </p:spPr>
        <p:txBody>
          <a:bodyPr vert="horz" lIns="96963" tIns="48481" rIns="96963" bIns="48481"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60935064-67F3-4832-92CC-38AB7C7A73D6}"/>
              </a:ext>
            </a:extLst>
          </p:cNvPr>
          <p:cNvSpPr>
            <a:spLocks noGrp="1"/>
          </p:cNvSpPr>
          <p:nvPr>
            <p:ph type="sldNum" sz="quarter" idx="3"/>
          </p:nvPr>
        </p:nvSpPr>
        <p:spPr>
          <a:xfrm>
            <a:off x="3978131" y="8842032"/>
            <a:ext cx="3043343" cy="467070"/>
          </a:xfrm>
          <a:prstGeom prst="rect">
            <a:avLst/>
          </a:prstGeom>
        </p:spPr>
        <p:txBody>
          <a:bodyPr vert="horz" lIns="96963" tIns="48481" rIns="96963" bIns="48481" rtlCol="0" anchor="b"/>
          <a:lstStyle>
            <a:lvl1pPr algn="r">
              <a:defRPr sz="1300"/>
            </a:lvl1pPr>
          </a:lstStyle>
          <a:p>
            <a:fld id="{D6687803-1E98-40BA-99E3-D9E457F7774C}" type="slidenum">
              <a:rPr lang="en-GB" smtClean="0"/>
              <a:t>‹#›</a:t>
            </a:fld>
            <a:endParaRPr lang="en-GB"/>
          </a:p>
        </p:txBody>
      </p:sp>
    </p:spTree>
    <p:extLst>
      <p:ext uri="{BB962C8B-B14F-4D97-AF65-F5344CB8AC3E}">
        <p14:creationId xmlns:p14="http://schemas.microsoft.com/office/powerpoint/2010/main" val="11479044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1"/>
          </a:xfrm>
          <a:prstGeom prst="rect">
            <a:avLst/>
          </a:prstGeom>
        </p:spPr>
        <p:txBody>
          <a:bodyPr vert="horz" lIns="96963" tIns="48481" rIns="96963" bIns="48481" rtlCol="0"/>
          <a:lstStyle>
            <a:lvl1pPr algn="l">
              <a:defRPr sz="1300"/>
            </a:lvl1pPr>
          </a:lstStyle>
          <a:p>
            <a:endParaRPr lang="en-US"/>
          </a:p>
        </p:txBody>
      </p:sp>
      <p:sp>
        <p:nvSpPr>
          <p:cNvPr id="3" name="Date Placeholder 2"/>
          <p:cNvSpPr>
            <a:spLocks noGrp="1"/>
          </p:cNvSpPr>
          <p:nvPr>
            <p:ph type="dt" idx="1"/>
          </p:nvPr>
        </p:nvSpPr>
        <p:spPr>
          <a:xfrm>
            <a:off x="3978131" y="1"/>
            <a:ext cx="3043343" cy="467071"/>
          </a:xfrm>
          <a:prstGeom prst="rect">
            <a:avLst/>
          </a:prstGeom>
        </p:spPr>
        <p:txBody>
          <a:bodyPr vert="horz" lIns="96963" tIns="48481" rIns="96963" bIns="48481" rtlCol="0"/>
          <a:lstStyle>
            <a:lvl1pPr algn="r">
              <a:defRPr sz="1300"/>
            </a:lvl1pPr>
          </a:lstStyle>
          <a:p>
            <a:fld id="{5D3735D9-C622-4B5D-97D0-D3B8DD4D43DF}" type="datetimeFigureOut">
              <a:rPr lang="en-US" smtClean="0"/>
              <a:t>8/30/2023</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6963" tIns="48481" rIns="96963" bIns="48481"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6963" tIns="48481" rIns="96963" bIns="484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2"/>
            <a:ext cx="3043343" cy="467070"/>
          </a:xfrm>
          <a:prstGeom prst="rect">
            <a:avLst/>
          </a:prstGeom>
        </p:spPr>
        <p:txBody>
          <a:bodyPr vert="horz" lIns="96963" tIns="48481" rIns="96963" bIns="48481"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2"/>
            <a:ext cx="3043343" cy="467070"/>
          </a:xfrm>
          <a:prstGeom prst="rect">
            <a:avLst/>
          </a:prstGeom>
        </p:spPr>
        <p:txBody>
          <a:bodyPr vert="horz" lIns="96963" tIns="48481" rIns="96963" bIns="48481" rtlCol="0" anchor="b"/>
          <a:lstStyle>
            <a:lvl1pPr algn="r">
              <a:defRPr sz="1300"/>
            </a:lvl1pPr>
          </a:lstStyle>
          <a:p>
            <a:fld id="{BCA3599A-B860-4459-8435-0DA526491C60}" type="slidenum">
              <a:rPr lang="en-US" smtClean="0"/>
              <a:t>‹#›</a:t>
            </a:fld>
            <a:endParaRPr lang="en-US"/>
          </a:p>
        </p:txBody>
      </p:sp>
    </p:spTree>
    <p:extLst>
      <p:ext uri="{BB962C8B-B14F-4D97-AF65-F5344CB8AC3E}">
        <p14:creationId xmlns:p14="http://schemas.microsoft.com/office/powerpoint/2010/main" val="290888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9630">
              <a:defRPr/>
            </a:pPr>
            <a:fld id="{BCA3599A-B860-4459-8435-0DA526491C60}" type="slidenum">
              <a:rPr lang="en-US">
                <a:solidFill>
                  <a:srgbClr val="031F30"/>
                </a:solidFill>
                <a:latin typeface="Securitas Pro Office"/>
              </a:rPr>
              <a:pPr defTabSz="969630">
                <a:defRPr/>
              </a:pPr>
              <a:t>1</a:t>
            </a:fld>
            <a:endParaRPr lang="en-US">
              <a:solidFill>
                <a:srgbClr val="031F30"/>
              </a:solidFill>
              <a:latin typeface="Securitas Pro Office"/>
            </a:endParaRPr>
          </a:p>
        </p:txBody>
      </p:sp>
    </p:spTree>
    <p:extLst>
      <p:ext uri="{BB962C8B-B14F-4D97-AF65-F5344CB8AC3E}">
        <p14:creationId xmlns:p14="http://schemas.microsoft.com/office/powerpoint/2010/main" val="2003813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12</a:t>
            </a:fld>
            <a:endParaRPr lang="en-US"/>
          </a:p>
        </p:txBody>
      </p:sp>
    </p:spTree>
    <p:extLst>
      <p:ext uri="{BB962C8B-B14F-4D97-AF65-F5344CB8AC3E}">
        <p14:creationId xmlns:p14="http://schemas.microsoft.com/office/powerpoint/2010/main" val="2176446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69630">
              <a:defRPr/>
            </a:pPr>
            <a:fld id="{BCA3599A-B860-4459-8435-0DA526491C60}" type="slidenum">
              <a:rPr lang="en-US">
                <a:solidFill>
                  <a:srgbClr val="031F30"/>
                </a:solidFill>
                <a:latin typeface="Securitas Pro Office" panose="00000500000000000000" pitchFamily="2" charset="0"/>
              </a:rPr>
              <a:pPr defTabSz="969630">
                <a:defRPr/>
              </a:pPr>
              <a:t>13</a:t>
            </a:fld>
            <a:endParaRPr lang="en-US">
              <a:solidFill>
                <a:srgbClr val="031F30"/>
              </a:solidFill>
              <a:latin typeface="Securitas Pro Office" panose="00000500000000000000" pitchFamily="2" charset="0"/>
            </a:endParaRPr>
          </a:p>
        </p:txBody>
      </p:sp>
    </p:spTree>
    <p:extLst>
      <p:ext uri="{BB962C8B-B14F-4D97-AF65-F5344CB8AC3E}">
        <p14:creationId xmlns:p14="http://schemas.microsoft.com/office/powerpoint/2010/main" val="1459867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BCA3599A-B860-4459-8435-0DA526491C60}" type="slidenum">
              <a:rPr lang="en-US" smtClean="0"/>
              <a:t>14</a:t>
            </a:fld>
            <a:endParaRPr lang="en-US"/>
          </a:p>
        </p:txBody>
      </p:sp>
    </p:spTree>
    <p:extLst>
      <p:ext uri="{BB962C8B-B14F-4D97-AF65-F5344CB8AC3E}">
        <p14:creationId xmlns:p14="http://schemas.microsoft.com/office/powerpoint/2010/main" val="2215797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24458">
              <a:defRPr/>
            </a:pPr>
            <a:fld id="{BCA3599A-B860-4459-8435-0DA526491C60}" type="slidenum">
              <a:rPr lang="en-US">
                <a:solidFill>
                  <a:srgbClr val="031F30"/>
                </a:solidFill>
                <a:latin typeface="Securitas Pro Office"/>
              </a:rPr>
              <a:pPr defTabSz="924458">
                <a:defRPr/>
              </a:pPr>
              <a:t>15</a:t>
            </a:fld>
            <a:endParaRPr lang="en-US">
              <a:solidFill>
                <a:srgbClr val="031F30"/>
              </a:solidFill>
              <a:latin typeface="Securitas Pro Office"/>
            </a:endParaRPr>
          </a:p>
        </p:txBody>
      </p:sp>
    </p:spTree>
    <p:extLst>
      <p:ext uri="{BB962C8B-B14F-4D97-AF65-F5344CB8AC3E}">
        <p14:creationId xmlns:p14="http://schemas.microsoft.com/office/powerpoint/2010/main" val="36134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16</a:t>
            </a:fld>
            <a:endParaRPr lang="en-US"/>
          </a:p>
        </p:txBody>
      </p:sp>
    </p:spTree>
    <p:extLst>
      <p:ext uri="{BB962C8B-B14F-4D97-AF65-F5344CB8AC3E}">
        <p14:creationId xmlns:p14="http://schemas.microsoft.com/office/powerpoint/2010/main" val="3500415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4458">
              <a:defRPr/>
            </a:pPr>
            <a:fld id="{BCA3599A-B860-4459-8435-0DA526491C60}" type="slidenum">
              <a:rPr lang="en-US">
                <a:solidFill>
                  <a:srgbClr val="031F30"/>
                </a:solidFill>
                <a:latin typeface="Securitas Pro Office"/>
              </a:rPr>
              <a:pPr defTabSz="924458">
                <a:defRPr/>
              </a:pPr>
              <a:t>17</a:t>
            </a:fld>
            <a:endParaRPr lang="en-US">
              <a:solidFill>
                <a:srgbClr val="031F30"/>
              </a:solidFill>
              <a:latin typeface="Securitas Pro Office"/>
            </a:endParaRPr>
          </a:p>
        </p:txBody>
      </p:sp>
    </p:spTree>
    <p:extLst>
      <p:ext uri="{BB962C8B-B14F-4D97-AF65-F5344CB8AC3E}">
        <p14:creationId xmlns:p14="http://schemas.microsoft.com/office/powerpoint/2010/main" val="3651216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95154">
              <a:defRPr/>
            </a:pPr>
            <a:fld id="{BCA3599A-B860-4459-8435-0DA526491C60}" type="slidenum">
              <a:rPr lang="en-US">
                <a:solidFill>
                  <a:srgbClr val="031F30"/>
                </a:solidFill>
                <a:latin typeface="Securitas Pro Office"/>
              </a:rPr>
              <a:pPr defTabSz="895154">
                <a:defRPr/>
              </a:pPr>
              <a:t>18</a:t>
            </a:fld>
            <a:endParaRPr lang="en-US">
              <a:solidFill>
                <a:srgbClr val="031F30"/>
              </a:solidFill>
              <a:latin typeface="Securitas Pro Office"/>
            </a:endParaRPr>
          </a:p>
        </p:txBody>
      </p:sp>
    </p:spTree>
    <p:extLst>
      <p:ext uri="{BB962C8B-B14F-4D97-AF65-F5344CB8AC3E}">
        <p14:creationId xmlns:p14="http://schemas.microsoft.com/office/powerpoint/2010/main" val="773739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CA3599A-B860-4459-8435-0DA526491C60}" type="slidenum">
              <a:rPr lang="en-US" sz="1300"/>
              <a:pPr>
                <a:defRPr/>
              </a:pPr>
              <a:t>19</a:t>
            </a:fld>
            <a:endParaRPr lang="en-US" sz="1300"/>
          </a:p>
        </p:txBody>
      </p:sp>
    </p:spTree>
    <p:extLst>
      <p:ext uri="{BB962C8B-B14F-4D97-AF65-F5344CB8AC3E}">
        <p14:creationId xmlns:p14="http://schemas.microsoft.com/office/powerpoint/2010/main" val="1343500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9630">
              <a:defRPr/>
            </a:pPr>
            <a:fld id="{BCA3599A-B860-4459-8435-0DA526491C60}" type="slidenum">
              <a:rPr lang="en-US">
                <a:solidFill>
                  <a:srgbClr val="031F30"/>
                </a:solidFill>
                <a:latin typeface="Securitas Pro Office"/>
              </a:rPr>
              <a:pPr defTabSz="969630">
                <a:defRPr/>
              </a:pPr>
              <a:t>20</a:t>
            </a:fld>
            <a:endParaRPr lang="en-US">
              <a:solidFill>
                <a:srgbClr val="031F30"/>
              </a:solidFill>
              <a:latin typeface="Securitas Pro Office"/>
            </a:endParaRPr>
          </a:p>
        </p:txBody>
      </p:sp>
    </p:spTree>
    <p:extLst>
      <p:ext uri="{BB962C8B-B14F-4D97-AF65-F5344CB8AC3E}">
        <p14:creationId xmlns:p14="http://schemas.microsoft.com/office/powerpoint/2010/main" val="36656786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9630">
              <a:defRPr/>
            </a:pPr>
            <a:fld id="{BCA3599A-B860-4459-8435-0DA526491C60}" type="slidenum">
              <a:rPr lang="en-US">
                <a:solidFill>
                  <a:srgbClr val="031F30"/>
                </a:solidFill>
                <a:latin typeface="Securitas Pro Office"/>
              </a:rPr>
              <a:pPr defTabSz="969630">
                <a:defRPr/>
              </a:pPr>
              <a:t>21</a:t>
            </a:fld>
            <a:endParaRPr lang="en-US">
              <a:solidFill>
                <a:srgbClr val="031F30"/>
              </a:solidFill>
              <a:latin typeface="Securitas Pro Office"/>
            </a:endParaRPr>
          </a:p>
        </p:txBody>
      </p:sp>
    </p:spTree>
    <p:extLst>
      <p:ext uri="{BB962C8B-B14F-4D97-AF65-F5344CB8AC3E}">
        <p14:creationId xmlns:p14="http://schemas.microsoft.com/office/powerpoint/2010/main" val="1522862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2</a:t>
            </a:fld>
            <a:endParaRPr lang="en-US"/>
          </a:p>
        </p:txBody>
      </p:sp>
    </p:spTree>
    <p:extLst>
      <p:ext uri="{BB962C8B-B14F-4D97-AF65-F5344CB8AC3E}">
        <p14:creationId xmlns:p14="http://schemas.microsoft.com/office/powerpoint/2010/main" val="2442960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CA3599A-B860-4459-8435-0DA526491C60}" type="slidenum">
              <a:rPr lang="en-US" smtClean="0"/>
              <a:t>22</a:t>
            </a:fld>
            <a:endParaRPr lang="en-US"/>
          </a:p>
        </p:txBody>
      </p:sp>
    </p:spTree>
    <p:extLst>
      <p:ext uri="{BB962C8B-B14F-4D97-AF65-F5344CB8AC3E}">
        <p14:creationId xmlns:p14="http://schemas.microsoft.com/office/powerpoint/2010/main" val="82805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24458">
              <a:defRPr/>
            </a:pPr>
            <a:fld id="{BCA3599A-B860-4459-8435-0DA526491C60}" type="slidenum">
              <a:rPr lang="en-US">
                <a:solidFill>
                  <a:srgbClr val="031F30"/>
                </a:solidFill>
                <a:latin typeface="Securitas Pro Office"/>
              </a:rPr>
              <a:pPr defTabSz="924458">
                <a:defRPr/>
              </a:pPr>
              <a:t>23</a:t>
            </a:fld>
            <a:endParaRPr lang="en-US">
              <a:solidFill>
                <a:srgbClr val="031F30"/>
              </a:solidFill>
              <a:latin typeface="Securitas Pro Office"/>
            </a:endParaRPr>
          </a:p>
        </p:txBody>
      </p:sp>
    </p:spTree>
    <p:extLst>
      <p:ext uri="{BB962C8B-B14F-4D97-AF65-F5344CB8AC3E}">
        <p14:creationId xmlns:p14="http://schemas.microsoft.com/office/powerpoint/2010/main" val="2218278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95154">
              <a:defRPr/>
            </a:pPr>
            <a:fld id="{BCA3599A-B860-4459-8435-0DA526491C60}" type="slidenum">
              <a:rPr lang="en-US">
                <a:solidFill>
                  <a:srgbClr val="031F30"/>
                </a:solidFill>
                <a:latin typeface="Securitas Pro Office"/>
              </a:rPr>
              <a:pPr defTabSz="895154">
                <a:defRPr/>
              </a:pPr>
              <a:t>24</a:t>
            </a:fld>
            <a:endParaRPr lang="en-US">
              <a:solidFill>
                <a:srgbClr val="031F30"/>
              </a:solidFill>
              <a:latin typeface="Securitas Pro Office"/>
            </a:endParaRPr>
          </a:p>
        </p:txBody>
      </p:sp>
    </p:spTree>
    <p:extLst>
      <p:ext uri="{BB962C8B-B14F-4D97-AF65-F5344CB8AC3E}">
        <p14:creationId xmlns:p14="http://schemas.microsoft.com/office/powerpoint/2010/main" val="470182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95154">
              <a:defRPr/>
            </a:pPr>
            <a:fld id="{BCA3599A-B860-4459-8435-0DA526491C60}" type="slidenum">
              <a:rPr lang="en-US">
                <a:solidFill>
                  <a:srgbClr val="031F30"/>
                </a:solidFill>
                <a:latin typeface="Securitas Pro Office"/>
              </a:rPr>
              <a:pPr defTabSz="895154">
                <a:defRPr/>
              </a:pPr>
              <a:t>27</a:t>
            </a:fld>
            <a:endParaRPr lang="en-US">
              <a:solidFill>
                <a:srgbClr val="031F30"/>
              </a:solidFill>
              <a:latin typeface="Securitas Pro Office"/>
            </a:endParaRPr>
          </a:p>
        </p:txBody>
      </p:sp>
    </p:spTree>
    <p:extLst>
      <p:ext uri="{BB962C8B-B14F-4D97-AF65-F5344CB8AC3E}">
        <p14:creationId xmlns:p14="http://schemas.microsoft.com/office/powerpoint/2010/main" val="2079102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95154">
              <a:defRPr/>
            </a:pPr>
            <a:fld id="{BCA3599A-B860-4459-8435-0DA526491C60}" type="slidenum">
              <a:rPr lang="en-US">
                <a:solidFill>
                  <a:srgbClr val="031F30"/>
                </a:solidFill>
                <a:latin typeface="Securitas Pro Office"/>
              </a:rPr>
              <a:pPr defTabSz="895154">
                <a:defRPr/>
              </a:pPr>
              <a:t>29</a:t>
            </a:fld>
            <a:endParaRPr lang="en-US">
              <a:solidFill>
                <a:srgbClr val="031F30"/>
              </a:solidFill>
              <a:latin typeface="Securitas Pro Office"/>
            </a:endParaRPr>
          </a:p>
        </p:txBody>
      </p:sp>
    </p:spTree>
    <p:extLst>
      <p:ext uri="{BB962C8B-B14F-4D97-AF65-F5344CB8AC3E}">
        <p14:creationId xmlns:p14="http://schemas.microsoft.com/office/powerpoint/2010/main" val="4043194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895154">
              <a:defRPr/>
            </a:pPr>
            <a:fld id="{BCA3599A-B860-4459-8435-0DA526491C60}" type="slidenum">
              <a:rPr lang="en-US">
                <a:solidFill>
                  <a:srgbClr val="031F30"/>
                </a:solidFill>
                <a:latin typeface="Securitas Pro Office"/>
              </a:rPr>
              <a:pPr defTabSz="895154">
                <a:defRPr/>
              </a:pPr>
              <a:t>5</a:t>
            </a:fld>
            <a:endParaRPr lang="en-US">
              <a:solidFill>
                <a:srgbClr val="031F30"/>
              </a:solidFill>
              <a:latin typeface="Securitas Pro Office"/>
            </a:endParaRPr>
          </a:p>
        </p:txBody>
      </p:sp>
    </p:spTree>
    <p:extLst>
      <p:ext uri="{BB962C8B-B14F-4D97-AF65-F5344CB8AC3E}">
        <p14:creationId xmlns:p14="http://schemas.microsoft.com/office/powerpoint/2010/main" val="227487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9630">
              <a:defRPr/>
            </a:pPr>
            <a:fld id="{BCA3599A-B860-4459-8435-0DA526491C60}" type="slidenum">
              <a:rPr lang="en-US">
                <a:solidFill>
                  <a:srgbClr val="031F30"/>
                </a:solidFill>
                <a:latin typeface="Securitas Pro Office"/>
              </a:rPr>
              <a:pPr defTabSz="969630">
                <a:defRPr/>
              </a:pPr>
              <a:t>6</a:t>
            </a:fld>
            <a:endParaRPr lang="en-US">
              <a:solidFill>
                <a:srgbClr val="031F30"/>
              </a:solidFill>
              <a:latin typeface="Securitas Pro Office"/>
            </a:endParaRPr>
          </a:p>
        </p:txBody>
      </p:sp>
    </p:spTree>
    <p:extLst>
      <p:ext uri="{BB962C8B-B14F-4D97-AF65-F5344CB8AC3E}">
        <p14:creationId xmlns:p14="http://schemas.microsoft.com/office/powerpoint/2010/main" val="108111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CA3599A-B860-4459-8435-0DA526491C60}" type="slidenum">
              <a:rPr lang="en-US" smtClean="0"/>
              <a:t>7</a:t>
            </a:fld>
            <a:endParaRPr lang="en-US"/>
          </a:p>
        </p:txBody>
      </p:sp>
    </p:spTree>
    <p:extLst>
      <p:ext uri="{BB962C8B-B14F-4D97-AF65-F5344CB8AC3E}">
        <p14:creationId xmlns:p14="http://schemas.microsoft.com/office/powerpoint/2010/main" val="45115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9"/>
              </a:spcAft>
            </a:pPr>
            <a:endParaRPr lang="en-GB"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69630">
              <a:defRPr/>
            </a:pPr>
            <a:fld id="{BCA3599A-B860-4459-8435-0DA526491C60}" type="slidenum">
              <a:rPr lang="en-US">
                <a:solidFill>
                  <a:srgbClr val="031F30"/>
                </a:solidFill>
                <a:latin typeface="Securitas Pro Office"/>
              </a:rPr>
              <a:pPr defTabSz="969630">
                <a:defRPr/>
              </a:pPr>
              <a:t>8</a:t>
            </a:fld>
            <a:endParaRPr lang="en-US">
              <a:solidFill>
                <a:srgbClr val="031F30"/>
              </a:solidFill>
              <a:latin typeface="Securitas Pro Office"/>
            </a:endParaRPr>
          </a:p>
        </p:txBody>
      </p:sp>
    </p:spTree>
    <p:extLst>
      <p:ext uri="{BB962C8B-B14F-4D97-AF65-F5344CB8AC3E}">
        <p14:creationId xmlns:p14="http://schemas.microsoft.com/office/powerpoint/2010/main" val="3691723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endParaRPr lang="en-US"/>
          </a:p>
        </p:txBody>
      </p:sp>
      <p:sp>
        <p:nvSpPr>
          <p:cNvPr id="4" name="Slide Number Placeholder 3"/>
          <p:cNvSpPr>
            <a:spLocks noGrp="1"/>
          </p:cNvSpPr>
          <p:nvPr>
            <p:ph type="sldNum" sz="quarter" idx="10"/>
          </p:nvPr>
        </p:nvSpPr>
        <p:spPr/>
        <p:txBody>
          <a:bodyPr/>
          <a:lstStyle/>
          <a:p>
            <a:pPr defTabSz="969630">
              <a:defRPr/>
            </a:pPr>
            <a:fld id="{BCA3599A-B860-4459-8435-0DA526491C60}" type="slidenum">
              <a:rPr lang="en-US">
                <a:solidFill>
                  <a:srgbClr val="031F30"/>
                </a:solidFill>
                <a:latin typeface="Securitas Pro Office"/>
              </a:rPr>
              <a:pPr defTabSz="969630">
                <a:defRPr/>
              </a:pPr>
              <a:t>9</a:t>
            </a:fld>
            <a:endParaRPr lang="en-US">
              <a:solidFill>
                <a:srgbClr val="031F30"/>
              </a:solidFill>
              <a:latin typeface="Securitas Pro Office"/>
            </a:endParaRPr>
          </a:p>
        </p:txBody>
      </p:sp>
    </p:spTree>
    <p:extLst>
      <p:ext uri="{BB962C8B-B14F-4D97-AF65-F5344CB8AC3E}">
        <p14:creationId xmlns:p14="http://schemas.microsoft.com/office/powerpoint/2010/main" val="75902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24458">
              <a:defRPr/>
            </a:pPr>
            <a:fld id="{BCA3599A-B860-4459-8435-0DA526491C60}" type="slidenum">
              <a:rPr lang="en-US">
                <a:solidFill>
                  <a:srgbClr val="031F30"/>
                </a:solidFill>
                <a:latin typeface="Securitas Pro Office"/>
              </a:rPr>
              <a:pPr defTabSz="924458">
                <a:defRPr/>
              </a:pPr>
              <a:t>10</a:t>
            </a:fld>
            <a:endParaRPr lang="en-US">
              <a:solidFill>
                <a:srgbClr val="031F30"/>
              </a:solidFill>
              <a:latin typeface="Securitas Pro Office"/>
            </a:endParaRPr>
          </a:p>
        </p:txBody>
      </p:sp>
    </p:spTree>
    <p:extLst>
      <p:ext uri="{BB962C8B-B14F-4D97-AF65-F5344CB8AC3E}">
        <p14:creationId xmlns:p14="http://schemas.microsoft.com/office/powerpoint/2010/main" val="4175476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69630">
              <a:defRPr/>
            </a:pPr>
            <a:fld id="{BCA3599A-B860-4459-8435-0DA526491C60}" type="slidenum">
              <a:rPr lang="en-US">
                <a:solidFill>
                  <a:srgbClr val="031F30"/>
                </a:solidFill>
                <a:latin typeface="Securitas Pro Office"/>
              </a:rPr>
              <a:pPr defTabSz="969630">
                <a:defRPr/>
              </a:pPr>
              <a:t>11</a:t>
            </a:fld>
            <a:endParaRPr lang="en-US">
              <a:solidFill>
                <a:srgbClr val="031F30"/>
              </a:solidFill>
              <a:latin typeface="Securitas Pro Office"/>
            </a:endParaRPr>
          </a:p>
        </p:txBody>
      </p:sp>
    </p:spTree>
    <p:extLst>
      <p:ext uri="{BB962C8B-B14F-4D97-AF65-F5344CB8AC3E}">
        <p14:creationId xmlns:p14="http://schemas.microsoft.com/office/powerpoint/2010/main" val="477505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oleObject" Target="../embeddings/oleObject5.bin"/></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5.emf"/><Relationship Id="rId4" Type="http://schemas.openxmlformats.org/officeDocument/2006/relationships/oleObject" Target="../embeddings/oleObject6.bin"/></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icture + 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7" name="Platshållare för bild 6">
            <a:extLst>
              <a:ext uri="{FF2B5EF4-FFF2-40B4-BE49-F238E27FC236}">
                <a16:creationId xmlns:a16="http://schemas.microsoft.com/office/drawing/2014/main" id="{B1917F1A-F3DC-49F0-ADBF-AE7453124B3B}"/>
              </a:ext>
            </a:extLst>
          </p:cNvPr>
          <p:cNvSpPr>
            <a:spLocks noGrp="1"/>
          </p:cNvSpPr>
          <p:nvPr>
            <p:ph type="pic" sz="quarter" idx="15"/>
          </p:nvPr>
        </p:nvSpPr>
        <p:spPr>
          <a:xfrm>
            <a:off x="312736" y="1127126"/>
            <a:ext cx="7624800" cy="5413374"/>
          </a:xfrm>
        </p:spPr>
        <p:txBody>
          <a:bodyPr/>
          <a:lstStyle>
            <a:lvl1pPr>
              <a:defRPr>
                <a:solidFill>
                  <a:schemeClr val="tx1"/>
                </a:solidFill>
              </a:defRPr>
            </a:lvl1pPr>
          </a:lstStyle>
          <a:p>
            <a:r>
              <a:rPr lang="en-US"/>
              <a:t>Click icon to add picture</a:t>
            </a:r>
          </a:p>
        </p:txBody>
      </p:sp>
      <p:sp>
        <p:nvSpPr>
          <p:cNvPr id="10" name="Text Placeholder 2">
            <a:extLst>
              <a:ext uri="{FF2B5EF4-FFF2-40B4-BE49-F238E27FC236}">
                <a16:creationId xmlns:a16="http://schemas.microsoft.com/office/drawing/2014/main" id="{004C6C62-D660-493A-A0AC-4F4AE92F574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Platshållare för text 8">
            <a:extLst>
              <a:ext uri="{FF2B5EF4-FFF2-40B4-BE49-F238E27FC236}">
                <a16:creationId xmlns:a16="http://schemas.microsoft.com/office/drawing/2014/main" id="{994B92F8-AE67-4532-B3BE-E64076260505}"/>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691423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Text/multi-content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191D5291-C75E-4A05-B229-36EFE312BD0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35DBCB66-68D6-441F-B1AA-64B0C6FB9DCF}"/>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5590360-CE4B-42B0-8AC1-56C302FC8FB1}"/>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95337358"/>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ix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6EBC0A3-F615-4383-81A9-0C948E07571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6" name="Text Placeholder 2">
            <a:extLst>
              <a:ext uri="{FF2B5EF4-FFF2-40B4-BE49-F238E27FC236}">
                <a16:creationId xmlns:a16="http://schemas.microsoft.com/office/drawing/2014/main" id="{E9EDCAF2-6121-4DD8-A2FA-2928DD54D1C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ED8FA3C3-287B-4092-AA8A-56B8CA3CAAE5}"/>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B08958A-0AD2-4FF3-8EF7-6F940E23FF76}"/>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5EDEB809-9992-4CB0-8816-D0AF0A4BB911}"/>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E316E21-ACB5-4A3A-9301-C5971B834884}"/>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9BA22C2-D695-4847-94FB-01D24772DFBE}"/>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852546DF-E7C5-4FCE-81A7-8161DD19A380}"/>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216860"/>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six multi-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73F1C60E-B224-4F38-A6E9-C42E1927F5D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F1C063D-B8E3-46EA-A649-354D8A27CE76}"/>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213AD60-0B61-4D66-B014-7F95619DDB50}"/>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9172941C-FC20-4F9C-A000-844A05ABBED5}"/>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3B29DD10-A8F6-4804-ACA8-91D7AFF78DD3}"/>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761DCD9D-3040-483A-87AF-CB6B29F0AEBA}"/>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65104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xt + six multi-content Ligh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43A72131-A137-460D-A45B-97DB0E81E5C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CD0C5AA6-2AB6-4A4D-B8CB-255D650B44DA}"/>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30ECAC7-C4E0-418F-8E97-C2C51E4ECAC9}"/>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6595AA84-B86F-43A6-8AE8-F7D77632DA47}"/>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112B248E-AB1D-462F-82F9-59B9DA87EFE1}"/>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AB5A1F6D-070F-49DB-BE8A-8746DB9828B1}"/>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79698"/>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23113053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3255451762"/>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US" smtClean="0"/>
              <a:t>‹#›</a:t>
            </a:fld>
            <a:endParaRPr lang="en-US"/>
          </a:p>
        </p:txBody>
      </p:sp>
    </p:spTree>
    <p:extLst>
      <p:ext uri="{BB962C8B-B14F-4D97-AF65-F5344CB8AC3E}">
        <p14:creationId xmlns:p14="http://schemas.microsoft.com/office/powerpoint/2010/main" val="14911237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3CD59F5-95A2-454E-8940-46422BC08938}"/>
              </a:ext>
            </a:extLst>
          </p:cNvPr>
          <p:cNvGraphicFramePr>
            <a:graphicFrameLocks noChangeAspect="1"/>
          </p:cNvGraphicFramePr>
          <p:nvPr userDrawn="1">
            <p:custDataLst>
              <p:tags r:id="rId1"/>
            </p:custDataLst>
            <p:extLst>
              <p:ext uri="{D42A27DB-BD31-4B8C-83A1-F6EECF244321}">
                <p14:modId xmlns:p14="http://schemas.microsoft.com/office/powerpoint/2010/main" val="30157824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9" imgH="370" progId="TCLayout.ActiveDocument.1">
                  <p:embed/>
                </p:oleObj>
              </mc:Choice>
              <mc:Fallback>
                <p:oleObj name="think-cell Slide" r:id="rId4" imgW="369" imgH="370" progId="TCLayout.ActiveDocument.1">
                  <p:embed/>
                  <p:pic>
                    <p:nvPicPr>
                      <p:cNvPr id="4" name="Object 3" hidden="1">
                        <a:extLst>
                          <a:ext uri="{FF2B5EF4-FFF2-40B4-BE49-F238E27FC236}">
                            <a16:creationId xmlns:a16="http://schemas.microsoft.com/office/drawing/2014/main" id="{13CD59F5-95A2-454E-8940-46422BC0893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2269D59-AD67-407A-8F98-035B1CE22EF7}"/>
              </a:ext>
            </a:extLst>
          </p:cNvPr>
          <p:cNvSpPr/>
          <p:nvPr userDrawn="1">
            <p:custDataLst>
              <p:tags r:id="rId2"/>
            </p:custDataLst>
          </p:nvPr>
        </p:nvSpPr>
        <p:spPr>
          <a:xfrm>
            <a:off x="0" y="0"/>
            <a:ext cx="158750" cy="158750"/>
          </a:xfrm>
          <a:prstGeom prst="rect">
            <a:avLst/>
          </a:prstGeom>
        </p:spPr>
        <p:style>
          <a:lnRef idx="1">
            <a:schemeClr val="accent1"/>
          </a:lnRef>
          <a:fillRef idx="3">
            <a:schemeClr val="accent1"/>
          </a:fillRef>
          <a:effectRef idx="2">
            <a:schemeClr val="accent1"/>
          </a:effectRef>
          <a:fontRef idx="minor">
            <a:schemeClr val="lt1"/>
          </a:fontRef>
        </p:style>
        <p:txBody>
          <a:bodyPr wrap="none" lIns="0" tIns="0" rIns="0" bIns="0" numCol="1" spcCol="0" rtlCol="0" anchor="ctr" anchorCtr="0">
            <a:noAutofit/>
          </a:bodyPr>
          <a:lstStyle/>
          <a:p>
            <a:pPr marL="0" lvl="0" indent="0" algn="ctr"/>
            <a:endParaRPr lang="en-US" sz="2800" b="1" i="0" baseline="0">
              <a:latin typeface="Trebuchet MS" panose="020B0603020202020204" pitchFamily="34" charset="0"/>
              <a:ea typeface="+mj-ea"/>
              <a:sym typeface="Trebuchet MS" panose="020B0603020202020204" pitchFamily="34" charset="0"/>
            </a:endParaRPr>
          </a:p>
        </p:txBody>
      </p:sp>
      <p:sp>
        <p:nvSpPr>
          <p:cNvPr id="2" name="Title 1"/>
          <p:cNvSpPr>
            <a:spLocks noGrp="1"/>
          </p:cNvSpPr>
          <p:nvPr>
            <p:ph type="title"/>
          </p:nvPr>
        </p:nvSpPr>
        <p:spPr>
          <a:xfrm>
            <a:off x="609600" y="274639"/>
            <a:ext cx="10972800" cy="526639"/>
          </a:xfrm>
        </p:spPr>
        <p:txBody>
          <a:bodyPr>
            <a:normAutofit/>
          </a:bodyPr>
          <a:lstStyle>
            <a:lvl1pPr>
              <a:defRPr sz="2800"/>
            </a:lvl1pPr>
          </a:lstStyle>
          <a:p>
            <a:r>
              <a:rPr lang="en-US" noProof="0"/>
              <a:t>Click to edit Master title style</a:t>
            </a:r>
          </a:p>
        </p:txBody>
      </p:sp>
      <p:sp>
        <p:nvSpPr>
          <p:cNvPr id="6" name="Date Placeholder 3"/>
          <p:cNvSpPr>
            <a:spLocks noGrp="1"/>
          </p:cNvSpPr>
          <p:nvPr>
            <p:ph type="dt" sz="half" idx="10"/>
          </p:nvPr>
        </p:nvSpPr>
        <p:spPr>
          <a:xfrm>
            <a:off x="1463040" y="6356351"/>
            <a:ext cx="2015744" cy="365125"/>
          </a:xfrm>
        </p:spPr>
        <p:txBody>
          <a:bodyPr/>
          <a:lstStyle/>
          <a:p>
            <a:fld id="{07979967-D14F-4E48-B48E-C3149FD7A11D}" type="datetime4">
              <a:rPr lang="en-US" smtClean="0"/>
              <a:t>August 30, 2023</a:t>
            </a:fld>
            <a:endParaRPr lang="en-US"/>
          </a:p>
        </p:txBody>
      </p:sp>
      <p:sp>
        <p:nvSpPr>
          <p:cNvPr id="7" name="Footer Placeholder 4"/>
          <p:cNvSpPr>
            <a:spLocks noGrp="1"/>
          </p:cNvSpPr>
          <p:nvPr>
            <p:ph type="ftr" sz="quarter" idx="11"/>
          </p:nvPr>
        </p:nvSpPr>
        <p:spPr>
          <a:xfrm>
            <a:off x="3771392" y="6356351"/>
            <a:ext cx="5609675" cy="365125"/>
          </a:xfrm>
        </p:spPr>
        <p:txBody>
          <a:bodyPr/>
          <a:lstStyle/>
          <a:p>
            <a:r>
              <a:rPr lang="en-US" err="1"/>
              <a:t>Dit</a:t>
            </a:r>
            <a:r>
              <a:rPr lang="en-US"/>
              <a:t> </a:t>
            </a:r>
            <a:r>
              <a:rPr lang="en-US" err="1"/>
              <a:t>vul</a:t>
            </a:r>
            <a:r>
              <a:rPr lang="en-US"/>
              <a:t> je in bij Footers</a:t>
            </a:r>
          </a:p>
        </p:txBody>
      </p:sp>
      <p:sp>
        <p:nvSpPr>
          <p:cNvPr id="8" name="Slide Number Placeholder 5"/>
          <p:cNvSpPr>
            <a:spLocks noGrp="1"/>
          </p:cNvSpPr>
          <p:nvPr>
            <p:ph type="sldNum" sz="quarter" idx="12"/>
          </p:nvPr>
        </p:nvSpPr>
        <p:spPr>
          <a:xfrm>
            <a:off x="609600" y="6356351"/>
            <a:ext cx="609600" cy="365125"/>
          </a:xfrm>
        </p:spPr>
        <p:txBody>
          <a:bodyPr/>
          <a:lstStyle/>
          <a:p>
            <a:fld id="{9988FCD1-8763-394A-A8B8-EA0FC4EBA5AC}" type="slidenum">
              <a:rPr lang="en-US" smtClean="0"/>
              <a:t>‹#›</a:t>
            </a:fld>
            <a:endParaRPr lang="en-US"/>
          </a:p>
        </p:txBody>
      </p:sp>
      <p:sp>
        <p:nvSpPr>
          <p:cNvPr id="10" name="Text Placeholder 8">
            <a:extLst>
              <a:ext uri="{FF2B5EF4-FFF2-40B4-BE49-F238E27FC236}">
                <a16:creationId xmlns:a16="http://schemas.microsoft.com/office/drawing/2014/main" id="{5E8CBB14-7084-46E3-BF2B-63976C95CCC5}"/>
              </a:ext>
            </a:extLst>
          </p:cNvPr>
          <p:cNvSpPr>
            <a:spLocks noGrp="1"/>
          </p:cNvSpPr>
          <p:nvPr>
            <p:ph type="body" sz="quarter" idx="14" hasCustomPrompt="1"/>
          </p:nvPr>
        </p:nvSpPr>
        <p:spPr>
          <a:xfrm>
            <a:off x="609600" y="810409"/>
            <a:ext cx="10972800" cy="697878"/>
          </a:xfrm>
        </p:spPr>
        <p:txBody>
          <a:bodyPr/>
          <a:lstStyle>
            <a:lvl1pPr marL="0" indent="0">
              <a:buNone/>
              <a:defRPr>
                <a:solidFill>
                  <a:schemeClr val="tx1">
                    <a:lumMod val="65000"/>
                    <a:lumOff val="35000"/>
                  </a:schemeClr>
                </a:solidFill>
              </a:defRPr>
            </a:lvl1pPr>
          </a:lstStyle>
          <a:p>
            <a:pPr lvl="0"/>
            <a:r>
              <a:rPr lang="en-US" noProof="0"/>
              <a:t>Click to edit sub title</a:t>
            </a:r>
          </a:p>
        </p:txBody>
      </p:sp>
    </p:spTree>
    <p:extLst>
      <p:ext uri="{BB962C8B-B14F-4D97-AF65-F5344CB8AC3E}">
        <p14:creationId xmlns:p14="http://schemas.microsoft.com/office/powerpoint/2010/main" val="31881007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Title and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E0DF5-685C-48B5-B34F-9317D8298CB3}"/>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B70A09A-82F0-4983-B986-A766DD7398A5}"/>
              </a:ext>
            </a:extLst>
          </p:cNvPr>
          <p:cNvSpPr>
            <a:spLocks noGrp="1"/>
          </p:cNvSpPr>
          <p:nvPr>
            <p:ph type="sldNum" sz="quarter" idx="10"/>
          </p:nvPr>
        </p:nvSpPr>
        <p:spPr/>
        <p:txBody>
          <a:bodyPr/>
          <a:lstStyle/>
          <a:p>
            <a:fld id="{D0E0E7D6-775C-4C7F-B446-13983EF93162}" type="slidenum">
              <a:rPr lang="sv-SE" smtClean="0"/>
              <a:pPr/>
              <a:t>‹#›</a:t>
            </a:fld>
            <a:endParaRPr lang="sv-SE"/>
          </a:p>
        </p:txBody>
      </p:sp>
      <p:sp>
        <p:nvSpPr>
          <p:cNvPr id="5" name="Text Placeholder 4">
            <a:extLst>
              <a:ext uri="{FF2B5EF4-FFF2-40B4-BE49-F238E27FC236}">
                <a16:creationId xmlns:a16="http://schemas.microsoft.com/office/drawing/2014/main" id="{548B5775-30D6-4F2D-B7F8-910F50E444AF}"/>
              </a:ext>
            </a:extLst>
          </p:cNvPr>
          <p:cNvSpPr>
            <a:spLocks noGrp="1"/>
          </p:cNvSpPr>
          <p:nvPr>
            <p:ph type="body" sz="quarter" idx="11"/>
          </p:nvPr>
        </p:nvSpPr>
        <p:spPr>
          <a:xfrm>
            <a:off x="625312" y="1736725"/>
            <a:ext cx="10941376" cy="4548188"/>
          </a:xfrm>
        </p:spPr>
        <p:txBody>
          <a:bodyPr/>
          <a:lstStyle>
            <a:lvl3pPr marL="355600"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2317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nvPr>
        </p:nvGraphicFramePr>
        <p:xfrm>
          <a:off x="1590" y="1590"/>
          <a:ext cx="1587" cy="1587"/>
        </p:xfrm>
        <a:graphic>
          <a:graphicData uri="http://schemas.openxmlformats.org/presentationml/2006/ole">
            <mc:AlternateContent xmlns:mc="http://schemas.openxmlformats.org/markup-compatibility/2006">
              <mc:Choice xmlns:v="urn:schemas-microsoft-com:vml" Requires="v">
                <p:oleObj name="think-cell Slide" r:id="rId4" imgW="629" imgH="631" progId="TCLayout.ActiveDocument.1">
                  <p:embed/>
                </p:oleObj>
              </mc:Choice>
              <mc:Fallback>
                <p:oleObj name="think-cell Slide" r:id="rId4" imgW="629" imgH="631" progId="TCLayout.ActiveDocument.1">
                  <p:embed/>
                  <p:pic>
                    <p:nvPicPr>
                      <p:cNvPr id="2" name="Object 1" hidden="1"/>
                      <p:cNvPicPr/>
                      <p:nvPr/>
                    </p:nvPicPr>
                    <p:blipFill>
                      <a:blip r:embed="rId5"/>
                      <a:stretch>
                        <a:fillRect/>
                      </a:stretch>
                    </p:blipFill>
                    <p:spPr>
                      <a:xfrm>
                        <a:off x="1590" y="1590"/>
                        <a:ext cx="1587" cy="1587"/>
                      </a:xfrm>
                      <a:prstGeom prst="rect">
                        <a:avLst/>
                      </a:prstGeom>
                    </p:spPr>
                  </p:pic>
                </p:oleObj>
              </mc:Fallback>
            </mc:AlternateContent>
          </a:graphicData>
        </a:graphic>
      </p:graphicFrame>
      <p:sp>
        <p:nvSpPr>
          <p:cNvPr id="5" name="Rectangle 4" hidden="1"/>
          <p:cNvSpPr/>
          <p:nvPr userDrawn="1">
            <p:custDataLst>
              <p:tags r:id="rId2"/>
            </p:custDataLst>
          </p:nvPr>
        </p:nvSpPr>
        <p:spPr>
          <a:xfrm>
            <a:off x="1" y="1"/>
            <a:ext cx="79375" cy="79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lnSpc>
                <a:spcPct val="90000"/>
              </a:lnSpc>
              <a:spcBef>
                <a:spcPts val="600"/>
              </a:spcBef>
            </a:pPr>
            <a:endParaRPr lang="en-US" sz="2200" b="1" err="1">
              <a:solidFill>
                <a:prstClr val="white"/>
              </a:solidFill>
              <a:sym typeface="Tahoma" panose="020B0604030504040204" pitchFamily="34" charset="0"/>
            </a:endParaRPr>
          </a:p>
        </p:txBody>
      </p:sp>
      <p:sp>
        <p:nvSpPr>
          <p:cNvPr id="6" name="Platshållare för bildnummer 5"/>
          <p:cNvSpPr>
            <a:spLocks noGrp="1"/>
          </p:cNvSpPr>
          <p:nvPr>
            <p:ph type="sldNum" sz="quarter" idx="12"/>
          </p:nvPr>
        </p:nvSpPr>
        <p:spPr/>
        <p:txBody>
          <a:bodyPr/>
          <a:lstStyle/>
          <a:p>
            <a:fld id="{86CB4B4D-7CA3-9044-876B-883B54F8677D}" type="slidenum">
              <a:rPr lang="en-US" smtClean="0">
                <a:solidFill>
                  <a:prstClr val="black"/>
                </a:solidFill>
              </a:rPr>
              <a:pPr/>
              <a:t>‹#›</a:t>
            </a:fld>
            <a:endParaRPr lang="en-US">
              <a:solidFill>
                <a:prstClr val="black"/>
              </a:solidFill>
            </a:endParaRPr>
          </a:p>
        </p:txBody>
      </p:sp>
      <p:sp>
        <p:nvSpPr>
          <p:cNvPr id="8" name="textruta 7"/>
          <p:cNvSpPr txBox="1"/>
          <p:nvPr/>
        </p:nvSpPr>
        <p:spPr>
          <a:xfrm>
            <a:off x="-2189737" y="956934"/>
            <a:ext cx="2062179" cy="338554"/>
          </a:xfrm>
          <a:prstGeom prst="rect">
            <a:avLst/>
          </a:prstGeom>
          <a:noFill/>
        </p:spPr>
        <p:txBody>
          <a:bodyPr wrap="square" rtlCol="0">
            <a:spAutoFit/>
          </a:bodyPr>
          <a:lstStyle/>
          <a:p>
            <a:pPr algn="r"/>
            <a:r>
              <a:rPr lang="sv-SE" sz="800" b="1">
                <a:solidFill>
                  <a:prstClr val="black"/>
                </a:solidFill>
              </a:rPr>
              <a:t>PAGE HEADING </a:t>
            </a:r>
            <a:endParaRPr lang="sv-SE" sz="800">
              <a:solidFill>
                <a:prstClr val="black"/>
              </a:solidFill>
            </a:endParaRPr>
          </a:p>
          <a:p>
            <a:pPr algn="r"/>
            <a:r>
              <a:rPr lang="sv-SE" sz="800" b="1">
                <a:solidFill>
                  <a:prstClr val="black"/>
                </a:solidFill>
              </a:rPr>
              <a:t>Tahoma 22pt Bold </a:t>
            </a:r>
            <a:endParaRPr lang="sv-SE" sz="800">
              <a:solidFill>
                <a:prstClr val="black"/>
              </a:solidFill>
            </a:endParaRPr>
          </a:p>
        </p:txBody>
      </p:sp>
      <p:sp>
        <p:nvSpPr>
          <p:cNvPr id="3" name="Footer Placeholder 2">
            <a:extLst>
              <a:ext uri="{FF2B5EF4-FFF2-40B4-BE49-F238E27FC236}">
                <a16:creationId xmlns:a16="http://schemas.microsoft.com/office/drawing/2014/main" id="{FAC07388-161A-45C9-99C9-B71DC14DC009}"/>
              </a:ext>
            </a:extLst>
          </p:cNvPr>
          <p:cNvSpPr>
            <a:spLocks noGrp="1"/>
          </p:cNvSpPr>
          <p:nvPr>
            <p:ph type="ftr" sz="quarter" idx="13"/>
          </p:nvPr>
        </p:nvSpPr>
        <p:spPr/>
        <p:txBody>
          <a:bodyPr/>
          <a:lstStyle/>
          <a:p>
            <a:endParaRPr lang="en-GB"/>
          </a:p>
        </p:txBody>
      </p:sp>
      <p:sp>
        <p:nvSpPr>
          <p:cNvPr id="4" name="Title 3">
            <a:extLst>
              <a:ext uri="{FF2B5EF4-FFF2-40B4-BE49-F238E27FC236}">
                <a16:creationId xmlns:a16="http://schemas.microsoft.com/office/drawing/2014/main" id="{C38067CE-4ABD-4544-B4FF-0A6CC94E1E7E}"/>
              </a:ext>
            </a:extLst>
          </p:cNvPr>
          <p:cNvSpPr>
            <a:spLocks noGrp="1"/>
          </p:cNvSpPr>
          <p:nvPr>
            <p:ph type="title"/>
          </p:nvPr>
        </p:nvSpPr>
        <p:spPr/>
        <p:txBody>
          <a:bodyPr/>
          <a:lstStyle/>
          <a:p>
            <a:r>
              <a:rPr lang="en-US"/>
              <a:t>Click to edit Master title style</a:t>
            </a:r>
            <a:endParaRPr lang="en-GB"/>
          </a:p>
        </p:txBody>
      </p:sp>
      <p:sp>
        <p:nvSpPr>
          <p:cNvPr id="9" name="Textplatzhalter 6">
            <a:extLst>
              <a:ext uri="{FF2B5EF4-FFF2-40B4-BE49-F238E27FC236}">
                <a16:creationId xmlns:a16="http://schemas.microsoft.com/office/drawing/2014/main" id="{2DE621FD-A46A-4194-9C54-CD9DD64DEDC6}"/>
              </a:ext>
            </a:extLst>
          </p:cNvPr>
          <p:cNvSpPr>
            <a:spLocks noGrp="1"/>
          </p:cNvSpPr>
          <p:nvPr>
            <p:ph type="body" sz="quarter" idx="15" hasCustomPrompt="1"/>
          </p:nvPr>
        </p:nvSpPr>
        <p:spPr>
          <a:xfrm>
            <a:off x="625312" y="6380103"/>
            <a:ext cx="8078400" cy="155902"/>
          </a:xfrm>
        </p:spPr>
        <p:txBody>
          <a:bodyPr vert="horz" lIns="0" tIns="46800" rIns="0" bIns="0" rtlCol="0" anchor="t" anchorCtr="0"/>
          <a:lstStyle>
            <a:lvl1pPr marL="0" indent="0">
              <a:lnSpc>
                <a:spcPct val="100000"/>
              </a:lnSpc>
              <a:spcBef>
                <a:spcPts val="0"/>
              </a:spcBef>
              <a:buFontTx/>
              <a:buNone/>
              <a:defRPr lang="en-US" sz="900" cap="none" baseline="0" noProof="0" dirty="0">
                <a:solidFill>
                  <a:srgbClr val="9C9EA1"/>
                </a:solidFill>
              </a:defRPr>
            </a:lvl1pPr>
          </a:lstStyle>
          <a:p>
            <a:pPr marL="0" lvl="0" defTabSz="457200"/>
            <a:r>
              <a:rPr lang="en-US" noProof="0"/>
              <a:t>Source: Complete if required</a:t>
            </a:r>
          </a:p>
        </p:txBody>
      </p:sp>
    </p:spTree>
    <p:extLst>
      <p:ext uri="{BB962C8B-B14F-4D97-AF65-F5344CB8AC3E}">
        <p14:creationId xmlns:p14="http://schemas.microsoft.com/office/powerpoint/2010/main" val="72947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ulti-content/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latshållare för text 8">
            <a:extLst>
              <a:ext uri="{FF2B5EF4-FFF2-40B4-BE49-F238E27FC236}">
                <a16:creationId xmlns:a16="http://schemas.microsoft.com/office/drawing/2014/main" id="{F0284143-F8AF-4052-97EA-221744AF6032}"/>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447675" indent="-180975">
              <a:defRPr sz="1200">
                <a:solidFill>
                  <a:schemeClr val="tx1"/>
                </a:solidFill>
              </a:defRPr>
            </a:lvl2pPr>
            <a:lvl3pPr marL="627063" indent="-179388">
              <a:defRPr sz="1000">
                <a:solidFill>
                  <a:schemeClr val="tx1"/>
                </a:solidFill>
              </a:defRPr>
            </a:lvl3pPr>
            <a:lvl4pPr marL="806450" indent="-179388">
              <a:defRPr sz="1000">
                <a:solidFill>
                  <a:schemeClr val="tx1"/>
                </a:solidFill>
              </a:defRPr>
            </a:lvl4pPr>
            <a:lvl5pPr marL="9874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2859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35144FF7-4107-4C35-9AC2-B615DE575FA3}"/>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9" name="Text Placeholder 2">
            <a:extLst>
              <a:ext uri="{FF2B5EF4-FFF2-40B4-BE49-F238E27FC236}">
                <a16:creationId xmlns:a16="http://schemas.microsoft.com/office/drawing/2014/main" id="{65236DE6-E784-48F8-865F-0303B7B59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63034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ulti-content/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pPr/>
              <a:t>‹#›</a:t>
            </a:fld>
            <a:endParaRPr lang="en-US"/>
          </a:p>
        </p:txBody>
      </p:sp>
      <p:sp>
        <p:nvSpPr>
          <p:cNvPr id="7" name="Text Placeholder 2">
            <a:extLst>
              <a:ext uri="{FF2B5EF4-FFF2-40B4-BE49-F238E27FC236}">
                <a16:creationId xmlns:a16="http://schemas.microsoft.com/office/drawing/2014/main" id="{55BDE1B1-2933-48D2-8741-5819ABAB23E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0BE489ED-992A-4E9E-BFB5-BBB2B58D3B29}"/>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Platshållare för text 8">
            <a:extLst>
              <a:ext uri="{FF2B5EF4-FFF2-40B4-BE49-F238E27FC236}">
                <a16:creationId xmlns:a16="http://schemas.microsoft.com/office/drawing/2014/main" id="{D5628354-EE52-4172-A760-D1A55D625B14}"/>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005892"/>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ing + Text/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A112F82D-4B08-40A6-A5FD-7FE994B681F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3C12E1A2-3859-4D60-BE45-1B2C6D8E7574}"/>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Platshållare för text 8">
            <a:extLst>
              <a:ext uri="{FF2B5EF4-FFF2-40B4-BE49-F238E27FC236}">
                <a16:creationId xmlns:a16="http://schemas.microsoft.com/office/drawing/2014/main" id="{CCE5B9DA-8717-4193-ABFA-84425D965EAC}"/>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9556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ing + Text/multi-content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191D5291-C75E-4A05-B229-36EFE312BD0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35DBCB66-68D6-441F-B1AA-64B0C6FB9DCF}"/>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5590360-CE4B-42B0-8AC1-56C302FC8FB1}"/>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57093250"/>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35144FF7-4107-4C35-9AC2-B615DE575FA3}"/>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9" name="Text Placeholder 2">
            <a:extLst>
              <a:ext uri="{FF2B5EF4-FFF2-40B4-BE49-F238E27FC236}">
                <a16:creationId xmlns:a16="http://schemas.microsoft.com/office/drawing/2014/main" id="{65236DE6-E784-48F8-865F-0303B7B59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555319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One column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A01C44EA-F208-4A8E-8084-8EA03723B684}"/>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8" name="Text Placeholder 2">
            <a:extLst>
              <a:ext uri="{FF2B5EF4-FFF2-40B4-BE49-F238E27FC236}">
                <a16:creationId xmlns:a16="http://schemas.microsoft.com/office/drawing/2014/main" id="{971F3B9B-962B-42CD-A0BF-0B948069C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4299352"/>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1" name="Content Placeholder 2">
            <a:extLst>
              <a:ext uri="{FF2B5EF4-FFF2-40B4-BE49-F238E27FC236}">
                <a16:creationId xmlns:a16="http://schemas.microsoft.com/office/drawing/2014/main" id="{2FE5BB12-D870-433A-A557-F2E47D7C5F12}"/>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AFA7968-084F-4C64-B1DF-60D29EBD2D9C}"/>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646491-C19C-4AF5-B6CF-3665943E75F5}"/>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02F6C623-7754-466E-9F13-F8AD31860689}"/>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695CD8CA-ECB6-43BE-80C0-09F9A6DADD9D}"/>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734394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ree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D1426C94-2580-489B-A917-4EB2755BA462}"/>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9236C499-FD48-4B9C-B8E6-B4CB200E012E}"/>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B3A2434-4304-4883-B11A-C43A537E13A4}"/>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D6FF9F-976C-4326-9778-02E02DAA98D0}"/>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567C7715-069F-425C-9E5E-472137AA1A2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6000573"/>
      </p:ext>
    </p:extLst>
  </p:cSld>
  <p:clrMapOvr>
    <a:overrideClrMapping bg1="lt1" tx1="dk1" bg2="lt2" tx2="dk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7708DC20-EA7D-46C7-9F3F-00E80DC5BA1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51583481-43E4-4000-9AE0-094B8F87439C}"/>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A4C2513-1E58-417E-B6DA-3455DF4149A4}"/>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B42DF87-3EC3-4255-B139-AE183162A7F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50718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D0C5FC0-C5F0-41DC-A099-1F910111565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CC441339-B654-4EFF-9502-A8F271486DC9}"/>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E00CF0-0D1A-49A0-A4F8-7F9669442AA1}"/>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F1E4832-5D01-4491-9156-47C58DA6898B}"/>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6184037"/>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ext + three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E796C28-21DB-4A2E-BEFE-2A5986A728D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44674324-19C6-4FF3-827D-1A075F2A1E7E}"/>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0EF0535-EC31-4439-895F-8C469F40B07A}"/>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55B0B1D-F55C-488C-B6A1-59DC8B4A4FB0}"/>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973D840-E549-4C99-B5BC-9AAC616FF759}"/>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34378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A01C44EA-F208-4A8E-8084-8EA03723B684}"/>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8" name="Text Placeholder 2">
            <a:extLst>
              <a:ext uri="{FF2B5EF4-FFF2-40B4-BE49-F238E27FC236}">
                <a16:creationId xmlns:a16="http://schemas.microsoft.com/office/drawing/2014/main" id="{971F3B9B-962B-42CD-A0BF-0B948069C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9208323"/>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ext + three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482D673-07CF-4705-BEDB-F031524D5CC6}"/>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EF63611D-9A81-4BAD-8ACC-CAAAD94C7FC9}"/>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A16CA1A-03D4-4A55-A498-3585C6B3C97F}"/>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AAEC20F-CF61-4DC6-8265-72DEF79AE8DA}"/>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9B0CDF5-6631-459A-9622-1D6119EA53AA}"/>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5821484"/>
      </p:ext>
    </p:extLst>
  </p:cSld>
  <p:clrMapOvr>
    <a:overrideClrMapping bg1="lt1" tx1="dk1" bg2="lt2" tx2="dk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ix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0B62F149-DE96-456D-87DE-2EA35683E76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AAF44BD8-28F6-4C0B-825B-0C64479DEB69}"/>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82EB0BAD-1591-43E4-9597-D248B8688EED}"/>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A923923-792F-4C05-A8AF-C7E3BBCA392B}"/>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847DD610-1F6E-40F7-9ADB-AD601555DC3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C933F238-EE7D-490A-9958-C7AD389CA536}"/>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4D0A47F-7F8C-4826-96D3-6DDEFB7A7431}"/>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57173E0-66CB-4229-9F61-701F46362D2E}"/>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5345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x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6EBC0A3-F615-4383-81A9-0C948E07571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6" name="Text Placeholder 2">
            <a:extLst>
              <a:ext uri="{FF2B5EF4-FFF2-40B4-BE49-F238E27FC236}">
                <a16:creationId xmlns:a16="http://schemas.microsoft.com/office/drawing/2014/main" id="{E9EDCAF2-6121-4DD8-A2FA-2928DD54D1C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ED8FA3C3-287B-4092-AA8A-56B8CA3CAAE5}"/>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B08958A-0AD2-4FF3-8EF7-6F940E23FF76}"/>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5EDEB809-9992-4CB0-8816-D0AF0A4BB911}"/>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E316E21-ACB5-4A3A-9301-C5971B834884}"/>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9BA22C2-D695-4847-94FB-01D24772DFBE}"/>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852546DF-E7C5-4FCE-81A7-8161DD19A380}"/>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4911312"/>
      </p:ext>
    </p:extLst>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 six multi-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73F1C60E-B224-4F38-A6E9-C42E1927F5D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F1C063D-B8E3-46EA-A649-354D8A27CE76}"/>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213AD60-0B61-4D66-B014-7F95619DDB50}"/>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9172941C-FC20-4F9C-A000-844A05ABBED5}"/>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3B29DD10-A8F6-4804-ACA8-91D7AFF78DD3}"/>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761DCD9D-3040-483A-87AF-CB6B29F0AEBA}"/>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87119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 six multi-content Ligh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43A72131-A137-460D-A45B-97DB0E81E5C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CD0C5AA6-2AB6-4A4D-B8CB-255D650B44DA}"/>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30ECAC7-C4E0-418F-8E97-C2C51E4ECAC9}"/>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6595AA84-B86F-43A6-8AE8-F7D77632DA47}"/>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112B248E-AB1D-462F-82F9-59B9DA87EFE1}"/>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AB5A1F6D-070F-49DB-BE8A-8746DB9828B1}"/>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247494"/>
      </p:ext>
    </p:extLst>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8419498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1621590483"/>
      </p:ext>
    </p:extLst>
  </p:cSld>
  <p:clrMapOvr>
    <a:overrideClrMapping bg1="lt1" tx1="dk1" bg2="lt2" tx2="dk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US" smtClean="0"/>
              <a:t>‹#›</a:t>
            </a:fld>
            <a:endParaRPr lang="en-US"/>
          </a:p>
        </p:txBody>
      </p:sp>
    </p:spTree>
    <p:extLst>
      <p:ext uri="{BB962C8B-B14F-4D97-AF65-F5344CB8AC3E}">
        <p14:creationId xmlns:p14="http://schemas.microsoft.com/office/powerpoint/2010/main" val="29842064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cSld name="Chapter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4251326" y="1065600"/>
            <a:ext cx="7624762" cy="3042850"/>
          </a:xfrm>
        </p:spPr>
        <p:txBody>
          <a:bodyPr anchor="t"/>
          <a:lstStyle>
            <a:lvl1pPr algn="l">
              <a:lnSpc>
                <a:spcPct val="83000"/>
              </a:lnSpc>
              <a:defRPr sz="5000" b="1"/>
            </a:lvl1pPr>
          </a:lstStyle>
          <a:p>
            <a:r>
              <a:rPr lang="en-US"/>
              <a:t>Click to edit Master title style</a:t>
            </a:r>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315913" y="1082675"/>
            <a:ext cx="3686175" cy="140652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p:txBody>
          <a:bodyPr/>
          <a:lstStyle/>
          <a:p>
            <a:fld id="{20F5467F-CA83-4951-87CD-A29B72857444}" type="slidenum">
              <a:rPr lang="en-US" smtClean="0"/>
              <a:t>‹#›</a:t>
            </a:fld>
            <a:endParaRPr lang="en-US"/>
          </a:p>
        </p:txBody>
      </p:sp>
      <p:sp>
        <p:nvSpPr>
          <p:cNvPr id="9" name="Platshållare för text 8">
            <a:extLst>
              <a:ext uri="{FF2B5EF4-FFF2-40B4-BE49-F238E27FC236}">
                <a16:creationId xmlns:a16="http://schemas.microsoft.com/office/drawing/2014/main" id="{752FF4DC-487B-4831-A0FF-2A994085AC28}"/>
              </a:ext>
            </a:extLst>
          </p:cNvPr>
          <p:cNvSpPr>
            <a:spLocks noGrp="1"/>
          </p:cNvSpPr>
          <p:nvPr>
            <p:ph type="body" sz="quarter" idx="13"/>
          </p:nvPr>
        </p:nvSpPr>
        <p:spPr>
          <a:xfrm>
            <a:off x="4251325" y="4373563"/>
            <a:ext cx="4670425" cy="2203450"/>
          </a:xfrm>
        </p:spPr>
        <p:txBody>
          <a:bodyPr anchor="b"/>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41464195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cSld name="Last page 1">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89DB4DE8-C3DB-4965-9AE9-C0AC5D968F9B}"/>
              </a:ext>
            </a:extLst>
          </p:cNvPr>
          <p:cNvGrpSpPr/>
          <p:nvPr/>
        </p:nvGrpSpPr>
        <p:grpSpPr bwMode="black">
          <a:xfrm>
            <a:off x="4061460" y="2347359"/>
            <a:ext cx="4069080" cy="2163282"/>
            <a:chOff x="296249" y="5987985"/>
            <a:chExt cx="1037200" cy="551416"/>
          </a:xfrm>
        </p:grpSpPr>
        <p:grpSp>
          <p:nvGrpSpPr>
            <p:cNvPr id="7" name="Bild 6">
              <a:extLst>
                <a:ext uri="{FF2B5EF4-FFF2-40B4-BE49-F238E27FC236}">
                  <a16:creationId xmlns:a16="http://schemas.microsoft.com/office/drawing/2014/main" id="{2F93349A-D3AB-4223-9250-8ABC5E34B09A}"/>
                </a:ext>
              </a:extLst>
            </p:cNvPr>
            <p:cNvGrpSpPr/>
            <p:nvPr/>
          </p:nvGrpSpPr>
          <p:grpSpPr bwMode="black">
            <a:xfrm>
              <a:off x="296249" y="5987985"/>
              <a:ext cx="1037200" cy="305231"/>
              <a:chOff x="296249" y="5987985"/>
              <a:chExt cx="1037200" cy="305231"/>
            </a:xfrm>
            <a:solidFill>
              <a:srgbClr val="FC273F"/>
            </a:solidFill>
          </p:grpSpPr>
          <p:sp>
            <p:nvSpPr>
              <p:cNvPr id="18" name="Frihandsfigur: Form 17">
                <a:extLst>
                  <a:ext uri="{FF2B5EF4-FFF2-40B4-BE49-F238E27FC236}">
                    <a16:creationId xmlns:a16="http://schemas.microsoft.com/office/drawing/2014/main" id="{81A995AE-A883-44B8-82B2-1D3D8E7A7849}"/>
                  </a:ext>
                </a:extLst>
              </p:cNvPr>
              <p:cNvSpPr/>
              <p:nvPr/>
            </p:nvSpPr>
            <p:spPr bwMode="black">
              <a:xfrm>
                <a:off x="1028324" y="5987985"/>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0"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9" name="Frihandsfigur: Form 18">
                <a:extLst>
                  <a:ext uri="{FF2B5EF4-FFF2-40B4-BE49-F238E27FC236}">
                    <a16:creationId xmlns:a16="http://schemas.microsoft.com/office/drawing/2014/main" id="{FDC3879A-FFA9-4E01-BFBC-8FEA7A362007}"/>
                  </a:ext>
                </a:extLst>
              </p:cNvPr>
              <p:cNvSpPr/>
              <p:nvPr/>
            </p:nvSpPr>
            <p:spPr bwMode="black">
              <a:xfrm>
                <a:off x="662115" y="5988091"/>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1"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0" name="Frihandsfigur: Form 19">
                <a:extLst>
                  <a:ext uri="{FF2B5EF4-FFF2-40B4-BE49-F238E27FC236}">
                    <a16:creationId xmlns:a16="http://schemas.microsoft.com/office/drawing/2014/main" id="{E92E437D-7454-48DF-A5A8-90A0CDA29025}"/>
                  </a:ext>
                </a:extLst>
              </p:cNvPr>
              <p:cNvSpPr/>
              <p:nvPr/>
            </p:nvSpPr>
            <p:spPr bwMode="black">
              <a:xfrm>
                <a:off x="296249" y="5988000"/>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1"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grpSp>
          <p:nvGrpSpPr>
            <p:cNvPr id="8" name="Bild 6">
              <a:extLst>
                <a:ext uri="{FF2B5EF4-FFF2-40B4-BE49-F238E27FC236}">
                  <a16:creationId xmlns:a16="http://schemas.microsoft.com/office/drawing/2014/main" id="{13742FDE-0FF3-4CC6-96B5-442B8D351CAC}"/>
                </a:ext>
              </a:extLst>
            </p:cNvPr>
            <p:cNvGrpSpPr/>
            <p:nvPr/>
          </p:nvGrpSpPr>
          <p:grpSpPr bwMode="black">
            <a:xfrm>
              <a:off x="315253" y="6367081"/>
              <a:ext cx="999166" cy="172320"/>
              <a:chOff x="315253" y="6367081"/>
              <a:chExt cx="999166" cy="172320"/>
            </a:xfrm>
            <a:solidFill>
              <a:srgbClr val="FFFFFF"/>
            </a:solidFill>
          </p:grpSpPr>
          <p:sp>
            <p:nvSpPr>
              <p:cNvPr id="9" name="Frihandsfigur: Form 8">
                <a:extLst>
                  <a:ext uri="{FF2B5EF4-FFF2-40B4-BE49-F238E27FC236}">
                    <a16:creationId xmlns:a16="http://schemas.microsoft.com/office/drawing/2014/main" id="{22D2EE7E-37D9-44D9-9212-3899C666F884}"/>
                  </a:ext>
                </a:extLst>
              </p:cNvPr>
              <p:cNvSpPr/>
              <p:nvPr/>
            </p:nvSpPr>
            <p:spPr bwMode="black">
              <a:xfrm>
                <a:off x="315253" y="6369277"/>
                <a:ext cx="128051" cy="169398"/>
              </a:xfrm>
              <a:custGeom>
                <a:avLst/>
                <a:gdLst>
                  <a:gd name="connsiteX0" fmla="*/ 0 w 128051"/>
                  <a:gd name="connsiteY0" fmla="*/ 113783 h 169398"/>
                  <a:gd name="connsiteX1" fmla="*/ 28171 w 128051"/>
                  <a:gd name="connsiteY1" fmla="*/ 113783 h 169398"/>
                  <a:gd name="connsiteX2" fmla="*/ 66953 w 128051"/>
                  <a:gd name="connsiteY2" fmla="*/ 145979 h 169398"/>
                  <a:gd name="connsiteX3" fmla="*/ 99514 w 128051"/>
                  <a:gd name="connsiteY3" fmla="*/ 121832 h 169398"/>
                  <a:gd name="connsiteX4" fmla="*/ 74636 w 128051"/>
                  <a:gd name="connsiteY4" fmla="*/ 99880 h 169398"/>
                  <a:gd name="connsiteX5" fmla="*/ 51952 w 128051"/>
                  <a:gd name="connsiteY5" fmla="*/ 95124 h 169398"/>
                  <a:gd name="connsiteX6" fmla="*/ 4024 w 128051"/>
                  <a:gd name="connsiteY6" fmla="*/ 49025 h 169398"/>
                  <a:gd name="connsiteX7" fmla="*/ 63660 w 128051"/>
                  <a:gd name="connsiteY7" fmla="*/ 0 h 169398"/>
                  <a:gd name="connsiteX8" fmla="*/ 125490 w 128051"/>
                  <a:gd name="connsiteY8" fmla="*/ 51952 h 169398"/>
                  <a:gd name="connsiteX9" fmla="*/ 97319 w 128051"/>
                  <a:gd name="connsiteY9" fmla="*/ 51952 h 169398"/>
                  <a:gd name="connsiteX10" fmla="*/ 62562 w 128051"/>
                  <a:gd name="connsiteY10" fmla="*/ 23781 h 169398"/>
                  <a:gd name="connsiteX11" fmla="*/ 32562 w 128051"/>
                  <a:gd name="connsiteY11" fmla="*/ 46830 h 169398"/>
                  <a:gd name="connsiteX12" fmla="*/ 54147 w 128051"/>
                  <a:gd name="connsiteY12" fmla="*/ 66953 h 169398"/>
                  <a:gd name="connsiteX13" fmla="*/ 84880 w 128051"/>
                  <a:gd name="connsiteY13" fmla="*/ 73538 h 169398"/>
                  <a:gd name="connsiteX14" fmla="*/ 128051 w 128051"/>
                  <a:gd name="connsiteY14" fmla="*/ 118173 h 169398"/>
                  <a:gd name="connsiteX15" fmla="*/ 66587 w 128051"/>
                  <a:gd name="connsiteY15" fmla="*/ 169394 h 169398"/>
                  <a:gd name="connsiteX16" fmla="*/ 0 w 128051"/>
                  <a:gd name="connsiteY16" fmla="*/ 113783 h 16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51" h="169398">
                    <a:moveTo>
                      <a:pt x="0" y="113783"/>
                    </a:moveTo>
                    <a:lnTo>
                      <a:pt x="28171" y="113783"/>
                    </a:lnTo>
                    <a:cubicBezTo>
                      <a:pt x="30001" y="134637"/>
                      <a:pt x="46098" y="145979"/>
                      <a:pt x="66953" y="145979"/>
                    </a:cubicBezTo>
                    <a:cubicBezTo>
                      <a:pt x="84148" y="145979"/>
                      <a:pt x="99514" y="138661"/>
                      <a:pt x="99514" y="121832"/>
                    </a:cubicBezTo>
                    <a:cubicBezTo>
                      <a:pt x="99514" y="110856"/>
                      <a:pt x="92929" y="103539"/>
                      <a:pt x="74636" y="99880"/>
                    </a:cubicBezTo>
                    <a:lnTo>
                      <a:pt x="51952" y="95124"/>
                    </a:lnTo>
                    <a:cubicBezTo>
                      <a:pt x="24513" y="89636"/>
                      <a:pt x="4024" y="79758"/>
                      <a:pt x="4024" y="49025"/>
                    </a:cubicBezTo>
                    <a:cubicBezTo>
                      <a:pt x="4024" y="19756"/>
                      <a:pt x="30732" y="0"/>
                      <a:pt x="63660" y="0"/>
                    </a:cubicBezTo>
                    <a:cubicBezTo>
                      <a:pt x="98782" y="0"/>
                      <a:pt x="124393" y="20122"/>
                      <a:pt x="125490" y="51952"/>
                    </a:cubicBezTo>
                    <a:lnTo>
                      <a:pt x="97319" y="51952"/>
                    </a:lnTo>
                    <a:cubicBezTo>
                      <a:pt x="95490" y="34025"/>
                      <a:pt x="81221" y="23781"/>
                      <a:pt x="62562" y="23781"/>
                    </a:cubicBezTo>
                    <a:cubicBezTo>
                      <a:pt x="46098" y="23781"/>
                      <a:pt x="32562" y="33293"/>
                      <a:pt x="32562" y="46830"/>
                    </a:cubicBezTo>
                    <a:cubicBezTo>
                      <a:pt x="32562" y="56343"/>
                      <a:pt x="38050" y="63660"/>
                      <a:pt x="54147" y="66953"/>
                    </a:cubicBezTo>
                    <a:lnTo>
                      <a:pt x="84880" y="73538"/>
                    </a:lnTo>
                    <a:cubicBezTo>
                      <a:pt x="117441" y="80489"/>
                      <a:pt x="128051" y="96953"/>
                      <a:pt x="128051" y="118173"/>
                    </a:cubicBezTo>
                    <a:cubicBezTo>
                      <a:pt x="128051" y="150735"/>
                      <a:pt x="99880" y="169394"/>
                      <a:pt x="66587" y="169394"/>
                    </a:cubicBezTo>
                    <a:cubicBezTo>
                      <a:pt x="28903" y="169760"/>
                      <a:pt x="366" y="148174"/>
                      <a:pt x="0" y="113783"/>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0" name="Frihandsfigur: Form 9">
                <a:extLst>
                  <a:ext uri="{FF2B5EF4-FFF2-40B4-BE49-F238E27FC236}">
                    <a16:creationId xmlns:a16="http://schemas.microsoft.com/office/drawing/2014/main" id="{EDB32915-C9D5-47F3-B55B-1AD63869201D}"/>
                  </a:ext>
                </a:extLst>
              </p:cNvPr>
              <p:cNvSpPr/>
              <p:nvPr/>
            </p:nvSpPr>
            <p:spPr bwMode="black">
              <a:xfrm>
                <a:off x="457939" y="6412814"/>
                <a:ext cx="120002" cy="125856"/>
              </a:xfrm>
              <a:custGeom>
                <a:avLst/>
                <a:gdLst>
                  <a:gd name="connsiteX0" fmla="*/ 119271 w 120002"/>
                  <a:gd name="connsiteY0" fmla="*/ 70245 h 125856"/>
                  <a:gd name="connsiteX1" fmla="*/ 27805 w 120002"/>
                  <a:gd name="connsiteY1" fmla="*/ 70245 h 125856"/>
                  <a:gd name="connsiteX2" fmla="*/ 61830 w 120002"/>
                  <a:gd name="connsiteY2" fmla="*/ 102807 h 125856"/>
                  <a:gd name="connsiteX3" fmla="*/ 89636 w 120002"/>
                  <a:gd name="connsiteY3" fmla="*/ 84514 h 125856"/>
                  <a:gd name="connsiteX4" fmla="*/ 118173 w 120002"/>
                  <a:gd name="connsiteY4" fmla="*/ 84514 h 125856"/>
                  <a:gd name="connsiteX5" fmla="*/ 61465 w 120002"/>
                  <a:gd name="connsiteY5" fmla="*/ 125856 h 125856"/>
                  <a:gd name="connsiteX6" fmla="*/ 0 w 120002"/>
                  <a:gd name="connsiteY6" fmla="*/ 62562 h 125856"/>
                  <a:gd name="connsiteX7" fmla="*/ 61830 w 120002"/>
                  <a:gd name="connsiteY7" fmla="*/ 0 h 125856"/>
                  <a:gd name="connsiteX8" fmla="*/ 120002 w 120002"/>
                  <a:gd name="connsiteY8" fmla="*/ 58538 h 125856"/>
                  <a:gd name="connsiteX9" fmla="*/ 119271 w 120002"/>
                  <a:gd name="connsiteY9" fmla="*/ 70245 h 125856"/>
                  <a:gd name="connsiteX10" fmla="*/ 28903 w 120002"/>
                  <a:gd name="connsiteY10" fmla="*/ 49757 h 125856"/>
                  <a:gd name="connsiteX11" fmla="*/ 91465 w 120002"/>
                  <a:gd name="connsiteY11" fmla="*/ 49757 h 125856"/>
                  <a:gd name="connsiteX12" fmla="*/ 61099 w 120002"/>
                  <a:gd name="connsiteY12" fmla="*/ 23781 h 125856"/>
                  <a:gd name="connsiteX13" fmla="*/ 28903 w 120002"/>
                  <a:gd name="connsiteY13" fmla="*/ 49757 h 1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02" h="125856">
                    <a:moveTo>
                      <a:pt x="119271" y="70245"/>
                    </a:moveTo>
                    <a:lnTo>
                      <a:pt x="27805" y="70245"/>
                    </a:lnTo>
                    <a:cubicBezTo>
                      <a:pt x="30001" y="89270"/>
                      <a:pt x="41342" y="102807"/>
                      <a:pt x="61830" y="102807"/>
                    </a:cubicBezTo>
                    <a:cubicBezTo>
                      <a:pt x="77563" y="102807"/>
                      <a:pt x="86709" y="95124"/>
                      <a:pt x="89636" y="84514"/>
                    </a:cubicBezTo>
                    <a:lnTo>
                      <a:pt x="118173" y="84514"/>
                    </a:lnTo>
                    <a:cubicBezTo>
                      <a:pt x="114880" y="107929"/>
                      <a:pt x="92929" y="125856"/>
                      <a:pt x="61465" y="125856"/>
                    </a:cubicBezTo>
                    <a:cubicBezTo>
                      <a:pt x="23781" y="125856"/>
                      <a:pt x="0" y="98417"/>
                      <a:pt x="0" y="62562"/>
                    </a:cubicBezTo>
                    <a:cubicBezTo>
                      <a:pt x="0" y="26342"/>
                      <a:pt x="24147" y="0"/>
                      <a:pt x="61830" y="0"/>
                    </a:cubicBezTo>
                    <a:cubicBezTo>
                      <a:pt x="96953" y="0"/>
                      <a:pt x="120002" y="25244"/>
                      <a:pt x="120002" y="58538"/>
                    </a:cubicBezTo>
                    <a:cubicBezTo>
                      <a:pt x="119637" y="63294"/>
                      <a:pt x="119637" y="67684"/>
                      <a:pt x="119271" y="70245"/>
                    </a:cubicBezTo>
                    <a:close/>
                    <a:moveTo>
                      <a:pt x="28903" y="49757"/>
                    </a:moveTo>
                    <a:lnTo>
                      <a:pt x="91465" y="49757"/>
                    </a:lnTo>
                    <a:cubicBezTo>
                      <a:pt x="87075" y="31464"/>
                      <a:pt x="76465" y="23781"/>
                      <a:pt x="61099" y="23781"/>
                    </a:cubicBezTo>
                    <a:cubicBezTo>
                      <a:pt x="43903" y="23781"/>
                      <a:pt x="32927" y="34391"/>
                      <a:pt x="28903" y="49757"/>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1" name="Frihandsfigur: Form 10">
                <a:extLst>
                  <a:ext uri="{FF2B5EF4-FFF2-40B4-BE49-F238E27FC236}">
                    <a16:creationId xmlns:a16="http://schemas.microsoft.com/office/drawing/2014/main" id="{17DEF7A1-935C-49DE-9F95-38E6BBDA4262}"/>
                  </a:ext>
                </a:extLst>
              </p:cNvPr>
              <p:cNvSpPr/>
              <p:nvPr/>
            </p:nvSpPr>
            <p:spPr bwMode="black">
              <a:xfrm>
                <a:off x="592576" y="6413180"/>
                <a:ext cx="120368" cy="125856"/>
              </a:xfrm>
              <a:custGeom>
                <a:avLst/>
                <a:gdLst>
                  <a:gd name="connsiteX0" fmla="*/ 0 w 120368"/>
                  <a:gd name="connsiteY0" fmla="*/ 62562 h 125856"/>
                  <a:gd name="connsiteX1" fmla="*/ 62562 w 120368"/>
                  <a:gd name="connsiteY1" fmla="*/ 0 h 125856"/>
                  <a:gd name="connsiteX2" fmla="*/ 120368 w 120368"/>
                  <a:gd name="connsiteY2" fmla="*/ 46464 h 125856"/>
                  <a:gd name="connsiteX3" fmla="*/ 91465 w 120368"/>
                  <a:gd name="connsiteY3" fmla="*/ 46464 h 125856"/>
                  <a:gd name="connsiteX4" fmla="*/ 62196 w 120368"/>
                  <a:gd name="connsiteY4" fmla="*/ 23781 h 125856"/>
                  <a:gd name="connsiteX5" fmla="*/ 27440 w 120368"/>
                  <a:gd name="connsiteY5" fmla="*/ 62562 h 125856"/>
                  <a:gd name="connsiteX6" fmla="*/ 62196 w 120368"/>
                  <a:gd name="connsiteY6" fmla="*/ 102075 h 125856"/>
                  <a:gd name="connsiteX7" fmla="*/ 91465 w 120368"/>
                  <a:gd name="connsiteY7" fmla="*/ 79026 h 125856"/>
                  <a:gd name="connsiteX8" fmla="*/ 120002 w 120368"/>
                  <a:gd name="connsiteY8" fmla="*/ 79026 h 125856"/>
                  <a:gd name="connsiteX9" fmla="*/ 62196 w 120368"/>
                  <a:gd name="connsiteY9" fmla="*/ 125856 h 125856"/>
                  <a:gd name="connsiteX10" fmla="*/ 0 w 120368"/>
                  <a:gd name="connsiteY10" fmla="*/ 62562 h 1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68" h="125856">
                    <a:moveTo>
                      <a:pt x="0" y="62562"/>
                    </a:moveTo>
                    <a:cubicBezTo>
                      <a:pt x="0" y="27074"/>
                      <a:pt x="24147" y="0"/>
                      <a:pt x="62562" y="0"/>
                    </a:cubicBezTo>
                    <a:cubicBezTo>
                      <a:pt x="94026" y="0"/>
                      <a:pt x="117807" y="19025"/>
                      <a:pt x="120368" y="46464"/>
                    </a:cubicBezTo>
                    <a:lnTo>
                      <a:pt x="91465" y="46464"/>
                    </a:lnTo>
                    <a:cubicBezTo>
                      <a:pt x="88904" y="33293"/>
                      <a:pt x="78294" y="23781"/>
                      <a:pt x="62196" y="23781"/>
                    </a:cubicBezTo>
                    <a:cubicBezTo>
                      <a:pt x="40245" y="23781"/>
                      <a:pt x="27440" y="40976"/>
                      <a:pt x="27440" y="62562"/>
                    </a:cubicBezTo>
                    <a:cubicBezTo>
                      <a:pt x="27440" y="84148"/>
                      <a:pt x="40245" y="102075"/>
                      <a:pt x="62196" y="102075"/>
                    </a:cubicBezTo>
                    <a:cubicBezTo>
                      <a:pt x="78294" y="102075"/>
                      <a:pt x="89270" y="92563"/>
                      <a:pt x="91465" y="79026"/>
                    </a:cubicBezTo>
                    <a:lnTo>
                      <a:pt x="120002" y="79026"/>
                    </a:lnTo>
                    <a:cubicBezTo>
                      <a:pt x="115612" y="106466"/>
                      <a:pt x="93660" y="125856"/>
                      <a:pt x="62196" y="125856"/>
                    </a:cubicBezTo>
                    <a:cubicBezTo>
                      <a:pt x="24147" y="125856"/>
                      <a:pt x="0" y="98051"/>
                      <a:pt x="0" y="62562"/>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2" name="Frihandsfigur: Form 11">
                <a:extLst>
                  <a:ext uri="{FF2B5EF4-FFF2-40B4-BE49-F238E27FC236}">
                    <a16:creationId xmlns:a16="http://schemas.microsoft.com/office/drawing/2014/main" id="{3B21AC63-2B95-4944-ADF7-1E0E46713D31}"/>
                  </a:ext>
                </a:extLst>
              </p:cNvPr>
              <p:cNvSpPr/>
              <p:nvPr/>
            </p:nvSpPr>
            <p:spPr bwMode="black">
              <a:xfrm>
                <a:off x="727579" y="6415375"/>
                <a:ext cx="110490" cy="124026"/>
              </a:xfrm>
              <a:custGeom>
                <a:avLst/>
                <a:gdLst>
                  <a:gd name="connsiteX0" fmla="*/ 0 w 110490"/>
                  <a:gd name="connsiteY0" fmla="*/ 67684 h 124026"/>
                  <a:gd name="connsiteX1" fmla="*/ 0 w 110490"/>
                  <a:gd name="connsiteY1" fmla="*/ 0 h 124026"/>
                  <a:gd name="connsiteX2" fmla="*/ 26708 w 110490"/>
                  <a:gd name="connsiteY2" fmla="*/ 0 h 124026"/>
                  <a:gd name="connsiteX3" fmla="*/ 26708 w 110490"/>
                  <a:gd name="connsiteY3" fmla="*/ 64757 h 124026"/>
                  <a:gd name="connsiteX4" fmla="*/ 53782 w 110490"/>
                  <a:gd name="connsiteY4" fmla="*/ 100246 h 124026"/>
                  <a:gd name="connsiteX5" fmla="*/ 83782 w 110490"/>
                  <a:gd name="connsiteY5" fmla="*/ 61465 h 124026"/>
                  <a:gd name="connsiteX6" fmla="*/ 83782 w 110490"/>
                  <a:gd name="connsiteY6" fmla="*/ 366 h 124026"/>
                  <a:gd name="connsiteX7" fmla="*/ 110490 w 110490"/>
                  <a:gd name="connsiteY7" fmla="*/ 366 h 124026"/>
                  <a:gd name="connsiteX8" fmla="*/ 110490 w 110490"/>
                  <a:gd name="connsiteY8" fmla="*/ 121466 h 124026"/>
                  <a:gd name="connsiteX9" fmla="*/ 84514 w 110490"/>
                  <a:gd name="connsiteY9" fmla="*/ 121466 h 124026"/>
                  <a:gd name="connsiteX10" fmla="*/ 84514 w 110490"/>
                  <a:gd name="connsiteY10" fmla="*/ 107929 h 124026"/>
                  <a:gd name="connsiteX11" fmla="*/ 47928 w 110490"/>
                  <a:gd name="connsiteY11" fmla="*/ 124027 h 124026"/>
                  <a:gd name="connsiteX12" fmla="*/ 0 w 110490"/>
                  <a:gd name="connsiteY12" fmla="*/ 67684 h 12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90" h="124026">
                    <a:moveTo>
                      <a:pt x="0" y="67684"/>
                    </a:moveTo>
                    <a:lnTo>
                      <a:pt x="0" y="0"/>
                    </a:lnTo>
                    <a:lnTo>
                      <a:pt x="26708" y="0"/>
                    </a:lnTo>
                    <a:lnTo>
                      <a:pt x="26708" y="64757"/>
                    </a:lnTo>
                    <a:cubicBezTo>
                      <a:pt x="26708" y="86709"/>
                      <a:pt x="35123" y="100246"/>
                      <a:pt x="53782" y="100246"/>
                    </a:cubicBezTo>
                    <a:cubicBezTo>
                      <a:pt x="74270" y="100246"/>
                      <a:pt x="83782" y="83416"/>
                      <a:pt x="83782" y="61465"/>
                    </a:cubicBezTo>
                    <a:lnTo>
                      <a:pt x="83782" y="366"/>
                    </a:lnTo>
                    <a:lnTo>
                      <a:pt x="110490" y="366"/>
                    </a:lnTo>
                    <a:lnTo>
                      <a:pt x="110490" y="121466"/>
                    </a:lnTo>
                    <a:lnTo>
                      <a:pt x="84514" y="121466"/>
                    </a:lnTo>
                    <a:lnTo>
                      <a:pt x="84514" y="107929"/>
                    </a:lnTo>
                    <a:cubicBezTo>
                      <a:pt x="75001" y="118905"/>
                      <a:pt x="62928" y="124027"/>
                      <a:pt x="47928" y="124027"/>
                    </a:cubicBezTo>
                    <a:cubicBezTo>
                      <a:pt x="15000" y="123661"/>
                      <a:pt x="0" y="102441"/>
                      <a:pt x="0" y="67684"/>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3" name="Frihandsfigur: Form 12">
                <a:extLst>
                  <a:ext uri="{FF2B5EF4-FFF2-40B4-BE49-F238E27FC236}">
                    <a16:creationId xmlns:a16="http://schemas.microsoft.com/office/drawing/2014/main" id="{CF096E6F-6A2A-4F87-8A33-3B4E00ABDB77}"/>
                  </a:ext>
                </a:extLst>
              </p:cNvPr>
              <p:cNvSpPr/>
              <p:nvPr/>
            </p:nvSpPr>
            <p:spPr bwMode="black">
              <a:xfrm>
                <a:off x="860752" y="6415375"/>
                <a:ext cx="68050" cy="121465"/>
              </a:xfrm>
              <a:custGeom>
                <a:avLst/>
                <a:gdLst>
                  <a:gd name="connsiteX0" fmla="*/ 0 w 68050"/>
                  <a:gd name="connsiteY0" fmla="*/ 121100 h 121465"/>
                  <a:gd name="connsiteX1" fmla="*/ 0 w 68050"/>
                  <a:gd name="connsiteY1" fmla="*/ 0 h 121465"/>
                  <a:gd name="connsiteX2" fmla="*/ 26708 w 68050"/>
                  <a:gd name="connsiteY2" fmla="*/ 0 h 121465"/>
                  <a:gd name="connsiteX3" fmla="*/ 26708 w 68050"/>
                  <a:gd name="connsiteY3" fmla="*/ 17561 h 121465"/>
                  <a:gd name="connsiteX4" fmla="*/ 64391 w 68050"/>
                  <a:gd name="connsiteY4" fmla="*/ 0 h 121465"/>
                  <a:gd name="connsiteX5" fmla="*/ 68050 w 68050"/>
                  <a:gd name="connsiteY5" fmla="*/ 0 h 121465"/>
                  <a:gd name="connsiteX6" fmla="*/ 68050 w 68050"/>
                  <a:gd name="connsiteY6" fmla="*/ 25610 h 121465"/>
                  <a:gd name="connsiteX7" fmla="*/ 65489 w 68050"/>
                  <a:gd name="connsiteY7" fmla="*/ 25610 h 121465"/>
                  <a:gd name="connsiteX8" fmla="*/ 26708 w 68050"/>
                  <a:gd name="connsiteY8" fmla="*/ 61830 h 121465"/>
                  <a:gd name="connsiteX9" fmla="*/ 26708 w 68050"/>
                  <a:gd name="connsiteY9" fmla="*/ 121466 h 121465"/>
                  <a:gd name="connsiteX10" fmla="*/ 0 w 68050"/>
                  <a:gd name="connsiteY10" fmla="*/ 121466 h 12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50" h="121465">
                    <a:moveTo>
                      <a:pt x="0" y="121100"/>
                    </a:moveTo>
                    <a:lnTo>
                      <a:pt x="0" y="0"/>
                    </a:lnTo>
                    <a:lnTo>
                      <a:pt x="26708" y="0"/>
                    </a:lnTo>
                    <a:lnTo>
                      <a:pt x="26708" y="17561"/>
                    </a:lnTo>
                    <a:cubicBezTo>
                      <a:pt x="35488" y="2561"/>
                      <a:pt x="49391" y="0"/>
                      <a:pt x="64391" y="0"/>
                    </a:cubicBezTo>
                    <a:lnTo>
                      <a:pt x="68050" y="0"/>
                    </a:lnTo>
                    <a:lnTo>
                      <a:pt x="68050" y="25610"/>
                    </a:lnTo>
                    <a:lnTo>
                      <a:pt x="65489" y="25610"/>
                    </a:lnTo>
                    <a:cubicBezTo>
                      <a:pt x="42074" y="25610"/>
                      <a:pt x="26708" y="32927"/>
                      <a:pt x="26708" y="61830"/>
                    </a:cubicBezTo>
                    <a:lnTo>
                      <a:pt x="26708" y="121466"/>
                    </a:lnTo>
                    <a:lnTo>
                      <a:pt x="0" y="121466"/>
                    </a:ln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4" name="Frihandsfigur: Form 13">
                <a:extLst>
                  <a:ext uri="{FF2B5EF4-FFF2-40B4-BE49-F238E27FC236}">
                    <a16:creationId xmlns:a16="http://schemas.microsoft.com/office/drawing/2014/main" id="{B9018C32-0801-4237-B486-5A1B141638B4}"/>
                  </a:ext>
                </a:extLst>
              </p:cNvPr>
              <p:cNvSpPr/>
              <p:nvPr/>
            </p:nvSpPr>
            <p:spPr bwMode="black">
              <a:xfrm>
                <a:off x="942705" y="6367081"/>
                <a:ext cx="33659" cy="169393"/>
              </a:xfrm>
              <a:custGeom>
                <a:avLst/>
                <a:gdLst>
                  <a:gd name="connsiteX0" fmla="*/ 0 w 33659"/>
                  <a:gd name="connsiteY0" fmla="*/ 16830 h 169393"/>
                  <a:gd name="connsiteX1" fmla="*/ 16830 w 33659"/>
                  <a:gd name="connsiteY1" fmla="*/ 0 h 169393"/>
                  <a:gd name="connsiteX2" fmla="*/ 33659 w 33659"/>
                  <a:gd name="connsiteY2" fmla="*/ 16830 h 169393"/>
                  <a:gd name="connsiteX3" fmla="*/ 16830 w 33659"/>
                  <a:gd name="connsiteY3" fmla="*/ 33659 h 169393"/>
                  <a:gd name="connsiteX4" fmla="*/ 0 w 33659"/>
                  <a:gd name="connsiteY4" fmla="*/ 16830 h 169393"/>
                  <a:gd name="connsiteX5" fmla="*/ 3293 w 33659"/>
                  <a:gd name="connsiteY5" fmla="*/ 169394 h 169393"/>
                  <a:gd name="connsiteX6" fmla="*/ 3293 w 33659"/>
                  <a:gd name="connsiteY6" fmla="*/ 48294 h 169393"/>
                  <a:gd name="connsiteX7" fmla="*/ 30001 w 33659"/>
                  <a:gd name="connsiteY7" fmla="*/ 48294 h 169393"/>
                  <a:gd name="connsiteX8" fmla="*/ 30001 w 33659"/>
                  <a:gd name="connsiteY8" fmla="*/ 169394 h 169393"/>
                  <a:gd name="connsiteX9" fmla="*/ 3293 w 33659"/>
                  <a:gd name="connsiteY9" fmla="*/ 169394 h 1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9" h="169393">
                    <a:moveTo>
                      <a:pt x="0" y="16830"/>
                    </a:moveTo>
                    <a:cubicBezTo>
                      <a:pt x="0" y="7317"/>
                      <a:pt x="6951" y="0"/>
                      <a:pt x="16830" y="0"/>
                    </a:cubicBezTo>
                    <a:cubicBezTo>
                      <a:pt x="26342" y="0"/>
                      <a:pt x="33659" y="6951"/>
                      <a:pt x="33659" y="16830"/>
                    </a:cubicBezTo>
                    <a:cubicBezTo>
                      <a:pt x="33659" y="26708"/>
                      <a:pt x="26342" y="33659"/>
                      <a:pt x="16830" y="33659"/>
                    </a:cubicBezTo>
                    <a:cubicBezTo>
                      <a:pt x="7317" y="33659"/>
                      <a:pt x="0" y="26708"/>
                      <a:pt x="0" y="16830"/>
                    </a:cubicBezTo>
                    <a:close/>
                    <a:moveTo>
                      <a:pt x="3293" y="169394"/>
                    </a:moveTo>
                    <a:lnTo>
                      <a:pt x="3293" y="48294"/>
                    </a:lnTo>
                    <a:lnTo>
                      <a:pt x="30001" y="48294"/>
                    </a:lnTo>
                    <a:lnTo>
                      <a:pt x="30001" y="169394"/>
                    </a:lnTo>
                    <a:lnTo>
                      <a:pt x="3293" y="169394"/>
                    </a:ln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5" name="Frihandsfigur: Form 14">
                <a:extLst>
                  <a:ext uri="{FF2B5EF4-FFF2-40B4-BE49-F238E27FC236}">
                    <a16:creationId xmlns:a16="http://schemas.microsoft.com/office/drawing/2014/main" id="{E2D08200-4BAB-4BCC-9F70-DA5361BDA163}"/>
                  </a:ext>
                </a:extLst>
              </p:cNvPr>
              <p:cNvSpPr/>
              <p:nvPr/>
            </p:nvSpPr>
            <p:spPr bwMode="black">
              <a:xfrm>
                <a:off x="989169" y="6382082"/>
                <a:ext cx="79757" cy="154393"/>
              </a:xfrm>
              <a:custGeom>
                <a:avLst/>
                <a:gdLst>
                  <a:gd name="connsiteX0" fmla="*/ 62562 w 79757"/>
                  <a:gd name="connsiteY0" fmla="*/ 154393 h 154393"/>
                  <a:gd name="connsiteX1" fmla="*/ 20854 w 79757"/>
                  <a:gd name="connsiteY1" fmla="*/ 113783 h 154393"/>
                  <a:gd name="connsiteX2" fmla="*/ 20854 w 79757"/>
                  <a:gd name="connsiteY2" fmla="*/ 56343 h 154393"/>
                  <a:gd name="connsiteX3" fmla="*/ 0 w 79757"/>
                  <a:gd name="connsiteY3" fmla="*/ 56343 h 154393"/>
                  <a:gd name="connsiteX4" fmla="*/ 0 w 79757"/>
                  <a:gd name="connsiteY4" fmla="*/ 33293 h 154393"/>
                  <a:gd name="connsiteX5" fmla="*/ 20854 w 79757"/>
                  <a:gd name="connsiteY5" fmla="*/ 33293 h 154393"/>
                  <a:gd name="connsiteX6" fmla="*/ 20854 w 79757"/>
                  <a:gd name="connsiteY6" fmla="*/ 0 h 154393"/>
                  <a:gd name="connsiteX7" fmla="*/ 47562 w 79757"/>
                  <a:gd name="connsiteY7" fmla="*/ 0 h 154393"/>
                  <a:gd name="connsiteX8" fmla="*/ 47562 w 79757"/>
                  <a:gd name="connsiteY8" fmla="*/ 33293 h 154393"/>
                  <a:gd name="connsiteX9" fmla="*/ 77563 w 79757"/>
                  <a:gd name="connsiteY9" fmla="*/ 33293 h 154393"/>
                  <a:gd name="connsiteX10" fmla="*/ 77563 w 79757"/>
                  <a:gd name="connsiteY10" fmla="*/ 56343 h 154393"/>
                  <a:gd name="connsiteX11" fmla="*/ 47562 w 79757"/>
                  <a:gd name="connsiteY11" fmla="*/ 56343 h 154393"/>
                  <a:gd name="connsiteX12" fmla="*/ 47562 w 79757"/>
                  <a:gd name="connsiteY12" fmla="*/ 111953 h 154393"/>
                  <a:gd name="connsiteX13" fmla="*/ 64392 w 79757"/>
                  <a:gd name="connsiteY13" fmla="*/ 130978 h 154393"/>
                  <a:gd name="connsiteX14" fmla="*/ 79758 w 79757"/>
                  <a:gd name="connsiteY14" fmla="*/ 130978 h 154393"/>
                  <a:gd name="connsiteX15" fmla="*/ 79758 w 79757"/>
                  <a:gd name="connsiteY15" fmla="*/ 154393 h 154393"/>
                  <a:gd name="connsiteX16" fmla="*/ 62562 w 79757"/>
                  <a:gd name="connsiteY16" fmla="*/ 154393 h 15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757" h="154393">
                    <a:moveTo>
                      <a:pt x="62562" y="154393"/>
                    </a:moveTo>
                    <a:cubicBezTo>
                      <a:pt x="38050" y="154393"/>
                      <a:pt x="20854" y="141954"/>
                      <a:pt x="20854" y="113783"/>
                    </a:cubicBezTo>
                    <a:lnTo>
                      <a:pt x="20854" y="56343"/>
                    </a:lnTo>
                    <a:lnTo>
                      <a:pt x="0" y="56343"/>
                    </a:lnTo>
                    <a:lnTo>
                      <a:pt x="0" y="33293"/>
                    </a:lnTo>
                    <a:lnTo>
                      <a:pt x="20854" y="33293"/>
                    </a:lnTo>
                    <a:lnTo>
                      <a:pt x="20854" y="0"/>
                    </a:lnTo>
                    <a:lnTo>
                      <a:pt x="47562" y="0"/>
                    </a:lnTo>
                    <a:lnTo>
                      <a:pt x="47562" y="33293"/>
                    </a:lnTo>
                    <a:lnTo>
                      <a:pt x="77563" y="33293"/>
                    </a:lnTo>
                    <a:lnTo>
                      <a:pt x="77563" y="56343"/>
                    </a:lnTo>
                    <a:lnTo>
                      <a:pt x="47562" y="56343"/>
                    </a:lnTo>
                    <a:lnTo>
                      <a:pt x="47562" y="111953"/>
                    </a:lnTo>
                    <a:cubicBezTo>
                      <a:pt x="47562" y="120002"/>
                      <a:pt x="51221" y="130978"/>
                      <a:pt x="64392" y="130978"/>
                    </a:cubicBezTo>
                    <a:lnTo>
                      <a:pt x="79758" y="130978"/>
                    </a:lnTo>
                    <a:lnTo>
                      <a:pt x="79758" y="154393"/>
                    </a:lnTo>
                    <a:lnTo>
                      <a:pt x="62562" y="154393"/>
                    </a:ln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6" name="Frihandsfigur: Form 15">
                <a:extLst>
                  <a:ext uri="{FF2B5EF4-FFF2-40B4-BE49-F238E27FC236}">
                    <a16:creationId xmlns:a16="http://schemas.microsoft.com/office/drawing/2014/main" id="{9DAC7D63-CBE9-42A3-BE60-870AE1C63334}"/>
                  </a:ext>
                </a:extLst>
              </p:cNvPr>
              <p:cNvSpPr/>
              <p:nvPr/>
            </p:nvSpPr>
            <p:spPr bwMode="black">
              <a:xfrm>
                <a:off x="1080634" y="6413180"/>
                <a:ext cx="119636" cy="125498"/>
              </a:xfrm>
              <a:custGeom>
                <a:avLst/>
                <a:gdLst>
                  <a:gd name="connsiteX0" fmla="*/ 0 w 119636"/>
                  <a:gd name="connsiteY0" fmla="*/ 89636 h 125498"/>
                  <a:gd name="connsiteX1" fmla="*/ 51586 w 119636"/>
                  <a:gd name="connsiteY1" fmla="*/ 51221 h 125498"/>
                  <a:gd name="connsiteX2" fmla="*/ 81221 w 119636"/>
                  <a:gd name="connsiteY2" fmla="*/ 51221 h 125498"/>
                  <a:gd name="connsiteX3" fmla="*/ 81221 w 119636"/>
                  <a:gd name="connsiteY3" fmla="*/ 45001 h 125498"/>
                  <a:gd name="connsiteX4" fmla="*/ 55611 w 119636"/>
                  <a:gd name="connsiteY4" fmla="*/ 21586 h 125498"/>
                  <a:gd name="connsiteX5" fmla="*/ 30001 w 119636"/>
                  <a:gd name="connsiteY5" fmla="*/ 38781 h 125498"/>
                  <a:gd name="connsiteX6" fmla="*/ 2561 w 119636"/>
                  <a:gd name="connsiteY6" fmla="*/ 38781 h 125498"/>
                  <a:gd name="connsiteX7" fmla="*/ 56708 w 119636"/>
                  <a:gd name="connsiteY7" fmla="*/ 0 h 125498"/>
                  <a:gd name="connsiteX8" fmla="*/ 107197 w 119636"/>
                  <a:gd name="connsiteY8" fmla="*/ 47928 h 125498"/>
                  <a:gd name="connsiteX9" fmla="*/ 107197 w 119636"/>
                  <a:gd name="connsiteY9" fmla="*/ 90002 h 125498"/>
                  <a:gd name="connsiteX10" fmla="*/ 116710 w 119636"/>
                  <a:gd name="connsiteY10" fmla="*/ 100246 h 125498"/>
                  <a:gd name="connsiteX11" fmla="*/ 119637 w 119636"/>
                  <a:gd name="connsiteY11" fmla="*/ 100246 h 125498"/>
                  <a:gd name="connsiteX12" fmla="*/ 119637 w 119636"/>
                  <a:gd name="connsiteY12" fmla="*/ 122929 h 125498"/>
                  <a:gd name="connsiteX13" fmla="*/ 108661 w 119636"/>
                  <a:gd name="connsiteY13" fmla="*/ 122929 h 125498"/>
                  <a:gd name="connsiteX14" fmla="*/ 84514 w 119636"/>
                  <a:gd name="connsiteY14" fmla="*/ 106831 h 125498"/>
                  <a:gd name="connsiteX15" fmla="*/ 43903 w 119636"/>
                  <a:gd name="connsiteY15" fmla="*/ 125490 h 125498"/>
                  <a:gd name="connsiteX16" fmla="*/ 0 w 119636"/>
                  <a:gd name="connsiteY16" fmla="*/ 89636 h 125498"/>
                  <a:gd name="connsiteX17" fmla="*/ 81587 w 119636"/>
                  <a:gd name="connsiteY17" fmla="*/ 75367 h 125498"/>
                  <a:gd name="connsiteX18" fmla="*/ 81587 w 119636"/>
                  <a:gd name="connsiteY18" fmla="*/ 70611 h 125498"/>
                  <a:gd name="connsiteX19" fmla="*/ 49025 w 119636"/>
                  <a:gd name="connsiteY19" fmla="*/ 70611 h 125498"/>
                  <a:gd name="connsiteX20" fmla="*/ 27440 w 119636"/>
                  <a:gd name="connsiteY20" fmla="*/ 88173 h 125498"/>
                  <a:gd name="connsiteX21" fmla="*/ 49025 w 119636"/>
                  <a:gd name="connsiteY21" fmla="*/ 105368 h 125498"/>
                  <a:gd name="connsiteX22" fmla="*/ 81587 w 119636"/>
                  <a:gd name="connsiteY22" fmla="*/ 75367 h 12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636" h="125498">
                    <a:moveTo>
                      <a:pt x="0" y="89636"/>
                    </a:moveTo>
                    <a:cubicBezTo>
                      <a:pt x="0" y="62196"/>
                      <a:pt x="21952" y="51221"/>
                      <a:pt x="51586" y="51221"/>
                    </a:cubicBezTo>
                    <a:lnTo>
                      <a:pt x="81221" y="51221"/>
                    </a:lnTo>
                    <a:lnTo>
                      <a:pt x="81221" y="45001"/>
                    </a:lnTo>
                    <a:cubicBezTo>
                      <a:pt x="81221" y="31098"/>
                      <a:pt x="70977" y="21586"/>
                      <a:pt x="55611" y="21586"/>
                    </a:cubicBezTo>
                    <a:cubicBezTo>
                      <a:pt x="42440" y="21586"/>
                      <a:pt x="32196" y="28537"/>
                      <a:pt x="30001" y="38781"/>
                    </a:cubicBezTo>
                    <a:lnTo>
                      <a:pt x="2561" y="38781"/>
                    </a:lnTo>
                    <a:cubicBezTo>
                      <a:pt x="5488" y="13171"/>
                      <a:pt x="28171" y="0"/>
                      <a:pt x="56708" y="0"/>
                    </a:cubicBezTo>
                    <a:cubicBezTo>
                      <a:pt x="87441" y="0"/>
                      <a:pt x="107197" y="17927"/>
                      <a:pt x="107197" y="47928"/>
                    </a:cubicBezTo>
                    <a:lnTo>
                      <a:pt x="107197" y="90002"/>
                    </a:lnTo>
                    <a:cubicBezTo>
                      <a:pt x="107197" y="96587"/>
                      <a:pt x="110490" y="100246"/>
                      <a:pt x="116710" y="100246"/>
                    </a:cubicBezTo>
                    <a:lnTo>
                      <a:pt x="119637" y="100246"/>
                    </a:lnTo>
                    <a:lnTo>
                      <a:pt x="119637" y="122929"/>
                    </a:lnTo>
                    <a:lnTo>
                      <a:pt x="108661" y="122929"/>
                    </a:lnTo>
                    <a:cubicBezTo>
                      <a:pt x="97319" y="122929"/>
                      <a:pt x="86709" y="120002"/>
                      <a:pt x="84514" y="106831"/>
                    </a:cubicBezTo>
                    <a:cubicBezTo>
                      <a:pt x="74270" y="120368"/>
                      <a:pt x="59635" y="125490"/>
                      <a:pt x="43903" y="125490"/>
                    </a:cubicBezTo>
                    <a:cubicBezTo>
                      <a:pt x="19391" y="125856"/>
                      <a:pt x="0" y="114149"/>
                      <a:pt x="0" y="89636"/>
                    </a:cubicBezTo>
                    <a:close/>
                    <a:moveTo>
                      <a:pt x="81587" y="75367"/>
                    </a:moveTo>
                    <a:lnTo>
                      <a:pt x="81587" y="70611"/>
                    </a:lnTo>
                    <a:lnTo>
                      <a:pt x="49025" y="70611"/>
                    </a:lnTo>
                    <a:cubicBezTo>
                      <a:pt x="38415" y="70611"/>
                      <a:pt x="27440" y="75733"/>
                      <a:pt x="27440" y="88173"/>
                    </a:cubicBezTo>
                    <a:cubicBezTo>
                      <a:pt x="27440" y="100246"/>
                      <a:pt x="37318" y="105368"/>
                      <a:pt x="49025" y="105368"/>
                    </a:cubicBezTo>
                    <a:cubicBezTo>
                      <a:pt x="69514" y="105368"/>
                      <a:pt x="81587" y="93660"/>
                      <a:pt x="81587" y="75367"/>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7" name="Frihandsfigur: Form 16">
                <a:extLst>
                  <a:ext uri="{FF2B5EF4-FFF2-40B4-BE49-F238E27FC236}">
                    <a16:creationId xmlns:a16="http://schemas.microsoft.com/office/drawing/2014/main" id="{88C701E6-3DD8-4E46-A67D-158BD5C5A9CC}"/>
                  </a:ext>
                </a:extLst>
              </p:cNvPr>
              <p:cNvSpPr/>
              <p:nvPr/>
            </p:nvSpPr>
            <p:spPr bwMode="black">
              <a:xfrm>
                <a:off x="1210515" y="6412814"/>
                <a:ext cx="103904" cy="125519"/>
              </a:xfrm>
              <a:custGeom>
                <a:avLst/>
                <a:gdLst>
                  <a:gd name="connsiteX0" fmla="*/ 0 w 103904"/>
                  <a:gd name="connsiteY0" fmla="*/ 84148 h 125519"/>
                  <a:gd name="connsiteX1" fmla="*/ 25976 w 103904"/>
                  <a:gd name="connsiteY1" fmla="*/ 83782 h 125519"/>
                  <a:gd name="connsiteX2" fmla="*/ 54147 w 103904"/>
                  <a:gd name="connsiteY2" fmla="*/ 104636 h 125519"/>
                  <a:gd name="connsiteX3" fmla="*/ 76831 w 103904"/>
                  <a:gd name="connsiteY3" fmla="*/ 88904 h 125519"/>
                  <a:gd name="connsiteX4" fmla="*/ 57806 w 103904"/>
                  <a:gd name="connsiteY4" fmla="*/ 74636 h 125519"/>
                  <a:gd name="connsiteX5" fmla="*/ 36586 w 103904"/>
                  <a:gd name="connsiteY5" fmla="*/ 70977 h 125519"/>
                  <a:gd name="connsiteX6" fmla="*/ 2195 w 103904"/>
                  <a:gd name="connsiteY6" fmla="*/ 38781 h 125519"/>
                  <a:gd name="connsiteX7" fmla="*/ 51586 w 103904"/>
                  <a:gd name="connsiteY7" fmla="*/ 0 h 125519"/>
                  <a:gd name="connsiteX8" fmla="*/ 101709 w 103904"/>
                  <a:gd name="connsiteY8" fmla="*/ 39513 h 125519"/>
                  <a:gd name="connsiteX9" fmla="*/ 75733 w 103904"/>
                  <a:gd name="connsiteY9" fmla="*/ 39513 h 125519"/>
                  <a:gd name="connsiteX10" fmla="*/ 50489 w 103904"/>
                  <a:gd name="connsiteY10" fmla="*/ 21220 h 125519"/>
                  <a:gd name="connsiteX11" fmla="*/ 28537 w 103904"/>
                  <a:gd name="connsiteY11" fmla="*/ 36220 h 125519"/>
                  <a:gd name="connsiteX12" fmla="*/ 42074 w 103904"/>
                  <a:gd name="connsiteY12" fmla="*/ 47196 h 125519"/>
                  <a:gd name="connsiteX13" fmla="*/ 68782 w 103904"/>
                  <a:gd name="connsiteY13" fmla="*/ 52318 h 125519"/>
                  <a:gd name="connsiteX14" fmla="*/ 103904 w 103904"/>
                  <a:gd name="connsiteY14" fmla="*/ 85977 h 125519"/>
                  <a:gd name="connsiteX15" fmla="*/ 53416 w 103904"/>
                  <a:gd name="connsiteY15" fmla="*/ 125490 h 125519"/>
                  <a:gd name="connsiteX16" fmla="*/ 0 w 103904"/>
                  <a:gd name="connsiteY16" fmla="*/ 84148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904" h="125519">
                    <a:moveTo>
                      <a:pt x="0" y="84148"/>
                    </a:moveTo>
                    <a:lnTo>
                      <a:pt x="25976" y="83782"/>
                    </a:lnTo>
                    <a:cubicBezTo>
                      <a:pt x="28171" y="96587"/>
                      <a:pt x="38781" y="104636"/>
                      <a:pt x="54147" y="104636"/>
                    </a:cubicBezTo>
                    <a:cubicBezTo>
                      <a:pt x="64392" y="104636"/>
                      <a:pt x="76831" y="100978"/>
                      <a:pt x="76831" y="88904"/>
                    </a:cubicBezTo>
                    <a:cubicBezTo>
                      <a:pt x="76831" y="80489"/>
                      <a:pt x="70977" y="77197"/>
                      <a:pt x="57806" y="74636"/>
                    </a:cubicBezTo>
                    <a:lnTo>
                      <a:pt x="36586" y="70977"/>
                    </a:lnTo>
                    <a:cubicBezTo>
                      <a:pt x="21586" y="68416"/>
                      <a:pt x="2195" y="62196"/>
                      <a:pt x="2195" y="38781"/>
                    </a:cubicBezTo>
                    <a:cubicBezTo>
                      <a:pt x="2195" y="17927"/>
                      <a:pt x="21220" y="0"/>
                      <a:pt x="51586" y="0"/>
                    </a:cubicBezTo>
                    <a:cubicBezTo>
                      <a:pt x="87075" y="0"/>
                      <a:pt x="101344" y="23049"/>
                      <a:pt x="101709" y="39513"/>
                    </a:cubicBezTo>
                    <a:lnTo>
                      <a:pt x="75733" y="39513"/>
                    </a:lnTo>
                    <a:cubicBezTo>
                      <a:pt x="73538" y="27805"/>
                      <a:pt x="63660" y="21220"/>
                      <a:pt x="50489" y="21220"/>
                    </a:cubicBezTo>
                    <a:cubicBezTo>
                      <a:pt x="36586" y="21220"/>
                      <a:pt x="28537" y="28537"/>
                      <a:pt x="28537" y="36220"/>
                    </a:cubicBezTo>
                    <a:cubicBezTo>
                      <a:pt x="28537" y="43172"/>
                      <a:pt x="33659" y="45733"/>
                      <a:pt x="42074" y="47196"/>
                    </a:cubicBezTo>
                    <a:lnTo>
                      <a:pt x="68782" y="52318"/>
                    </a:lnTo>
                    <a:cubicBezTo>
                      <a:pt x="91465" y="56708"/>
                      <a:pt x="103904" y="67684"/>
                      <a:pt x="103904" y="85977"/>
                    </a:cubicBezTo>
                    <a:cubicBezTo>
                      <a:pt x="103904" y="113417"/>
                      <a:pt x="79026" y="125490"/>
                      <a:pt x="53416" y="125490"/>
                    </a:cubicBezTo>
                    <a:cubicBezTo>
                      <a:pt x="27074" y="126222"/>
                      <a:pt x="2561" y="113417"/>
                      <a:pt x="0" y="84148"/>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grpSp>
      <p:sp>
        <p:nvSpPr>
          <p:cNvPr id="22" name="textruta 8">
            <a:extLst>
              <a:ext uri="{FF2B5EF4-FFF2-40B4-BE49-F238E27FC236}">
                <a16:creationId xmlns:a16="http://schemas.microsoft.com/office/drawing/2014/main" id="{D998383C-704E-429C-BEF3-59D8CA627F37}"/>
              </a:ext>
            </a:extLst>
          </p:cNvPr>
          <p:cNvSpPr txBox="1"/>
          <p:nvPr userDrawn="1"/>
        </p:nvSpPr>
        <p:spPr>
          <a:xfrm>
            <a:off x="-8799" y="-355859"/>
            <a:ext cx="12192000" cy="30777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1F30"/>
                </a:solidFill>
                <a:effectLst/>
                <a:uLnTx/>
                <a:uFillTx/>
                <a:latin typeface="Securitas Pro Office"/>
                <a:ea typeface="+mn-ea"/>
                <a:cs typeface="+mn-cs"/>
              </a:rPr>
              <a:t>To insert Background picture in this layout – Right click on the background – choose Format –Picture or texture fill and Insert a picture from file.  </a:t>
            </a:r>
          </a:p>
        </p:txBody>
      </p:sp>
    </p:spTree>
    <p:extLst>
      <p:ext uri="{BB962C8B-B14F-4D97-AF65-F5344CB8AC3E}">
        <p14:creationId xmlns:p14="http://schemas.microsoft.com/office/powerpoint/2010/main" val="211927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1" name="Content Placeholder 2">
            <a:extLst>
              <a:ext uri="{FF2B5EF4-FFF2-40B4-BE49-F238E27FC236}">
                <a16:creationId xmlns:a16="http://schemas.microsoft.com/office/drawing/2014/main" id="{2FE5BB12-D870-433A-A557-F2E47D7C5F12}"/>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AFA7968-084F-4C64-B1DF-60D29EBD2D9C}"/>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646491-C19C-4AF5-B6CF-3665943E75F5}"/>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02F6C623-7754-466E-9F13-F8AD31860689}"/>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695CD8CA-ECB6-43BE-80C0-09F9A6DADD9D}"/>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382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D1426C94-2580-489B-A917-4EB2755BA462}"/>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9236C499-FD48-4B9C-B8E6-B4CB200E012E}"/>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B3A2434-4304-4883-B11A-C43A537E13A4}"/>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D6FF9F-976C-4326-9778-02E02DAA98D0}"/>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567C7715-069F-425C-9E5E-472137AA1A2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02906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7708DC20-EA7D-46C7-9F3F-00E80DC5BA1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51583481-43E4-4000-9AE0-094B8F87439C}"/>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A4C2513-1E58-417E-B6DA-3455DF4149A4}"/>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B42DF87-3EC3-4255-B139-AE183162A7F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11673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D0C5FC0-C5F0-41DC-A099-1F910111565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CC441339-B654-4EFF-9502-A8F271486DC9}"/>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E00CF0-0D1A-49A0-A4F8-7F9669442AA1}"/>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F1E4832-5D01-4491-9156-47C58DA6898B}"/>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764514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three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E796C28-21DB-4A2E-BEFE-2A5986A728D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44674324-19C6-4FF3-827D-1A075F2A1E7E}"/>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0EF0535-EC31-4439-895F-8C469F40B07A}"/>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55B0B1D-F55C-488C-B6A1-59DC8B4A4FB0}"/>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973D840-E549-4C99-B5BC-9AAC616FF759}"/>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51348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three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482D673-07CF-4705-BEDB-F031524D5CC6}"/>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EF63611D-9A81-4BAD-8ACC-CAAAD94C7FC9}"/>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A16CA1A-03D4-4A55-A498-3585C6B3C97F}"/>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AAEC20F-CF61-4DC6-8265-72DEF79AE8DA}"/>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9B0CDF5-6631-459A-9622-1D6119EA53AA}"/>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2242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0B62F149-DE96-456D-87DE-2EA35683E76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AAF44BD8-28F6-4C0B-825B-0C64479DEB69}"/>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82EB0BAD-1591-43E4-9597-D248B8688EED}"/>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A923923-792F-4C05-A8AF-C7E3BBCA392B}"/>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847DD610-1F6E-40F7-9ADB-AD601555DC3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C933F238-EE7D-490A-9958-C7AD389CA536}"/>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4D0A47F-7F8C-4826-96D3-6DDEFB7A7431}"/>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57173E0-66CB-4229-9F61-701F46362D2E}"/>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882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 picture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7" name="Platshållare för bild 6">
            <a:extLst>
              <a:ext uri="{FF2B5EF4-FFF2-40B4-BE49-F238E27FC236}">
                <a16:creationId xmlns:a16="http://schemas.microsoft.com/office/drawing/2014/main" id="{042B7CA3-008A-47AC-BB01-D5068FDB61A7}"/>
              </a:ext>
            </a:extLst>
          </p:cNvPr>
          <p:cNvSpPr>
            <a:spLocks noGrp="1"/>
          </p:cNvSpPr>
          <p:nvPr>
            <p:ph type="pic" sz="quarter" idx="15"/>
          </p:nvPr>
        </p:nvSpPr>
        <p:spPr>
          <a:xfrm>
            <a:off x="4251287" y="1935162"/>
            <a:ext cx="7624800" cy="4605337"/>
          </a:xfrm>
        </p:spPr>
        <p:txBody>
          <a:bodyPr/>
          <a:lstStyle>
            <a:lvl1pPr>
              <a:defRPr>
                <a:solidFill>
                  <a:schemeClr val="tx1"/>
                </a:solidFill>
              </a:defRPr>
            </a:lvl1pPr>
          </a:lstStyle>
          <a:p>
            <a:r>
              <a:rPr lang="en-US"/>
              <a:t>Click icon to add picture</a:t>
            </a:r>
          </a:p>
        </p:txBody>
      </p:sp>
      <p:sp>
        <p:nvSpPr>
          <p:cNvPr id="10" name="Text Placeholder 2">
            <a:extLst>
              <a:ext uri="{FF2B5EF4-FFF2-40B4-BE49-F238E27FC236}">
                <a16:creationId xmlns:a16="http://schemas.microsoft.com/office/drawing/2014/main" id="{414EDC4A-06FE-4048-A92B-E03458A6EC45}"/>
              </a:ext>
            </a:extLst>
          </p:cNvPr>
          <p:cNvSpPr>
            <a:spLocks noGrp="1"/>
          </p:cNvSpPr>
          <p:nvPr>
            <p:ph type="body" idx="14"/>
          </p:nvPr>
        </p:nvSpPr>
        <p:spPr>
          <a:xfrm>
            <a:off x="315914" y="5987935"/>
            <a:ext cx="3686174"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 name="Title 2">
            <a:extLst>
              <a:ext uri="{FF2B5EF4-FFF2-40B4-BE49-F238E27FC236}">
                <a16:creationId xmlns:a16="http://schemas.microsoft.com/office/drawing/2014/main" id="{9FAA9B10-E94C-4DCD-BFE2-88B344832B26}"/>
              </a:ext>
            </a:extLst>
          </p:cNvPr>
          <p:cNvSpPr>
            <a:spLocks noGrp="1"/>
          </p:cNvSpPr>
          <p:nvPr>
            <p:ph type="title"/>
          </p:nvPr>
        </p:nvSpPr>
        <p:spPr/>
        <p:txBody>
          <a:bodyPr/>
          <a:lstStyle/>
          <a:p>
            <a:r>
              <a:rPr lang="en-US"/>
              <a:t>Click to edit Master title style</a:t>
            </a:r>
          </a:p>
        </p:txBody>
      </p:sp>
      <p:sp>
        <p:nvSpPr>
          <p:cNvPr id="14" name="Platshållare för text 8">
            <a:extLst>
              <a:ext uri="{FF2B5EF4-FFF2-40B4-BE49-F238E27FC236}">
                <a16:creationId xmlns:a16="http://schemas.microsoft.com/office/drawing/2014/main" id="{22186728-45F6-4366-92B0-C268B7AAC473}"/>
              </a:ext>
            </a:extLst>
          </p:cNvPr>
          <p:cNvSpPr>
            <a:spLocks noGrp="1"/>
          </p:cNvSpPr>
          <p:nvPr>
            <p:ph type="body" sz="quarter" idx="17"/>
          </p:nvPr>
        </p:nvSpPr>
        <p:spPr>
          <a:xfrm>
            <a:off x="312996" y="1905000"/>
            <a:ext cx="3686175" cy="382270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A6907223-2798-45F1-B502-C8050F79B30E}"/>
              </a:ext>
            </a:extLst>
          </p:cNvPr>
          <p:cNvSpPr>
            <a:spLocks noGrp="1"/>
          </p:cNvSpPr>
          <p:nvPr>
            <p:ph type="body" idx="18"/>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911867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x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6EBC0A3-F615-4383-81A9-0C948E07571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6" name="Text Placeholder 2">
            <a:extLst>
              <a:ext uri="{FF2B5EF4-FFF2-40B4-BE49-F238E27FC236}">
                <a16:creationId xmlns:a16="http://schemas.microsoft.com/office/drawing/2014/main" id="{E9EDCAF2-6121-4DD8-A2FA-2928DD54D1C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ED8FA3C3-287B-4092-AA8A-56B8CA3CAAE5}"/>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B08958A-0AD2-4FF3-8EF7-6F940E23FF76}"/>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5EDEB809-9992-4CB0-8816-D0AF0A4BB911}"/>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E316E21-ACB5-4A3A-9301-C5971B834884}"/>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9BA22C2-D695-4847-94FB-01D24772DFBE}"/>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852546DF-E7C5-4FCE-81A7-8161DD19A380}"/>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166870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 six multi-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73F1C60E-B224-4F38-A6E9-C42E1927F5D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F1C063D-B8E3-46EA-A649-354D8A27CE76}"/>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213AD60-0B61-4D66-B014-7F95619DDB50}"/>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9172941C-FC20-4F9C-A000-844A05ABBED5}"/>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3B29DD10-A8F6-4804-ACA8-91D7AFF78DD3}"/>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761DCD9D-3040-483A-87AF-CB6B29F0AEBA}"/>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6856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 six multi-content Ligh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43A72131-A137-460D-A45B-97DB0E81E5C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CD0C5AA6-2AB6-4A4D-B8CB-255D650B44DA}"/>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30ECAC7-C4E0-418F-8E97-C2C51E4ECAC9}"/>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6595AA84-B86F-43A6-8AE8-F7D77632DA47}"/>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112B248E-AB1D-462F-82F9-59B9DA87EFE1}"/>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AB5A1F6D-070F-49DB-BE8A-8746DB9828B1}"/>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75247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699292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181276850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US" smtClean="0"/>
              <a:t>‹#›</a:t>
            </a:fld>
            <a:endParaRPr lang="en-US"/>
          </a:p>
        </p:txBody>
      </p:sp>
    </p:spTree>
    <p:extLst>
      <p:ext uri="{BB962C8B-B14F-4D97-AF65-F5344CB8AC3E}">
        <p14:creationId xmlns:p14="http://schemas.microsoft.com/office/powerpoint/2010/main" val="3521698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hapter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4251326" y="1065600"/>
            <a:ext cx="7624762" cy="3042850"/>
          </a:xfrm>
        </p:spPr>
        <p:txBody>
          <a:bodyPr anchor="t"/>
          <a:lstStyle>
            <a:lvl1pPr algn="l">
              <a:lnSpc>
                <a:spcPct val="83000"/>
              </a:lnSpc>
              <a:defRPr sz="5000" b="1"/>
            </a:lvl1pPr>
          </a:lstStyle>
          <a:p>
            <a:r>
              <a:rPr lang="en-US"/>
              <a:t>Click to edit Master title style</a:t>
            </a:r>
          </a:p>
        </p:txBody>
      </p:sp>
      <p:sp>
        <p:nvSpPr>
          <p:cNvPr id="3" name="Subtitle 2">
            <a:extLst>
              <a:ext uri="{FF2B5EF4-FFF2-40B4-BE49-F238E27FC236}">
                <a16:creationId xmlns:a16="http://schemas.microsoft.com/office/drawing/2014/main" id="{003714EC-AB0B-4181-8FD5-C691C15FD59D}"/>
              </a:ext>
            </a:extLst>
          </p:cNvPr>
          <p:cNvSpPr>
            <a:spLocks noGrp="1"/>
          </p:cNvSpPr>
          <p:nvPr>
            <p:ph type="subTitle" idx="1"/>
          </p:nvPr>
        </p:nvSpPr>
        <p:spPr>
          <a:xfrm>
            <a:off x="315913" y="1082675"/>
            <a:ext cx="3686175" cy="140652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57B24EF-8FB5-4495-ABD1-20D36760FF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4E87B-6C8B-4BF3-A248-AF1A3FEB4E77}"/>
              </a:ext>
            </a:extLst>
          </p:cNvPr>
          <p:cNvSpPr>
            <a:spLocks noGrp="1"/>
          </p:cNvSpPr>
          <p:nvPr>
            <p:ph type="sldNum" sz="quarter" idx="12"/>
          </p:nvPr>
        </p:nvSpPr>
        <p:spPr/>
        <p:txBody>
          <a:bodyPr/>
          <a:lstStyle/>
          <a:p>
            <a:fld id="{20F5467F-CA83-4951-87CD-A29B72857444}" type="slidenum">
              <a:rPr lang="en-US" smtClean="0"/>
              <a:t>‹#›</a:t>
            </a:fld>
            <a:endParaRPr lang="en-US"/>
          </a:p>
        </p:txBody>
      </p:sp>
      <p:sp>
        <p:nvSpPr>
          <p:cNvPr id="9" name="Platshållare för text 8">
            <a:extLst>
              <a:ext uri="{FF2B5EF4-FFF2-40B4-BE49-F238E27FC236}">
                <a16:creationId xmlns:a16="http://schemas.microsoft.com/office/drawing/2014/main" id="{752FF4DC-487B-4831-A0FF-2A994085AC28}"/>
              </a:ext>
            </a:extLst>
          </p:cNvPr>
          <p:cNvSpPr>
            <a:spLocks noGrp="1"/>
          </p:cNvSpPr>
          <p:nvPr>
            <p:ph type="body" sz="quarter" idx="13"/>
          </p:nvPr>
        </p:nvSpPr>
        <p:spPr>
          <a:xfrm>
            <a:off x="4251325" y="4373563"/>
            <a:ext cx="4670425" cy="2203450"/>
          </a:xfrm>
        </p:spPr>
        <p:txBody>
          <a:bodyPr anchor="b"/>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2556673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B8C3-AB66-4396-9216-8340CD2AFD5A}"/>
              </a:ext>
            </a:extLst>
          </p:cNvPr>
          <p:cNvSpPr>
            <a:spLocks noGrp="1"/>
          </p:cNvSpPr>
          <p:nvPr>
            <p:ph type="ctrTitle"/>
          </p:nvPr>
        </p:nvSpPr>
        <p:spPr>
          <a:xfrm>
            <a:off x="4251326" y="1066800"/>
            <a:ext cx="7624762" cy="3041650"/>
          </a:xfrm>
        </p:spPr>
        <p:txBody>
          <a:bodyPr anchor="t"/>
          <a:lstStyle>
            <a:lvl1pPr algn="l">
              <a:lnSpc>
                <a:spcPct val="83000"/>
              </a:lnSpc>
              <a:defRPr sz="5000" b="1"/>
            </a:lvl1pPr>
          </a:lstStyle>
          <a:p>
            <a:r>
              <a:rPr lang="en-US"/>
              <a:t>Click to edit Master title style</a:t>
            </a:r>
          </a:p>
        </p:txBody>
      </p:sp>
      <p:sp>
        <p:nvSpPr>
          <p:cNvPr id="4" name="Date Placeholder 3">
            <a:extLst>
              <a:ext uri="{FF2B5EF4-FFF2-40B4-BE49-F238E27FC236}">
                <a16:creationId xmlns:a16="http://schemas.microsoft.com/office/drawing/2014/main" id="{197E6083-2857-450F-BF57-DBEB0D412A1C}"/>
              </a:ext>
            </a:extLst>
          </p:cNvPr>
          <p:cNvSpPr>
            <a:spLocks noGrp="1"/>
          </p:cNvSpPr>
          <p:nvPr>
            <p:ph type="dt" sz="half" idx="10"/>
          </p:nvPr>
        </p:nvSpPr>
        <p:spPr>
          <a:xfrm>
            <a:off x="323629" y="1127125"/>
            <a:ext cx="1708371" cy="552450"/>
          </a:xfrm>
        </p:spPr>
        <p:txBody>
          <a:bodyPr/>
          <a:lstStyle>
            <a:lvl1pPr>
              <a:defRPr sz="1400" b="1"/>
            </a:lvl1pPr>
          </a:lstStyle>
          <a:p>
            <a:r>
              <a:rPr lang="en-US" err="1"/>
              <a:t>dd.MM.yyyy</a:t>
            </a:r>
            <a:endParaRPr lang="en-US"/>
          </a:p>
        </p:txBody>
      </p:sp>
      <p:sp>
        <p:nvSpPr>
          <p:cNvPr id="9" name="Platshållare för text 8">
            <a:extLst>
              <a:ext uri="{FF2B5EF4-FFF2-40B4-BE49-F238E27FC236}">
                <a16:creationId xmlns:a16="http://schemas.microsoft.com/office/drawing/2014/main" id="{752FF4DC-487B-4831-A0FF-2A994085AC28}"/>
              </a:ext>
            </a:extLst>
          </p:cNvPr>
          <p:cNvSpPr>
            <a:spLocks noGrp="1"/>
          </p:cNvSpPr>
          <p:nvPr>
            <p:ph type="body" sz="quarter" idx="13"/>
          </p:nvPr>
        </p:nvSpPr>
        <p:spPr>
          <a:xfrm>
            <a:off x="4251325" y="4373563"/>
            <a:ext cx="4670425" cy="2203450"/>
          </a:xfrm>
        </p:spPr>
        <p:txBody>
          <a:bodyPr anchor="b"/>
          <a:lstStyle>
            <a:lvl1pPr marL="0" indent="0">
              <a:buNone/>
              <a:defRPr sz="1400"/>
            </a:lvl1pPr>
          </a:lstStyle>
          <a:p>
            <a:pPr lvl="0"/>
            <a:r>
              <a:rPr lang="en-US"/>
              <a:t>Click to edit Master text styles</a:t>
            </a:r>
          </a:p>
        </p:txBody>
      </p:sp>
      <p:grpSp>
        <p:nvGrpSpPr>
          <p:cNvPr id="24" name="Grupp 23">
            <a:extLst>
              <a:ext uri="{FF2B5EF4-FFF2-40B4-BE49-F238E27FC236}">
                <a16:creationId xmlns:a16="http://schemas.microsoft.com/office/drawing/2014/main" id="{C6D27231-06CF-4C1E-8DBA-6505F5335906}"/>
              </a:ext>
            </a:extLst>
          </p:cNvPr>
          <p:cNvGrpSpPr/>
          <p:nvPr/>
        </p:nvGrpSpPr>
        <p:grpSpPr bwMode="black">
          <a:xfrm>
            <a:off x="296249" y="5987985"/>
            <a:ext cx="1037200" cy="551416"/>
            <a:chOff x="296249" y="5987985"/>
            <a:chExt cx="1037200" cy="551416"/>
          </a:xfrm>
        </p:grpSpPr>
        <p:grpSp>
          <p:nvGrpSpPr>
            <p:cNvPr id="10" name="Bild 6">
              <a:extLst>
                <a:ext uri="{FF2B5EF4-FFF2-40B4-BE49-F238E27FC236}">
                  <a16:creationId xmlns:a16="http://schemas.microsoft.com/office/drawing/2014/main" id="{8BECF6F5-E975-4D66-BF33-1569D476C34C}"/>
                </a:ext>
              </a:extLst>
            </p:cNvPr>
            <p:cNvGrpSpPr/>
            <p:nvPr/>
          </p:nvGrpSpPr>
          <p:grpSpPr bwMode="black">
            <a:xfrm>
              <a:off x="296249" y="5987985"/>
              <a:ext cx="1037200" cy="305231"/>
              <a:chOff x="296249" y="5987985"/>
              <a:chExt cx="1037200" cy="305231"/>
            </a:xfrm>
            <a:solidFill>
              <a:srgbClr val="FC273F"/>
            </a:solidFill>
          </p:grpSpPr>
          <p:sp>
            <p:nvSpPr>
              <p:cNvPr id="11" name="Frihandsfigur: Form 10">
                <a:extLst>
                  <a:ext uri="{FF2B5EF4-FFF2-40B4-BE49-F238E27FC236}">
                    <a16:creationId xmlns:a16="http://schemas.microsoft.com/office/drawing/2014/main" id="{FB26236B-5221-4947-8659-347D09DA8DFB}"/>
                  </a:ext>
                </a:extLst>
              </p:cNvPr>
              <p:cNvSpPr/>
              <p:nvPr/>
            </p:nvSpPr>
            <p:spPr bwMode="black">
              <a:xfrm>
                <a:off x="1028324" y="5987985"/>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0"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endParaRPr lang="en-US"/>
              </a:p>
            </p:txBody>
          </p:sp>
          <p:sp>
            <p:nvSpPr>
              <p:cNvPr id="12" name="Frihandsfigur: Form 11">
                <a:extLst>
                  <a:ext uri="{FF2B5EF4-FFF2-40B4-BE49-F238E27FC236}">
                    <a16:creationId xmlns:a16="http://schemas.microsoft.com/office/drawing/2014/main" id="{D219D42F-7303-4585-A128-9F6925F3D0D5}"/>
                  </a:ext>
                </a:extLst>
              </p:cNvPr>
              <p:cNvSpPr/>
              <p:nvPr/>
            </p:nvSpPr>
            <p:spPr bwMode="black">
              <a:xfrm>
                <a:off x="662115" y="5988091"/>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1"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endParaRPr lang="en-US"/>
              </a:p>
            </p:txBody>
          </p:sp>
          <p:sp>
            <p:nvSpPr>
              <p:cNvPr id="13" name="Frihandsfigur: Form 12">
                <a:extLst>
                  <a:ext uri="{FF2B5EF4-FFF2-40B4-BE49-F238E27FC236}">
                    <a16:creationId xmlns:a16="http://schemas.microsoft.com/office/drawing/2014/main" id="{3025B163-9AC3-47D3-930D-0417B495F46F}"/>
                  </a:ext>
                </a:extLst>
              </p:cNvPr>
              <p:cNvSpPr/>
              <p:nvPr/>
            </p:nvSpPr>
            <p:spPr bwMode="black">
              <a:xfrm>
                <a:off x="296249" y="5988000"/>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1"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endParaRPr lang="en-US"/>
              </a:p>
            </p:txBody>
          </p:sp>
        </p:grpSp>
        <p:grpSp>
          <p:nvGrpSpPr>
            <p:cNvPr id="14" name="Bild 6">
              <a:extLst>
                <a:ext uri="{FF2B5EF4-FFF2-40B4-BE49-F238E27FC236}">
                  <a16:creationId xmlns:a16="http://schemas.microsoft.com/office/drawing/2014/main" id="{8BECF6F5-E975-4D66-BF33-1569D476C34C}"/>
                </a:ext>
              </a:extLst>
            </p:cNvPr>
            <p:cNvGrpSpPr/>
            <p:nvPr/>
          </p:nvGrpSpPr>
          <p:grpSpPr bwMode="black">
            <a:xfrm>
              <a:off x="315253" y="6367081"/>
              <a:ext cx="999166" cy="172320"/>
              <a:chOff x="315253" y="6367081"/>
              <a:chExt cx="999166" cy="172320"/>
            </a:xfrm>
            <a:solidFill>
              <a:srgbClr val="FFFFFF"/>
            </a:solidFill>
          </p:grpSpPr>
          <p:sp>
            <p:nvSpPr>
              <p:cNvPr id="15" name="Frihandsfigur: Form 14">
                <a:extLst>
                  <a:ext uri="{FF2B5EF4-FFF2-40B4-BE49-F238E27FC236}">
                    <a16:creationId xmlns:a16="http://schemas.microsoft.com/office/drawing/2014/main" id="{D4675E31-6681-4038-A81F-2833B83901EF}"/>
                  </a:ext>
                </a:extLst>
              </p:cNvPr>
              <p:cNvSpPr/>
              <p:nvPr/>
            </p:nvSpPr>
            <p:spPr bwMode="black">
              <a:xfrm>
                <a:off x="315253" y="6369277"/>
                <a:ext cx="128051" cy="169398"/>
              </a:xfrm>
              <a:custGeom>
                <a:avLst/>
                <a:gdLst>
                  <a:gd name="connsiteX0" fmla="*/ 0 w 128051"/>
                  <a:gd name="connsiteY0" fmla="*/ 113783 h 169398"/>
                  <a:gd name="connsiteX1" fmla="*/ 28171 w 128051"/>
                  <a:gd name="connsiteY1" fmla="*/ 113783 h 169398"/>
                  <a:gd name="connsiteX2" fmla="*/ 66953 w 128051"/>
                  <a:gd name="connsiteY2" fmla="*/ 145979 h 169398"/>
                  <a:gd name="connsiteX3" fmla="*/ 99514 w 128051"/>
                  <a:gd name="connsiteY3" fmla="*/ 121832 h 169398"/>
                  <a:gd name="connsiteX4" fmla="*/ 74636 w 128051"/>
                  <a:gd name="connsiteY4" fmla="*/ 99880 h 169398"/>
                  <a:gd name="connsiteX5" fmla="*/ 51952 w 128051"/>
                  <a:gd name="connsiteY5" fmla="*/ 95124 h 169398"/>
                  <a:gd name="connsiteX6" fmla="*/ 4024 w 128051"/>
                  <a:gd name="connsiteY6" fmla="*/ 49025 h 169398"/>
                  <a:gd name="connsiteX7" fmla="*/ 63660 w 128051"/>
                  <a:gd name="connsiteY7" fmla="*/ 0 h 169398"/>
                  <a:gd name="connsiteX8" fmla="*/ 125490 w 128051"/>
                  <a:gd name="connsiteY8" fmla="*/ 51952 h 169398"/>
                  <a:gd name="connsiteX9" fmla="*/ 97319 w 128051"/>
                  <a:gd name="connsiteY9" fmla="*/ 51952 h 169398"/>
                  <a:gd name="connsiteX10" fmla="*/ 62562 w 128051"/>
                  <a:gd name="connsiteY10" fmla="*/ 23781 h 169398"/>
                  <a:gd name="connsiteX11" fmla="*/ 32562 w 128051"/>
                  <a:gd name="connsiteY11" fmla="*/ 46830 h 169398"/>
                  <a:gd name="connsiteX12" fmla="*/ 54147 w 128051"/>
                  <a:gd name="connsiteY12" fmla="*/ 66953 h 169398"/>
                  <a:gd name="connsiteX13" fmla="*/ 84880 w 128051"/>
                  <a:gd name="connsiteY13" fmla="*/ 73538 h 169398"/>
                  <a:gd name="connsiteX14" fmla="*/ 128051 w 128051"/>
                  <a:gd name="connsiteY14" fmla="*/ 118173 h 169398"/>
                  <a:gd name="connsiteX15" fmla="*/ 66587 w 128051"/>
                  <a:gd name="connsiteY15" fmla="*/ 169394 h 169398"/>
                  <a:gd name="connsiteX16" fmla="*/ 0 w 128051"/>
                  <a:gd name="connsiteY16" fmla="*/ 113783 h 16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51" h="169398">
                    <a:moveTo>
                      <a:pt x="0" y="113783"/>
                    </a:moveTo>
                    <a:lnTo>
                      <a:pt x="28171" y="113783"/>
                    </a:lnTo>
                    <a:cubicBezTo>
                      <a:pt x="30001" y="134637"/>
                      <a:pt x="46098" y="145979"/>
                      <a:pt x="66953" y="145979"/>
                    </a:cubicBezTo>
                    <a:cubicBezTo>
                      <a:pt x="84148" y="145979"/>
                      <a:pt x="99514" y="138661"/>
                      <a:pt x="99514" y="121832"/>
                    </a:cubicBezTo>
                    <a:cubicBezTo>
                      <a:pt x="99514" y="110856"/>
                      <a:pt x="92929" y="103539"/>
                      <a:pt x="74636" y="99880"/>
                    </a:cubicBezTo>
                    <a:lnTo>
                      <a:pt x="51952" y="95124"/>
                    </a:lnTo>
                    <a:cubicBezTo>
                      <a:pt x="24513" y="89636"/>
                      <a:pt x="4024" y="79758"/>
                      <a:pt x="4024" y="49025"/>
                    </a:cubicBezTo>
                    <a:cubicBezTo>
                      <a:pt x="4024" y="19756"/>
                      <a:pt x="30732" y="0"/>
                      <a:pt x="63660" y="0"/>
                    </a:cubicBezTo>
                    <a:cubicBezTo>
                      <a:pt x="98782" y="0"/>
                      <a:pt x="124393" y="20122"/>
                      <a:pt x="125490" y="51952"/>
                    </a:cubicBezTo>
                    <a:lnTo>
                      <a:pt x="97319" y="51952"/>
                    </a:lnTo>
                    <a:cubicBezTo>
                      <a:pt x="95490" y="34025"/>
                      <a:pt x="81221" y="23781"/>
                      <a:pt x="62562" y="23781"/>
                    </a:cubicBezTo>
                    <a:cubicBezTo>
                      <a:pt x="46098" y="23781"/>
                      <a:pt x="32562" y="33293"/>
                      <a:pt x="32562" y="46830"/>
                    </a:cubicBezTo>
                    <a:cubicBezTo>
                      <a:pt x="32562" y="56343"/>
                      <a:pt x="38050" y="63660"/>
                      <a:pt x="54147" y="66953"/>
                    </a:cubicBezTo>
                    <a:lnTo>
                      <a:pt x="84880" y="73538"/>
                    </a:lnTo>
                    <a:cubicBezTo>
                      <a:pt x="117441" y="80489"/>
                      <a:pt x="128051" y="96953"/>
                      <a:pt x="128051" y="118173"/>
                    </a:cubicBezTo>
                    <a:cubicBezTo>
                      <a:pt x="128051" y="150735"/>
                      <a:pt x="99880" y="169394"/>
                      <a:pt x="66587" y="169394"/>
                    </a:cubicBezTo>
                    <a:cubicBezTo>
                      <a:pt x="28903" y="169760"/>
                      <a:pt x="366" y="148174"/>
                      <a:pt x="0" y="113783"/>
                    </a:cubicBezTo>
                    <a:close/>
                  </a:path>
                </a:pathLst>
              </a:custGeom>
              <a:solidFill>
                <a:srgbClr val="FFFFFF"/>
              </a:solidFill>
              <a:ln w="3656" cap="flat">
                <a:noFill/>
                <a:prstDash val="solid"/>
                <a:miter/>
              </a:ln>
            </p:spPr>
            <p:txBody>
              <a:bodyPr rtlCol="0" anchor="ctr"/>
              <a:lstStyle/>
              <a:p>
                <a:endParaRPr lang="en-US"/>
              </a:p>
            </p:txBody>
          </p:sp>
          <p:sp>
            <p:nvSpPr>
              <p:cNvPr id="16" name="Frihandsfigur: Form 15">
                <a:extLst>
                  <a:ext uri="{FF2B5EF4-FFF2-40B4-BE49-F238E27FC236}">
                    <a16:creationId xmlns:a16="http://schemas.microsoft.com/office/drawing/2014/main" id="{7972F01F-2199-4CBF-85F5-4A2BA928C424}"/>
                  </a:ext>
                </a:extLst>
              </p:cNvPr>
              <p:cNvSpPr/>
              <p:nvPr/>
            </p:nvSpPr>
            <p:spPr bwMode="black">
              <a:xfrm>
                <a:off x="457939" y="6412814"/>
                <a:ext cx="120002" cy="125856"/>
              </a:xfrm>
              <a:custGeom>
                <a:avLst/>
                <a:gdLst>
                  <a:gd name="connsiteX0" fmla="*/ 119271 w 120002"/>
                  <a:gd name="connsiteY0" fmla="*/ 70245 h 125856"/>
                  <a:gd name="connsiteX1" fmla="*/ 27805 w 120002"/>
                  <a:gd name="connsiteY1" fmla="*/ 70245 h 125856"/>
                  <a:gd name="connsiteX2" fmla="*/ 61830 w 120002"/>
                  <a:gd name="connsiteY2" fmla="*/ 102807 h 125856"/>
                  <a:gd name="connsiteX3" fmla="*/ 89636 w 120002"/>
                  <a:gd name="connsiteY3" fmla="*/ 84514 h 125856"/>
                  <a:gd name="connsiteX4" fmla="*/ 118173 w 120002"/>
                  <a:gd name="connsiteY4" fmla="*/ 84514 h 125856"/>
                  <a:gd name="connsiteX5" fmla="*/ 61465 w 120002"/>
                  <a:gd name="connsiteY5" fmla="*/ 125856 h 125856"/>
                  <a:gd name="connsiteX6" fmla="*/ 0 w 120002"/>
                  <a:gd name="connsiteY6" fmla="*/ 62562 h 125856"/>
                  <a:gd name="connsiteX7" fmla="*/ 61830 w 120002"/>
                  <a:gd name="connsiteY7" fmla="*/ 0 h 125856"/>
                  <a:gd name="connsiteX8" fmla="*/ 120002 w 120002"/>
                  <a:gd name="connsiteY8" fmla="*/ 58538 h 125856"/>
                  <a:gd name="connsiteX9" fmla="*/ 119271 w 120002"/>
                  <a:gd name="connsiteY9" fmla="*/ 70245 h 125856"/>
                  <a:gd name="connsiteX10" fmla="*/ 28903 w 120002"/>
                  <a:gd name="connsiteY10" fmla="*/ 49757 h 125856"/>
                  <a:gd name="connsiteX11" fmla="*/ 91465 w 120002"/>
                  <a:gd name="connsiteY11" fmla="*/ 49757 h 125856"/>
                  <a:gd name="connsiteX12" fmla="*/ 61099 w 120002"/>
                  <a:gd name="connsiteY12" fmla="*/ 23781 h 125856"/>
                  <a:gd name="connsiteX13" fmla="*/ 28903 w 120002"/>
                  <a:gd name="connsiteY13" fmla="*/ 49757 h 1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02" h="125856">
                    <a:moveTo>
                      <a:pt x="119271" y="70245"/>
                    </a:moveTo>
                    <a:lnTo>
                      <a:pt x="27805" y="70245"/>
                    </a:lnTo>
                    <a:cubicBezTo>
                      <a:pt x="30001" y="89270"/>
                      <a:pt x="41342" y="102807"/>
                      <a:pt x="61830" y="102807"/>
                    </a:cubicBezTo>
                    <a:cubicBezTo>
                      <a:pt x="77563" y="102807"/>
                      <a:pt x="86709" y="95124"/>
                      <a:pt x="89636" y="84514"/>
                    </a:cubicBezTo>
                    <a:lnTo>
                      <a:pt x="118173" y="84514"/>
                    </a:lnTo>
                    <a:cubicBezTo>
                      <a:pt x="114880" y="107929"/>
                      <a:pt x="92929" y="125856"/>
                      <a:pt x="61465" y="125856"/>
                    </a:cubicBezTo>
                    <a:cubicBezTo>
                      <a:pt x="23781" y="125856"/>
                      <a:pt x="0" y="98417"/>
                      <a:pt x="0" y="62562"/>
                    </a:cubicBezTo>
                    <a:cubicBezTo>
                      <a:pt x="0" y="26342"/>
                      <a:pt x="24147" y="0"/>
                      <a:pt x="61830" y="0"/>
                    </a:cubicBezTo>
                    <a:cubicBezTo>
                      <a:pt x="96953" y="0"/>
                      <a:pt x="120002" y="25244"/>
                      <a:pt x="120002" y="58538"/>
                    </a:cubicBezTo>
                    <a:cubicBezTo>
                      <a:pt x="119637" y="63294"/>
                      <a:pt x="119637" y="67684"/>
                      <a:pt x="119271" y="70245"/>
                    </a:cubicBezTo>
                    <a:close/>
                    <a:moveTo>
                      <a:pt x="28903" y="49757"/>
                    </a:moveTo>
                    <a:lnTo>
                      <a:pt x="91465" y="49757"/>
                    </a:lnTo>
                    <a:cubicBezTo>
                      <a:pt x="87075" y="31464"/>
                      <a:pt x="76465" y="23781"/>
                      <a:pt x="61099" y="23781"/>
                    </a:cubicBezTo>
                    <a:cubicBezTo>
                      <a:pt x="43903" y="23781"/>
                      <a:pt x="32927" y="34391"/>
                      <a:pt x="28903" y="49757"/>
                    </a:cubicBezTo>
                    <a:close/>
                  </a:path>
                </a:pathLst>
              </a:custGeom>
              <a:solidFill>
                <a:srgbClr val="FFFFFF"/>
              </a:solidFill>
              <a:ln w="3656" cap="flat">
                <a:noFill/>
                <a:prstDash val="solid"/>
                <a:miter/>
              </a:ln>
            </p:spPr>
            <p:txBody>
              <a:bodyPr rtlCol="0" anchor="ctr"/>
              <a:lstStyle/>
              <a:p>
                <a:endParaRPr lang="en-US"/>
              </a:p>
            </p:txBody>
          </p:sp>
          <p:sp>
            <p:nvSpPr>
              <p:cNvPr id="17" name="Frihandsfigur: Form 16">
                <a:extLst>
                  <a:ext uri="{FF2B5EF4-FFF2-40B4-BE49-F238E27FC236}">
                    <a16:creationId xmlns:a16="http://schemas.microsoft.com/office/drawing/2014/main" id="{B92FB675-8F7C-47D8-94AE-5FD694300E80}"/>
                  </a:ext>
                </a:extLst>
              </p:cNvPr>
              <p:cNvSpPr/>
              <p:nvPr/>
            </p:nvSpPr>
            <p:spPr bwMode="black">
              <a:xfrm>
                <a:off x="592576" y="6413180"/>
                <a:ext cx="120368" cy="125856"/>
              </a:xfrm>
              <a:custGeom>
                <a:avLst/>
                <a:gdLst>
                  <a:gd name="connsiteX0" fmla="*/ 0 w 120368"/>
                  <a:gd name="connsiteY0" fmla="*/ 62562 h 125856"/>
                  <a:gd name="connsiteX1" fmla="*/ 62562 w 120368"/>
                  <a:gd name="connsiteY1" fmla="*/ 0 h 125856"/>
                  <a:gd name="connsiteX2" fmla="*/ 120368 w 120368"/>
                  <a:gd name="connsiteY2" fmla="*/ 46464 h 125856"/>
                  <a:gd name="connsiteX3" fmla="*/ 91465 w 120368"/>
                  <a:gd name="connsiteY3" fmla="*/ 46464 h 125856"/>
                  <a:gd name="connsiteX4" fmla="*/ 62196 w 120368"/>
                  <a:gd name="connsiteY4" fmla="*/ 23781 h 125856"/>
                  <a:gd name="connsiteX5" fmla="*/ 27440 w 120368"/>
                  <a:gd name="connsiteY5" fmla="*/ 62562 h 125856"/>
                  <a:gd name="connsiteX6" fmla="*/ 62196 w 120368"/>
                  <a:gd name="connsiteY6" fmla="*/ 102075 h 125856"/>
                  <a:gd name="connsiteX7" fmla="*/ 91465 w 120368"/>
                  <a:gd name="connsiteY7" fmla="*/ 79026 h 125856"/>
                  <a:gd name="connsiteX8" fmla="*/ 120002 w 120368"/>
                  <a:gd name="connsiteY8" fmla="*/ 79026 h 125856"/>
                  <a:gd name="connsiteX9" fmla="*/ 62196 w 120368"/>
                  <a:gd name="connsiteY9" fmla="*/ 125856 h 125856"/>
                  <a:gd name="connsiteX10" fmla="*/ 0 w 120368"/>
                  <a:gd name="connsiteY10" fmla="*/ 62562 h 1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68" h="125856">
                    <a:moveTo>
                      <a:pt x="0" y="62562"/>
                    </a:moveTo>
                    <a:cubicBezTo>
                      <a:pt x="0" y="27074"/>
                      <a:pt x="24147" y="0"/>
                      <a:pt x="62562" y="0"/>
                    </a:cubicBezTo>
                    <a:cubicBezTo>
                      <a:pt x="94026" y="0"/>
                      <a:pt x="117807" y="19025"/>
                      <a:pt x="120368" y="46464"/>
                    </a:cubicBezTo>
                    <a:lnTo>
                      <a:pt x="91465" y="46464"/>
                    </a:lnTo>
                    <a:cubicBezTo>
                      <a:pt x="88904" y="33293"/>
                      <a:pt x="78294" y="23781"/>
                      <a:pt x="62196" y="23781"/>
                    </a:cubicBezTo>
                    <a:cubicBezTo>
                      <a:pt x="40245" y="23781"/>
                      <a:pt x="27440" y="40976"/>
                      <a:pt x="27440" y="62562"/>
                    </a:cubicBezTo>
                    <a:cubicBezTo>
                      <a:pt x="27440" y="84148"/>
                      <a:pt x="40245" y="102075"/>
                      <a:pt x="62196" y="102075"/>
                    </a:cubicBezTo>
                    <a:cubicBezTo>
                      <a:pt x="78294" y="102075"/>
                      <a:pt x="89270" y="92563"/>
                      <a:pt x="91465" y="79026"/>
                    </a:cubicBezTo>
                    <a:lnTo>
                      <a:pt x="120002" y="79026"/>
                    </a:lnTo>
                    <a:cubicBezTo>
                      <a:pt x="115612" y="106466"/>
                      <a:pt x="93660" y="125856"/>
                      <a:pt x="62196" y="125856"/>
                    </a:cubicBezTo>
                    <a:cubicBezTo>
                      <a:pt x="24147" y="125856"/>
                      <a:pt x="0" y="98051"/>
                      <a:pt x="0" y="62562"/>
                    </a:cubicBezTo>
                    <a:close/>
                  </a:path>
                </a:pathLst>
              </a:custGeom>
              <a:solidFill>
                <a:srgbClr val="FFFFFF"/>
              </a:solidFill>
              <a:ln w="3656" cap="flat">
                <a:noFill/>
                <a:prstDash val="solid"/>
                <a:miter/>
              </a:ln>
            </p:spPr>
            <p:txBody>
              <a:bodyPr rtlCol="0" anchor="ctr"/>
              <a:lstStyle/>
              <a:p>
                <a:endParaRPr lang="en-US"/>
              </a:p>
            </p:txBody>
          </p:sp>
          <p:sp>
            <p:nvSpPr>
              <p:cNvPr id="18" name="Frihandsfigur: Form 17">
                <a:extLst>
                  <a:ext uri="{FF2B5EF4-FFF2-40B4-BE49-F238E27FC236}">
                    <a16:creationId xmlns:a16="http://schemas.microsoft.com/office/drawing/2014/main" id="{5DE1C729-0A24-4FB5-857E-B305D3285503}"/>
                  </a:ext>
                </a:extLst>
              </p:cNvPr>
              <p:cNvSpPr/>
              <p:nvPr/>
            </p:nvSpPr>
            <p:spPr bwMode="black">
              <a:xfrm>
                <a:off x="727579" y="6415375"/>
                <a:ext cx="110490" cy="124026"/>
              </a:xfrm>
              <a:custGeom>
                <a:avLst/>
                <a:gdLst>
                  <a:gd name="connsiteX0" fmla="*/ 0 w 110490"/>
                  <a:gd name="connsiteY0" fmla="*/ 67684 h 124026"/>
                  <a:gd name="connsiteX1" fmla="*/ 0 w 110490"/>
                  <a:gd name="connsiteY1" fmla="*/ 0 h 124026"/>
                  <a:gd name="connsiteX2" fmla="*/ 26708 w 110490"/>
                  <a:gd name="connsiteY2" fmla="*/ 0 h 124026"/>
                  <a:gd name="connsiteX3" fmla="*/ 26708 w 110490"/>
                  <a:gd name="connsiteY3" fmla="*/ 64757 h 124026"/>
                  <a:gd name="connsiteX4" fmla="*/ 53782 w 110490"/>
                  <a:gd name="connsiteY4" fmla="*/ 100246 h 124026"/>
                  <a:gd name="connsiteX5" fmla="*/ 83782 w 110490"/>
                  <a:gd name="connsiteY5" fmla="*/ 61465 h 124026"/>
                  <a:gd name="connsiteX6" fmla="*/ 83782 w 110490"/>
                  <a:gd name="connsiteY6" fmla="*/ 366 h 124026"/>
                  <a:gd name="connsiteX7" fmla="*/ 110490 w 110490"/>
                  <a:gd name="connsiteY7" fmla="*/ 366 h 124026"/>
                  <a:gd name="connsiteX8" fmla="*/ 110490 w 110490"/>
                  <a:gd name="connsiteY8" fmla="*/ 121466 h 124026"/>
                  <a:gd name="connsiteX9" fmla="*/ 84514 w 110490"/>
                  <a:gd name="connsiteY9" fmla="*/ 121466 h 124026"/>
                  <a:gd name="connsiteX10" fmla="*/ 84514 w 110490"/>
                  <a:gd name="connsiteY10" fmla="*/ 107929 h 124026"/>
                  <a:gd name="connsiteX11" fmla="*/ 47928 w 110490"/>
                  <a:gd name="connsiteY11" fmla="*/ 124027 h 124026"/>
                  <a:gd name="connsiteX12" fmla="*/ 0 w 110490"/>
                  <a:gd name="connsiteY12" fmla="*/ 67684 h 12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90" h="124026">
                    <a:moveTo>
                      <a:pt x="0" y="67684"/>
                    </a:moveTo>
                    <a:lnTo>
                      <a:pt x="0" y="0"/>
                    </a:lnTo>
                    <a:lnTo>
                      <a:pt x="26708" y="0"/>
                    </a:lnTo>
                    <a:lnTo>
                      <a:pt x="26708" y="64757"/>
                    </a:lnTo>
                    <a:cubicBezTo>
                      <a:pt x="26708" y="86709"/>
                      <a:pt x="35123" y="100246"/>
                      <a:pt x="53782" y="100246"/>
                    </a:cubicBezTo>
                    <a:cubicBezTo>
                      <a:pt x="74270" y="100246"/>
                      <a:pt x="83782" y="83416"/>
                      <a:pt x="83782" y="61465"/>
                    </a:cubicBezTo>
                    <a:lnTo>
                      <a:pt x="83782" y="366"/>
                    </a:lnTo>
                    <a:lnTo>
                      <a:pt x="110490" y="366"/>
                    </a:lnTo>
                    <a:lnTo>
                      <a:pt x="110490" y="121466"/>
                    </a:lnTo>
                    <a:lnTo>
                      <a:pt x="84514" y="121466"/>
                    </a:lnTo>
                    <a:lnTo>
                      <a:pt x="84514" y="107929"/>
                    </a:lnTo>
                    <a:cubicBezTo>
                      <a:pt x="75001" y="118905"/>
                      <a:pt x="62928" y="124027"/>
                      <a:pt x="47928" y="124027"/>
                    </a:cubicBezTo>
                    <a:cubicBezTo>
                      <a:pt x="15000" y="123661"/>
                      <a:pt x="0" y="102441"/>
                      <a:pt x="0" y="67684"/>
                    </a:cubicBezTo>
                    <a:close/>
                  </a:path>
                </a:pathLst>
              </a:custGeom>
              <a:solidFill>
                <a:srgbClr val="FFFFFF"/>
              </a:solidFill>
              <a:ln w="3656" cap="flat">
                <a:noFill/>
                <a:prstDash val="solid"/>
                <a:miter/>
              </a:ln>
            </p:spPr>
            <p:txBody>
              <a:bodyPr rtlCol="0" anchor="ctr"/>
              <a:lstStyle/>
              <a:p>
                <a:endParaRPr lang="en-US"/>
              </a:p>
            </p:txBody>
          </p:sp>
          <p:sp>
            <p:nvSpPr>
              <p:cNvPr id="19" name="Frihandsfigur: Form 18">
                <a:extLst>
                  <a:ext uri="{FF2B5EF4-FFF2-40B4-BE49-F238E27FC236}">
                    <a16:creationId xmlns:a16="http://schemas.microsoft.com/office/drawing/2014/main" id="{7EC94DF1-D79D-458A-B2F1-1CD93C5AF17C}"/>
                  </a:ext>
                </a:extLst>
              </p:cNvPr>
              <p:cNvSpPr/>
              <p:nvPr/>
            </p:nvSpPr>
            <p:spPr bwMode="black">
              <a:xfrm>
                <a:off x="860752" y="6415375"/>
                <a:ext cx="68050" cy="121465"/>
              </a:xfrm>
              <a:custGeom>
                <a:avLst/>
                <a:gdLst>
                  <a:gd name="connsiteX0" fmla="*/ 0 w 68050"/>
                  <a:gd name="connsiteY0" fmla="*/ 121100 h 121465"/>
                  <a:gd name="connsiteX1" fmla="*/ 0 w 68050"/>
                  <a:gd name="connsiteY1" fmla="*/ 0 h 121465"/>
                  <a:gd name="connsiteX2" fmla="*/ 26708 w 68050"/>
                  <a:gd name="connsiteY2" fmla="*/ 0 h 121465"/>
                  <a:gd name="connsiteX3" fmla="*/ 26708 w 68050"/>
                  <a:gd name="connsiteY3" fmla="*/ 17561 h 121465"/>
                  <a:gd name="connsiteX4" fmla="*/ 64391 w 68050"/>
                  <a:gd name="connsiteY4" fmla="*/ 0 h 121465"/>
                  <a:gd name="connsiteX5" fmla="*/ 68050 w 68050"/>
                  <a:gd name="connsiteY5" fmla="*/ 0 h 121465"/>
                  <a:gd name="connsiteX6" fmla="*/ 68050 w 68050"/>
                  <a:gd name="connsiteY6" fmla="*/ 25610 h 121465"/>
                  <a:gd name="connsiteX7" fmla="*/ 65489 w 68050"/>
                  <a:gd name="connsiteY7" fmla="*/ 25610 h 121465"/>
                  <a:gd name="connsiteX8" fmla="*/ 26708 w 68050"/>
                  <a:gd name="connsiteY8" fmla="*/ 61830 h 121465"/>
                  <a:gd name="connsiteX9" fmla="*/ 26708 w 68050"/>
                  <a:gd name="connsiteY9" fmla="*/ 121466 h 121465"/>
                  <a:gd name="connsiteX10" fmla="*/ 0 w 68050"/>
                  <a:gd name="connsiteY10" fmla="*/ 121466 h 12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50" h="121465">
                    <a:moveTo>
                      <a:pt x="0" y="121100"/>
                    </a:moveTo>
                    <a:lnTo>
                      <a:pt x="0" y="0"/>
                    </a:lnTo>
                    <a:lnTo>
                      <a:pt x="26708" y="0"/>
                    </a:lnTo>
                    <a:lnTo>
                      <a:pt x="26708" y="17561"/>
                    </a:lnTo>
                    <a:cubicBezTo>
                      <a:pt x="35488" y="2561"/>
                      <a:pt x="49391" y="0"/>
                      <a:pt x="64391" y="0"/>
                    </a:cubicBezTo>
                    <a:lnTo>
                      <a:pt x="68050" y="0"/>
                    </a:lnTo>
                    <a:lnTo>
                      <a:pt x="68050" y="25610"/>
                    </a:lnTo>
                    <a:lnTo>
                      <a:pt x="65489" y="25610"/>
                    </a:lnTo>
                    <a:cubicBezTo>
                      <a:pt x="42074" y="25610"/>
                      <a:pt x="26708" y="32927"/>
                      <a:pt x="26708" y="61830"/>
                    </a:cubicBezTo>
                    <a:lnTo>
                      <a:pt x="26708" y="121466"/>
                    </a:lnTo>
                    <a:lnTo>
                      <a:pt x="0" y="121466"/>
                    </a:lnTo>
                    <a:close/>
                  </a:path>
                </a:pathLst>
              </a:custGeom>
              <a:solidFill>
                <a:srgbClr val="FFFFFF"/>
              </a:solidFill>
              <a:ln w="3656" cap="flat">
                <a:noFill/>
                <a:prstDash val="solid"/>
                <a:miter/>
              </a:ln>
            </p:spPr>
            <p:txBody>
              <a:bodyPr rtlCol="0" anchor="ctr"/>
              <a:lstStyle/>
              <a:p>
                <a:endParaRPr lang="en-US"/>
              </a:p>
            </p:txBody>
          </p:sp>
          <p:sp>
            <p:nvSpPr>
              <p:cNvPr id="20" name="Frihandsfigur: Form 19">
                <a:extLst>
                  <a:ext uri="{FF2B5EF4-FFF2-40B4-BE49-F238E27FC236}">
                    <a16:creationId xmlns:a16="http://schemas.microsoft.com/office/drawing/2014/main" id="{6F643817-07FE-4BDB-A0C5-EDBF62E955BF}"/>
                  </a:ext>
                </a:extLst>
              </p:cNvPr>
              <p:cNvSpPr/>
              <p:nvPr/>
            </p:nvSpPr>
            <p:spPr bwMode="black">
              <a:xfrm>
                <a:off x="942705" y="6367081"/>
                <a:ext cx="33659" cy="169393"/>
              </a:xfrm>
              <a:custGeom>
                <a:avLst/>
                <a:gdLst>
                  <a:gd name="connsiteX0" fmla="*/ 0 w 33659"/>
                  <a:gd name="connsiteY0" fmla="*/ 16830 h 169393"/>
                  <a:gd name="connsiteX1" fmla="*/ 16830 w 33659"/>
                  <a:gd name="connsiteY1" fmla="*/ 0 h 169393"/>
                  <a:gd name="connsiteX2" fmla="*/ 33659 w 33659"/>
                  <a:gd name="connsiteY2" fmla="*/ 16830 h 169393"/>
                  <a:gd name="connsiteX3" fmla="*/ 16830 w 33659"/>
                  <a:gd name="connsiteY3" fmla="*/ 33659 h 169393"/>
                  <a:gd name="connsiteX4" fmla="*/ 0 w 33659"/>
                  <a:gd name="connsiteY4" fmla="*/ 16830 h 169393"/>
                  <a:gd name="connsiteX5" fmla="*/ 3293 w 33659"/>
                  <a:gd name="connsiteY5" fmla="*/ 169394 h 169393"/>
                  <a:gd name="connsiteX6" fmla="*/ 3293 w 33659"/>
                  <a:gd name="connsiteY6" fmla="*/ 48294 h 169393"/>
                  <a:gd name="connsiteX7" fmla="*/ 30001 w 33659"/>
                  <a:gd name="connsiteY7" fmla="*/ 48294 h 169393"/>
                  <a:gd name="connsiteX8" fmla="*/ 30001 w 33659"/>
                  <a:gd name="connsiteY8" fmla="*/ 169394 h 169393"/>
                  <a:gd name="connsiteX9" fmla="*/ 3293 w 33659"/>
                  <a:gd name="connsiteY9" fmla="*/ 169394 h 1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9" h="169393">
                    <a:moveTo>
                      <a:pt x="0" y="16830"/>
                    </a:moveTo>
                    <a:cubicBezTo>
                      <a:pt x="0" y="7317"/>
                      <a:pt x="6951" y="0"/>
                      <a:pt x="16830" y="0"/>
                    </a:cubicBezTo>
                    <a:cubicBezTo>
                      <a:pt x="26342" y="0"/>
                      <a:pt x="33659" y="6951"/>
                      <a:pt x="33659" y="16830"/>
                    </a:cubicBezTo>
                    <a:cubicBezTo>
                      <a:pt x="33659" y="26708"/>
                      <a:pt x="26342" y="33659"/>
                      <a:pt x="16830" y="33659"/>
                    </a:cubicBezTo>
                    <a:cubicBezTo>
                      <a:pt x="7317" y="33659"/>
                      <a:pt x="0" y="26708"/>
                      <a:pt x="0" y="16830"/>
                    </a:cubicBezTo>
                    <a:close/>
                    <a:moveTo>
                      <a:pt x="3293" y="169394"/>
                    </a:moveTo>
                    <a:lnTo>
                      <a:pt x="3293" y="48294"/>
                    </a:lnTo>
                    <a:lnTo>
                      <a:pt x="30001" y="48294"/>
                    </a:lnTo>
                    <a:lnTo>
                      <a:pt x="30001" y="169394"/>
                    </a:lnTo>
                    <a:lnTo>
                      <a:pt x="3293" y="169394"/>
                    </a:lnTo>
                    <a:close/>
                  </a:path>
                </a:pathLst>
              </a:custGeom>
              <a:solidFill>
                <a:srgbClr val="FFFFFF"/>
              </a:solidFill>
              <a:ln w="3656" cap="flat">
                <a:noFill/>
                <a:prstDash val="solid"/>
                <a:miter/>
              </a:ln>
            </p:spPr>
            <p:txBody>
              <a:bodyPr rtlCol="0" anchor="ctr"/>
              <a:lstStyle/>
              <a:p>
                <a:endParaRPr lang="en-US"/>
              </a:p>
            </p:txBody>
          </p:sp>
          <p:sp>
            <p:nvSpPr>
              <p:cNvPr id="21" name="Frihandsfigur: Form 20">
                <a:extLst>
                  <a:ext uri="{FF2B5EF4-FFF2-40B4-BE49-F238E27FC236}">
                    <a16:creationId xmlns:a16="http://schemas.microsoft.com/office/drawing/2014/main" id="{12FC7E7D-DCD9-44E5-A102-C6E72A2D120E}"/>
                  </a:ext>
                </a:extLst>
              </p:cNvPr>
              <p:cNvSpPr/>
              <p:nvPr/>
            </p:nvSpPr>
            <p:spPr bwMode="black">
              <a:xfrm>
                <a:off x="989169" y="6382082"/>
                <a:ext cx="79757" cy="154393"/>
              </a:xfrm>
              <a:custGeom>
                <a:avLst/>
                <a:gdLst>
                  <a:gd name="connsiteX0" fmla="*/ 62562 w 79757"/>
                  <a:gd name="connsiteY0" fmla="*/ 154393 h 154393"/>
                  <a:gd name="connsiteX1" fmla="*/ 20854 w 79757"/>
                  <a:gd name="connsiteY1" fmla="*/ 113783 h 154393"/>
                  <a:gd name="connsiteX2" fmla="*/ 20854 w 79757"/>
                  <a:gd name="connsiteY2" fmla="*/ 56343 h 154393"/>
                  <a:gd name="connsiteX3" fmla="*/ 0 w 79757"/>
                  <a:gd name="connsiteY3" fmla="*/ 56343 h 154393"/>
                  <a:gd name="connsiteX4" fmla="*/ 0 w 79757"/>
                  <a:gd name="connsiteY4" fmla="*/ 33293 h 154393"/>
                  <a:gd name="connsiteX5" fmla="*/ 20854 w 79757"/>
                  <a:gd name="connsiteY5" fmla="*/ 33293 h 154393"/>
                  <a:gd name="connsiteX6" fmla="*/ 20854 w 79757"/>
                  <a:gd name="connsiteY6" fmla="*/ 0 h 154393"/>
                  <a:gd name="connsiteX7" fmla="*/ 47562 w 79757"/>
                  <a:gd name="connsiteY7" fmla="*/ 0 h 154393"/>
                  <a:gd name="connsiteX8" fmla="*/ 47562 w 79757"/>
                  <a:gd name="connsiteY8" fmla="*/ 33293 h 154393"/>
                  <a:gd name="connsiteX9" fmla="*/ 77563 w 79757"/>
                  <a:gd name="connsiteY9" fmla="*/ 33293 h 154393"/>
                  <a:gd name="connsiteX10" fmla="*/ 77563 w 79757"/>
                  <a:gd name="connsiteY10" fmla="*/ 56343 h 154393"/>
                  <a:gd name="connsiteX11" fmla="*/ 47562 w 79757"/>
                  <a:gd name="connsiteY11" fmla="*/ 56343 h 154393"/>
                  <a:gd name="connsiteX12" fmla="*/ 47562 w 79757"/>
                  <a:gd name="connsiteY12" fmla="*/ 111953 h 154393"/>
                  <a:gd name="connsiteX13" fmla="*/ 64392 w 79757"/>
                  <a:gd name="connsiteY13" fmla="*/ 130978 h 154393"/>
                  <a:gd name="connsiteX14" fmla="*/ 79758 w 79757"/>
                  <a:gd name="connsiteY14" fmla="*/ 130978 h 154393"/>
                  <a:gd name="connsiteX15" fmla="*/ 79758 w 79757"/>
                  <a:gd name="connsiteY15" fmla="*/ 154393 h 154393"/>
                  <a:gd name="connsiteX16" fmla="*/ 62562 w 79757"/>
                  <a:gd name="connsiteY16" fmla="*/ 154393 h 15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757" h="154393">
                    <a:moveTo>
                      <a:pt x="62562" y="154393"/>
                    </a:moveTo>
                    <a:cubicBezTo>
                      <a:pt x="38050" y="154393"/>
                      <a:pt x="20854" y="141954"/>
                      <a:pt x="20854" y="113783"/>
                    </a:cubicBezTo>
                    <a:lnTo>
                      <a:pt x="20854" y="56343"/>
                    </a:lnTo>
                    <a:lnTo>
                      <a:pt x="0" y="56343"/>
                    </a:lnTo>
                    <a:lnTo>
                      <a:pt x="0" y="33293"/>
                    </a:lnTo>
                    <a:lnTo>
                      <a:pt x="20854" y="33293"/>
                    </a:lnTo>
                    <a:lnTo>
                      <a:pt x="20854" y="0"/>
                    </a:lnTo>
                    <a:lnTo>
                      <a:pt x="47562" y="0"/>
                    </a:lnTo>
                    <a:lnTo>
                      <a:pt x="47562" y="33293"/>
                    </a:lnTo>
                    <a:lnTo>
                      <a:pt x="77563" y="33293"/>
                    </a:lnTo>
                    <a:lnTo>
                      <a:pt x="77563" y="56343"/>
                    </a:lnTo>
                    <a:lnTo>
                      <a:pt x="47562" y="56343"/>
                    </a:lnTo>
                    <a:lnTo>
                      <a:pt x="47562" y="111953"/>
                    </a:lnTo>
                    <a:cubicBezTo>
                      <a:pt x="47562" y="120002"/>
                      <a:pt x="51221" y="130978"/>
                      <a:pt x="64392" y="130978"/>
                    </a:cubicBezTo>
                    <a:lnTo>
                      <a:pt x="79758" y="130978"/>
                    </a:lnTo>
                    <a:lnTo>
                      <a:pt x="79758" y="154393"/>
                    </a:lnTo>
                    <a:lnTo>
                      <a:pt x="62562" y="154393"/>
                    </a:lnTo>
                    <a:close/>
                  </a:path>
                </a:pathLst>
              </a:custGeom>
              <a:solidFill>
                <a:srgbClr val="FFFFFF"/>
              </a:solidFill>
              <a:ln w="3656" cap="flat">
                <a:noFill/>
                <a:prstDash val="solid"/>
                <a:miter/>
              </a:ln>
            </p:spPr>
            <p:txBody>
              <a:bodyPr rtlCol="0" anchor="ctr"/>
              <a:lstStyle/>
              <a:p>
                <a:endParaRPr lang="en-US"/>
              </a:p>
            </p:txBody>
          </p:sp>
          <p:sp>
            <p:nvSpPr>
              <p:cNvPr id="22" name="Frihandsfigur: Form 21">
                <a:extLst>
                  <a:ext uri="{FF2B5EF4-FFF2-40B4-BE49-F238E27FC236}">
                    <a16:creationId xmlns:a16="http://schemas.microsoft.com/office/drawing/2014/main" id="{E894C367-172C-49F0-850A-507367065728}"/>
                  </a:ext>
                </a:extLst>
              </p:cNvPr>
              <p:cNvSpPr/>
              <p:nvPr/>
            </p:nvSpPr>
            <p:spPr bwMode="black">
              <a:xfrm>
                <a:off x="1080634" y="6413180"/>
                <a:ext cx="119636" cy="125498"/>
              </a:xfrm>
              <a:custGeom>
                <a:avLst/>
                <a:gdLst>
                  <a:gd name="connsiteX0" fmla="*/ 0 w 119636"/>
                  <a:gd name="connsiteY0" fmla="*/ 89636 h 125498"/>
                  <a:gd name="connsiteX1" fmla="*/ 51586 w 119636"/>
                  <a:gd name="connsiteY1" fmla="*/ 51221 h 125498"/>
                  <a:gd name="connsiteX2" fmla="*/ 81221 w 119636"/>
                  <a:gd name="connsiteY2" fmla="*/ 51221 h 125498"/>
                  <a:gd name="connsiteX3" fmla="*/ 81221 w 119636"/>
                  <a:gd name="connsiteY3" fmla="*/ 45001 h 125498"/>
                  <a:gd name="connsiteX4" fmla="*/ 55611 w 119636"/>
                  <a:gd name="connsiteY4" fmla="*/ 21586 h 125498"/>
                  <a:gd name="connsiteX5" fmla="*/ 30001 w 119636"/>
                  <a:gd name="connsiteY5" fmla="*/ 38781 h 125498"/>
                  <a:gd name="connsiteX6" fmla="*/ 2561 w 119636"/>
                  <a:gd name="connsiteY6" fmla="*/ 38781 h 125498"/>
                  <a:gd name="connsiteX7" fmla="*/ 56708 w 119636"/>
                  <a:gd name="connsiteY7" fmla="*/ 0 h 125498"/>
                  <a:gd name="connsiteX8" fmla="*/ 107197 w 119636"/>
                  <a:gd name="connsiteY8" fmla="*/ 47928 h 125498"/>
                  <a:gd name="connsiteX9" fmla="*/ 107197 w 119636"/>
                  <a:gd name="connsiteY9" fmla="*/ 90002 h 125498"/>
                  <a:gd name="connsiteX10" fmla="*/ 116710 w 119636"/>
                  <a:gd name="connsiteY10" fmla="*/ 100246 h 125498"/>
                  <a:gd name="connsiteX11" fmla="*/ 119637 w 119636"/>
                  <a:gd name="connsiteY11" fmla="*/ 100246 h 125498"/>
                  <a:gd name="connsiteX12" fmla="*/ 119637 w 119636"/>
                  <a:gd name="connsiteY12" fmla="*/ 122929 h 125498"/>
                  <a:gd name="connsiteX13" fmla="*/ 108661 w 119636"/>
                  <a:gd name="connsiteY13" fmla="*/ 122929 h 125498"/>
                  <a:gd name="connsiteX14" fmla="*/ 84514 w 119636"/>
                  <a:gd name="connsiteY14" fmla="*/ 106831 h 125498"/>
                  <a:gd name="connsiteX15" fmla="*/ 43903 w 119636"/>
                  <a:gd name="connsiteY15" fmla="*/ 125490 h 125498"/>
                  <a:gd name="connsiteX16" fmla="*/ 0 w 119636"/>
                  <a:gd name="connsiteY16" fmla="*/ 89636 h 125498"/>
                  <a:gd name="connsiteX17" fmla="*/ 81587 w 119636"/>
                  <a:gd name="connsiteY17" fmla="*/ 75367 h 125498"/>
                  <a:gd name="connsiteX18" fmla="*/ 81587 w 119636"/>
                  <a:gd name="connsiteY18" fmla="*/ 70611 h 125498"/>
                  <a:gd name="connsiteX19" fmla="*/ 49025 w 119636"/>
                  <a:gd name="connsiteY19" fmla="*/ 70611 h 125498"/>
                  <a:gd name="connsiteX20" fmla="*/ 27440 w 119636"/>
                  <a:gd name="connsiteY20" fmla="*/ 88173 h 125498"/>
                  <a:gd name="connsiteX21" fmla="*/ 49025 w 119636"/>
                  <a:gd name="connsiteY21" fmla="*/ 105368 h 125498"/>
                  <a:gd name="connsiteX22" fmla="*/ 81587 w 119636"/>
                  <a:gd name="connsiteY22" fmla="*/ 75367 h 12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636" h="125498">
                    <a:moveTo>
                      <a:pt x="0" y="89636"/>
                    </a:moveTo>
                    <a:cubicBezTo>
                      <a:pt x="0" y="62196"/>
                      <a:pt x="21952" y="51221"/>
                      <a:pt x="51586" y="51221"/>
                    </a:cubicBezTo>
                    <a:lnTo>
                      <a:pt x="81221" y="51221"/>
                    </a:lnTo>
                    <a:lnTo>
                      <a:pt x="81221" y="45001"/>
                    </a:lnTo>
                    <a:cubicBezTo>
                      <a:pt x="81221" y="31098"/>
                      <a:pt x="70977" y="21586"/>
                      <a:pt x="55611" y="21586"/>
                    </a:cubicBezTo>
                    <a:cubicBezTo>
                      <a:pt x="42440" y="21586"/>
                      <a:pt x="32196" y="28537"/>
                      <a:pt x="30001" y="38781"/>
                    </a:cubicBezTo>
                    <a:lnTo>
                      <a:pt x="2561" y="38781"/>
                    </a:lnTo>
                    <a:cubicBezTo>
                      <a:pt x="5488" y="13171"/>
                      <a:pt x="28171" y="0"/>
                      <a:pt x="56708" y="0"/>
                    </a:cubicBezTo>
                    <a:cubicBezTo>
                      <a:pt x="87441" y="0"/>
                      <a:pt x="107197" y="17927"/>
                      <a:pt x="107197" y="47928"/>
                    </a:cubicBezTo>
                    <a:lnTo>
                      <a:pt x="107197" y="90002"/>
                    </a:lnTo>
                    <a:cubicBezTo>
                      <a:pt x="107197" y="96587"/>
                      <a:pt x="110490" y="100246"/>
                      <a:pt x="116710" y="100246"/>
                    </a:cubicBezTo>
                    <a:lnTo>
                      <a:pt x="119637" y="100246"/>
                    </a:lnTo>
                    <a:lnTo>
                      <a:pt x="119637" y="122929"/>
                    </a:lnTo>
                    <a:lnTo>
                      <a:pt x="108661" y="122929"/>
                    </a:lnTo>
                    <a:cubicBezTo>
                      <a:pt x="97319" y="122929"/>
                      <a:pt x="86709" y="120002"/>
                      <a:pt x="84514" y="106831"/>
                    </a:cubicBezTo>
                    <a:cubicBezTo>
                      <a:pt x="74270" y="120368"/>
                      <a:pt x="59635" y="125490"/>
                      <a:pt x="43903" y="125490"/>
                    </a:cubicBezTo>
                    <a:cubicBezTo>
                      <a:pt x="19391" y="125856"/>
                      <a:pt x="0" y="114149"/>
                      <a:pt x="0" y="89636"/>
                    </a:cubicBezTo>
                    <a:close/>
                    <a:moveTo>
                      <a:pt x="81587" y="75367"/>
                    </a:moveTo>
                    <a:lnTo>
                      <a:pt x="81587" y="70611"/>
                    </a:lnTo>
                    <a:lnTo>
                      <a:pt x="49025" y="70611"/>
                    </a:lnTo>
                    <a:cubicBezTo>
                      <a:pt x="38415" y="70611"/>
                      <a:pt x="27440" y="75733"/>
                      <a:pt x="27440" y="88173"/>
                    </a:cubicBezTo>
                    <a:cubicBezTo>
                      <a:pt x="27440" y="100246"/>
                      <a:pt x="37318" y="105368"/>
                      <a:pt x="49025" y="105368"/>
                    </a:cubicBezTo>
                    <a:cubicBezTo>
                      <a:pt x="69514" y="105368"/>
                      <a:pt x="81587" y="93660"/>
                      <a:pt x="81587" y="75367"/>
                    </a:cubicBezTo>
                    <a:close/>
                  </a:path>
                </a:pathLst>
              </a:custGeom>
              <a:solidFill>
                <a:srgbClr val="FFFFFF"/>
              </a:solidFill>
              <a:ln w="3656" cap="flat">
                <a:noFill/>
                <a:prstDash val="solid"/>
                <a:miter/>
              </a:ln>
            </p:spPr>
            <p:txBody>
              <a:bodyPr rtlCol="0" anchor="ctr"/>
              <a:lstStyle/>
              <a:p>
                <a:endParaRPr lang="en-US"/>
              </a:p>
            </p:txBody>
          </p:sp>
          <p:sp>
            <p:nvSpPr>
              <p:cNvPr id="23" name="Frihandsfigur: Form 22">
                <a:extLst>
                  <a:ext uri="{FF2B5EF4-FFF2-40B4-BE49-F238E27FC236}">
                    <a16:creationId xmlns:a16="http://schemas.microsoft.com/office/drawing/2014/main" id="{D9779878-9782-48B9-95BD-2E30FB67F9EB}"/>
                  </a:ext>
                </a:extLst>
              </p:cNvPr>
              <p:cNvSpPr/>
              <p:nvPr/>
            </p:nvSpPr>
            <p:spPr bwMode="black">
              <a:xfrm>
                <a:off x="1210515" y="6412814"/>
                <a:ext cx="103904" cy="125519"/>
              </a:xfrm>
              <a:custGeom>
                <a:avLst/>
                <a:gdLst>
                  <a:gd name="connsiteX0" fmla="*/ 0 w 103904"/>
                  <a:gd name="connsiteY0" fmla="*/ 84148 h 125519"/>
                  <a:gd name="connsiteX1" fmla="*/ 25976 w 103904"/>
                  <a:gd name="connsiteY1" fmla="*/ 83782 h 125519"/>
                  <a:gd name="connsiteX2" fmla="*/ 54147 w 103904"/>
                  <a:gd name="connsiteY2" fmla="*/ 104636 h 125519"/>
                  <a:gd name="connsiteX3" fmla="*/ 76831 w 103904"/>
                  <a:gd name="connsiteY3" fmla="*/ 88904 h 125519"/>
                  <a:gd name="connsiteX4" fmla="*/ 57806 w 103904"/>
                  <a:gd name="connsiteY4" fmla="*/ 74636 h 125519"/>
                  <a:gd name="connsiteX5" fmla="*/ 36586 w 103904"/>
                  <a:gd name="connsiteY5" fmla="*/ 70977 h 125519"/>
                  <a:gd name="connsiteX6" fmla="*/ 2195 w 103904"/>
                  <a:gd name="connsiteY6" fmla="*/ 38781 h 125519"/>
                  <a:gd name="connsiteX7" fmla="*/ 51586 w 103904"/>
                  <a:gd name="connsiteY7" fmla="*/ 0 h 125519"/>
                  <a:gd name="connsiteX8" fmla="*/ 101709 w 103904"/>
                  <a:gd name="connsiteY8" fmla="*/ 39513 h 125519"/>
                  <a:gd name="connsiteX9" fmla="*/ 75733 w 103904"/>
                  <a:gd name="connsiteY9" fmla="*/ 39513 h 125519"/>
                  <a:gd name="connsiteX10" fmla="*/ 50489 w 103904"/>
                  <a:gd name="connsiteY10" fmla="*/ 21220 h 125519"/>
                  <a:gd name="connsiteX11" fmla="*/ 28537 w 103904"/>
                  <a:gd name="connsiteY11" fmla="*/ 36220 h 125519"/>
                  <a:gd name="connsiteX12" fmla="*/ 42074 w 103904"/>
                  <a:gd name="connsiteY12" fmla="*/ 47196 h 125519"/>
                  <a:gd name="connsiteX13" fmla="*/ 68782 w 103904"/>
                  <a:gd name="connsiteY13" fmla="*/ 52318 h 125519"/>
                  <a:gd name="connsiteX14" fmla="*/ 103904 w 103904"/>
                  <a:gd name="connsiteY14" fmla="*/ 85977 h 125519"/>
                  <a:gd name="connsiteX15" fmla="*/ 53416 w 103904"/>
                  <a:gd name="connsiteY15" fmla="*/ 125490 h 125519"/>
                  <a:gd name="connsiteX16" fmla="*/ 0 w 103904"/>
                  <a:gd name="connsiteY16" fmla="*/ 84148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904" h="125519">
                    <a:moveTo>
                      <a:pt x="0" y="84148"/>
                    </a:moveTo>
                    <a:lnTo>
                      <a:pt x="25976" y="83782"/>
                    </a:lnTo>
                    <a:cubicBezTo>
                      <a:pt x="28171" y="96587"/>
                      <a:pt x="38781" y="104636"/>
                      <a:pt x="54147" y="104636"/>
                    </a:cubicBezTo>
                    <a:cubicBezTo>
                      <a:pt x="64392" y="104636"/>
                      <a:pt x="76831" y="100978"/>
                      <a:pt x="76831" y="88904"/>
                    </a:cubicBezTo>
                    <a:cubicBezTo>
                      <a:pt x="76831" y="80489"/>
                      <a:pt x="70977" y="77197"/>
                      <a:pt x="57806" y="74636"/>
                    </a:cubicBezTo>
                    <a:lnTo>
                      <a:pt x="36586" y="70977"/>
                    </a:lnTo>
                    <a:cubicBezTo>
                      <a:pt x="21586" y="68416"/>
                      <a:pt x="2195" y="62196"/>
                      <a:pt x="2195" y="38781"/>
                    </a:cubicBezTo>
                    <a:cubicBezTo>
                      <a:pt x="2195" y="17927"/>
                      <a:pt x="21220" y="0"/>
                      <a:pt x="51586" y="0"/>
                    </a:cubicBezTo>
                    <a:cubicBezTo>
                      <a:pt x="87075" y="0"/>
                      <a:pt x="101344" y="23049"/>
                      <a:pt x="101709" y="39513"/>
                    </a:cubicBezTo>
                    <a:lnTo>
                      <a:pt x="75733" y="39513"/>
                    </a:lnTo>
                    <a:cubicBezTo>
                      <a:pt x="73538" y="27805"/>
                      <a:pt x="63660" y="21220"/>
                      <a:pt x="50489" y="21220"/>
                    </a:cubicBezTo>
                    <a:cubicBezTo>
                      <a:pt x="36586" y="21220"/>
                      <a:pt x="28537" y="28537"/>
                      <a:pt x="28537" y="36220"/>
                    </a:cubicBezTo>
                    <a:cubicBezTo>
                      <a:pt x="28537" y="43172"/>
                      <a:pt x="33659" y="45733"/>
                      <a:pt x="42074" y="47196"/>
                    </a:cubicBezTo>
                    <a:lnTo>
                      <a:pt x="68782" y="52318"/>
                    </a:lnTo>
                    <a:cubicBezTo>
                      <a:pt x="91465" y="56708"/>
                      <a:pt x="103904" y="67684"/>
                      <a:pt x="103904" y="85977"/>
                    </a:cubicBezTo>
                    <a:cubicBezTo>
                      <a:pt x="103904" y="113417"/>
                      <a:pt x="79026" y="125490"/>
                      <a:pt x="53416" y="125490"/>
                    </a:cubicBezTo>
                    <a:cubicBezTo>
                      <a:pt x="27074" y="126222"/>
                      <a:pt x="2561" y="113417"/>
                      <a:pt x="0" y="84148"/>
                    </a:cubicBezTo>
                    <a:close/>
                  </a:path>
                </a:pathLst>
              </a:custGeom>
              <a:solidFill>
                <a:srgbClr val="FFFFFF"/>
              </a:solidFill>
              <a:ln w="3656" cap="flat">
                <a:noFill/>
                <a:prstDash val="solid"/>
                <a:miter/>
              </a:ln>
            </p:spPr>
            <p:txBody>
              <a:bodyPr rtlCol="0" anchor="ctr"/>
              <a:lstStyle/>
              <a:p>
                <a:endParaRPr lang="en-US"/>
              </a:p>
            </p:txBody>
          </p:sp>
        </p:grpSp>
      </p:grpSp>
      <p:sp>
        <p:nvSpPr>
          <p:cNvPr id="25" name="Text Placeholder 2">
            <a:extLst>
              <a:ext uri="{FF2B5EF4-FFF2-40B4-BE49-F238E27FC236}">
                <a16:creationId xmlns:a16="http://schemas.microsoft.com/office/drawing/2014/main" id="{0621D205-4228-4914-8355-B962E0CF7683}"/>
              </a:ext>
            </a:extLst>
          </p:cNvPr>
          <p:cNvSpPr>
            <a:spLocks noGrp="1"/>
          </p:cNvSpPr>
          <p:nvPr>
            <p:ph type="body" idx="14"/>
          </p:nvPr>
        </p:nvSpPr>
        <p:spPr>
          <a:xfrm>
            <a:off x="4251326" y="288925"/>
            <a:ext cx="2702184" cy="574040"/>
          </a:xfrm>
        </p:spPr>
        <p:txBody>
          <a:bodyPr anchor="t"/>
          <a:lstStyle>
            <a:lvl1pPr marL="0" indent="0">
              <a:lnSpc>
                <a:spcPct val="100000"/>
              </a:lnSpc>
              <a:spcBef>
                <a:spcPts val="0"/>
              </a:spcBef>
              <a:buNone/>
              <a:defRPr sz="9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textruta 8">
            <a:extLst>
              <a:ext uri="{FF2B5EF4-FFF2-40B4-BE49-F238E27FC236}">
                <a16:creationId xmlns:a16="http://schemas.microsoft.com/office/drawing/2014/main" id="{EF3C0248-7750-4963-8CB7-BD82699EF58B}"/>
              </a:ext>
            </a:extLst>
          </p:cNvPr>
          <p:cNvSpPr txBox="1"/>
          <p:nvPr userDrawn="1"/>
        </p:nvSpPr>
        <p:spPr>
          <a:xfrm>
            <a:off x="-8799" y="-355859"/>
            <a:ext cx="12192000" cy="307777"/>
          </a:xfrm>
          <a:prstGeom prst="rect">
            <a:avLst/>
          </a:prstGeom>
          <a:solidFill>
            <a:schemeClr val="tx1"/>
          </a:solidFill>
        </p:spPr>
        <p:txBody>
          <a:bodyPr wrap="square" rtlCol="0">
            <a:spAutoFit/>
          </a:bodyPr>
          <a:lstStyle/>
          <a:p>
            <a:pPr algn="l"/>
            <a:r>
              <a:rPr lang="en-US" sz="1400">
                <a:solidFill>
                  <a:schemeClr val="bg2"/>
                </a:solidFill>
              </a:rPr>
              <a:t>To insert Background picture in this layout – Right click on the background – choose Format –Picture or texture fill and Insert a picture from file.  </a:t>
            </a:r>
          </a:p>
        </p:txBody>
      </p:sp>
    </p:spTree>
    <p:extLst>
      <p:ext uri="{BB962C8B-B14F-4D97-AF65-F5344CB8AC3E}">
        <p14:creationId xmlns:p14="http://schemas.microsoft.com/office/powerpoint/2010/main" val="12923152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Last page 1">
    <p:spTree>
      <p:nvGrpSpPr>
        <p:cNvPr id="1" name=""/>
        <p:cNvGrpSpPr/>
        <p:nvPr/>
      </p:nvGrpSpPr>
      <p:grpSpPr>
        <a:xfrm>
          <a:off x="0" y="0"/>
          <a:ext cx="0" cy="0"/>
          <a:chOff x="0" y="0"/>
          <a:chExt cx="0" cy="0"/>
        </a:xfrm>
      </p:grpSpPr>
      <p:grpSp>
        <p:nvGrpSpPr>
          <p:cNvPr id="6" name="Grupp 5">
            <a:extLst>
              <a:ext uri="{FF2B5EF4-FFF2-40B4-BE49-F238E27FC236}">
                <a16:creationId xmlns:a16="http://schemas.microsoft.com/office/drawing/2014/main" id="{89DB4DE8-C3DB-4965-9AE9-C0AC5D968F9B}"/>
              </a:ext>
            </a:extLst>
          </p:cNvPr>
          <p:cNvGrpSpPr/>
          <p:nvPr/>
        </p:nvGrpSpPr>
        <p:grpSpPr bwMode="black">
          <a:xfrm>
            <a:off x="4061460" y="2347359"/>
            <a:ext cx="4069080" cy="2163282"/>
            <a:chOff x="296249" y="5987985"/>
            <a:chExt cx="1037200" cy="551416"/>
          </a:xfrm>
        </p:grpSpPr>
        <p:grpSp>
          <p:nvGrpSpPr>
            <p:cNvPr id="7" name="Bild 6">
              <a:extLst>
                <a:ext uri="{FF2B5EF4-FFF2-40B4-BE49-F238E27FC236}">
                  <a16:creationId xmlns:a16="http://schemas.microsoft.com/office/drawing/2014/main" id="{2F93349A-D3AB-4223-9250-8ABC5E34B09A}"/>
                </a:ext>
              </a:extLst>
            </p:cNvPr>
            <p:cNvGrpSpPr/>
            <p:nvPr/>
          </p:nvGrpSpPr>
          <p:grpSpPr bwMode="black">
            <a:xfrm>
              <a:off x="296249" y="5987985"/>
              <a:ext cx="1037200" cy="305231"/>
              <a:chOff x="296249" y="5987985"/>
              <a:chExt cx="1037200" cy="305231"/>
            </a:xfrm>
            <a:solidFill>
              <a:srgbClr val="FC273F"/>
            </a:solidFill>
          </p:grpSpPr>
          <p:sp>
            <p:nvSpPr>
              <p:cNvPr id="18" name="Frihandsfigur: Form 17">
                <a:extLst>
                  <a:ext uri="{FF2B5EF4-FFF2-40B4-BE49-F238E27FC236}">
                    <a16:creationId xmlns:a16="http://schemas.microsoft.com/office/drawing/2014/main" id="{81A995AE-A883-44B8-82B2-1D3D8E7A7849}"/>
                  </a:ext>
                </a:extLst>
              </p:cNvPr>
              <p:cNvSpPr/>
              <p:nvPr/>
            </p:nvSpPr>
            <p:spPr bwMode="black">
              <a:xfrm>
                <a:off x="1028324" y="5987985"/>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0"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9" name="Frihandsfigur: Form 18">
                <a:extLst>
                  <a:ext uri="{FF2B5EF4-FFF2-40B4-BE49-F238E27FC236}">
                    <a16:creationId xmlns:a16="http://schemas.microsoft.com/office/drawing/2014/main" id="{FDC3879A-FFA9-4E01-BFBC-8FEA7A362007}"/>
                  </a:ext>
                </a:extLst>
              </p:cNvPr>
              <p:cNvSpPr/>
              <p:nvPr/>
            </p:nvSpPr>
            <p:spPr bwMode="black">
              <a:xfrm>
                <a:off x="662115" y="5988091"/>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1"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0" name="Frihandsfigur: Form 19">
                <a:extLst>
                  <a:ext uri="{FF2B5EF4-FFF2-40B4-BE49-F238E27FC236}">
                    <a16:creationId xmlns:a16="http://schemas.microsoft.com/office/drawing/2014/main" id="{E92E437D-7454-48DF-A5A8-90A0CDA29025}"/>
                  </a:ext>
                </a:extLst>
              </p:cNvPr>
              <p:cNvSpPr/>
              <p:nvPr/>
            </p:nvSpPr>
            <p:spPr bwMode="black">
              <a:xfrm>
                <a:off x="296249" y="5988000"/>
                <a:ext cx="305125" cy="305125"/>
              </a:xfrm>
              <a:custGeom>
                <a:avLst/>
                <a:gdLst>
                  <a:gd name="connsiteX0" fmla="*/ 305125 w 305125"/>
                  <a:gd name="connsiteY0" fmla="*/ 152563 h 305125"/>
                  <a:gd name="connsiteX1" fmla="*/ 152563 w 305125"/>
                  <a:gd name="connsiteY1" fmla="*/ 305125 h 305125"/>
                  <a:gd name="connsiteX2" fmla="*/ 0 w 305125"/>
                  <a:gd name="connsiteY2" fmla="*/ 152563 h 305125"/>
                  <a:gd name="connsiteX3" fmla="*/ 152563 w 305125"/>
                  <a:gd name="connsiteY3" fmla="*/ 0 h 305125"/>
                  <a:gd name="connsiteX4" fmla="*/ 305125 w 305125"/>
                  <a:gd name="connsiteY4" fmla="*/ 152563 h 305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125" h="305125">
                    <a:moveTo>
                      <a:pt x="305125" y="152563"/>
                    </a:moveTo>
                    <a:cubicBezTo>
                      <a:pt x="305125" y="236821"/>
                      <a:pt x="236821" y="305125"/>
                      <a:pt x="152563" y="305125"/>
                    </a:cubicBezTo>
                    <a:cubicBezTo>
                      <a:pt x="68305" y="305125"/>
                      <a:pt x="0" y="236821"/>
                      <a:pt x="0" y="152563"/>
                    </a:cubicBezTo>
                    <a:cubicBezTo>
                      <a:pt x="0" y="68305"/>
                      <a:pt x="68305" y="0"/>
                      <a:pt x="152563" y="0"/>
                    </a:cubicBezTo>
                    <a:cubicBezTo>
                      <a:pt x="236821" y="0"/>
                      <a:pt x="305125" y="68305"/>
                      <a:pt x="305125" y="152563"/>
                    </a:cubicBezTo>
                    <a:close/>
                  </a:path>
                </a:pathLst>
              </a:custGeom>
              <a:solidFill>
                <a:schemeClr val="accent1"/>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grpSp>
          <p:nvGrpSpPr>
            <p:cNvPr id="8" name="Bild 6">
              <a:extLst>
                <a:ext uri="{FF2B5EF4-FFF2-40B4-BE49-F238E27FC236}">
                  <a16:creationId xmlns:a16="http://schemas.microsoft.com/office/drawing/2014/main" id="{13742FDE-0FF3-4CC6-96B5-442B8D351CAC}"/>
                </a:ext>
              </a:extLst>
            </p:cNvPr>
            <p:cNvGrpSpPr/>
            <p:nvPr/>
          </p:nvGrpSpPr>
          <p:grpSpPr bwMode="black">
            <a:xfrm>
              <a:off x="315253" y="6367081"/>
              <a:ext cx="999166" cy="172320"/>
              <a:chOff x="315253" y="6367081"/>
              <a:chExt cx="999166" cy="172320"/>
            </a:xfrm>
            <a:solidFill>
              <a:srgbClr val="FFFFFF"/>
            </a:solidFill>
          </p:grpSpPr>
          <p:sp>
            <p:nvSpPr>
              <p:cNvPr id="9" name="Frihandsfigur: Form 8">
                <a:extLst>
                  <a:ext uri="{FF2B5EF4-FFF2-40B4-BE49-F238E27FC236}">
                    <a16:creationId xmlns:a16="http://schemas.microsoft.com/office/drawing/2014/main" id="{22D2EE7E-37D9-44D9-9212-3899C666F884}"/>
                  </a:ext>
                </a:extLst>
              </p:cNvPr>
              <p:cNvSpPr/>
              <p:nvPr/>
            </p:nvSpPr>
            <p:spPr bwMode="black">
              <a:xfrm>
                <a:off x="315253" y="6369277"/>
                <a:ext cx="128051" cy="169398"/>
              </a:xfrm>
              <a:custGeom>
                <a:avLst/>
                <a:gdLst>
                  <a:gd name="connsiteX0" fmla="*/ 0 w 128051"/>
                  <a:gd name="connsiteY0" fmla="*/ 113783 h 169398"/>
                  <a:gd name="connsiteX1" fmla="*/ 28171 w 128051"/>
                  <a:gd name="connsiteY1" fmla="*/ 113783 h 169398"/>
                  <a:gd name="connsiteX2" fmla="*/ 66953 w 128051"/>
                  <a:gd name="connsiteY2" fmla="*/ 145979 h 169398"/>
                  <a:gd name="connsiteX3" fmla="*/ 99514 w 128051"/>
                  <a:gd name="connsiteY3" fmla="*/ 121832 h 169398"/>
                  <a:gd name="connsiteX4" fmla="*/ 74636 w 128051"/>
                  <a:gd name="connsiteY4" fmla="*/ 99880 h 169398"/>
                  <a:gd name="connsiteX5" fmla="*/ 51952 w 128051"/>
                  <a:gd name="connsiteY5" fmla="*/ 95124 h 169398"/>
                  <a:gd name="connsiteX6" fmla="*/ 4024 w 128051"/>
                  <a:gd name="connsiteY6" fmla="*/ 49025 h 169398"/>
                  <a:gd name="connsiteX7" fmla="*/ 63660 w 128051"/>
                  <a:gd name="connsiteY7" fmla="*/ 0 h 169398"/>
                  <a:gd name="connsiteX8" fmla="*/ 125490 w 128051"/>
                  <a:gd name="connsiteY8" fmla="*/ 51952 h 169398"/>
                  <a:gd name="connsiteX9" fmla="*/ 97319 w 128051"/>
                  <a:gd name="connsiteY9" fmla="*/ 51952 h 169398"/>
                  <a:gd name="connsiteX10" fmla="*/ 62562 w 128051"/>
                  <a:gd name="connsiteY10" fmla="*/ 23781 h 169398"/>
                  <a:gd name="connsiteX11" fmla="*/ 32562 w 128051"/>
                  <a:gd name="connsiteY11" fmla="*/ 46830 h 169398"/>
                  <a:gd name="connsiteX12" fmla="*/ 54147 w 128051"/>
                  <a:gd name="connsiteY12" fmla="*/ 66953 h 169398"/>
                  <a:gd name="connsiteX13" fmla="*/ 84880 w 128051"/>
                  <a:gd name="connsiteY13" fmla="*/ 73538 h 169398"/>
                  <a:gd name="connsiteX14" fmla="*/ 128051 w 128051"/>
                  <a:gd name="connsiteY14" fmla="*/ 118173 h 169398"/>
                  <a:gd name="connsiteX15" fmla="*/ 66587 w 128051"/>
                  <a:gd name="connsiteY15" fmla="*/ 169394 h 169398"/>
                  <a:gd name="connsiteX16" fmla="*/ 0 w 128051"/>
                  <a:gd name="connsiteY16" fmla="*/ 113783 h 16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051" h="169398">
                    <a:moveTo>
                      <a:pt x="0" y="113783"/>
                    </a:moveTo>
                    <a:lnTo>
                      <a:pt x="28171" y="113783"/>
                    </a:lnTo>
                    <a:cubicBezTo>
                      <a:pt x="30001" y="134637"/>
                      <a:pt x="46098" y="145979"/>
                      <a:pt x="66953" y="145979"/>
                    </a:cubicBezTo>
                    <a:cubicBezTo>
                      <a:pt x="84148" y="145979"/>
                      <a:pt x="99514" y="138661"/>
                      <a:pt x="99514" y="121832"/>
                    </a:cubicBezTo>
                    <a:cubicBezTo>
                      <a:pt x="99514" y="110856"/>
                      <a:pt x="92929" y="103539"/>
                      <a:pt x="74636" y="99880"/>
                    </a:cubicBezTo>
                    <a:lnTo>
                      <a:pt x="51952" y="95124"/>
                    </a:lnTo>
                    <a:cubicBezTo>
                      <a:pt x="24513" y="89636"/>
                      <a:pt x="4024" y="79758"/>
                      <a:pt x="4024" y="49025"/>
                    </a:cubicBezTo>
                    <a:cubicBezTo>
                      <a:pt x="4024" y="19756"/>
                      <a:pt x="30732" y="0"/>
                      <a:pt x="63660" y="0"/>
                    </a:cubicBezTo>
                    <a:cubicBezTo>
                      <a:pt x="98782" y="0"/>
                      <a:pt x="124393" y="20122"/>
                      <a:pt x="125490" y="51952"/>
                    </a:cubicBezTo>
                    <a:lnTo>
                      <a:pt x="97319" y="51952"/>
                    </a:lnTo>
                    <a:cubicBezTo>
                      <a:pt x="95490" y="34025"/>
                      <a:pt x="81221" y="23781"/>
                      <a:pt x="62562" y="23781"/>
                    </a:cubicBezTo>
                    <a:cubicBezTo>
                      <a:pt x="46098" y="23781"/>
                      <a:pt x="32562" y="33293"/>
                      <a:pt x="32562" y="46830"/>
                    </a:cubicBezTo>
                    <a:cubicBezTo>
                      <a:pt x="32562" y="56343"/>
                      <a:pt x="38050" y="63660"/>
                      <a:pt x="54147" y="66953"/>
                    </a:cubicBezTo>
                    <a:lnTo>
                      <a:pt x="84880" y="73538"/>
                    </a:lnTo>
                    <a:cubicBezTo>
                      <a:pt x="117441" y="80489"/>
                      <a:pt x="128051" y="96953"/>
                      <a:pt x="128051" y="118173"/>
                    </a:cubicBezTo>
                    <a:cubicBezTo>
                      <a:pt x="128051" y="150735"/>
                      <a:pt x="99880" y="169394"/>
                      <a:pt x="66587" y="169394"/>
                    </a:cubicBezTo>
                    <a:cubicBezTo>
                      <a:pt x="28903" y="169760"/>
                      <a:pt x="366" y="148174"/>
                      <a:pt x="0" y="113783"/>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0" name="Frihandsfigur: Form 9">
                <a:extLst>
                  <a:ext uri="{FF2B5EF4-FFF2-40B4-BE49-F238E27FC236}">
                    <a16:creationId xmlns:a16="http://schemas.microsoft.com/office/drawing/2014/main" id="{EDB32915-C9D5-47F3-B55B-1AD63869201D}"/>
                  </a:ext>
                </a:extLst>
              </p:cNvPr>
              <p:cNvSpPr/>
              <p:nvPr/>
            </p:nvSpPr>
            <p:spPr bwMode="black">
              <a:xfrm>
                <a:off x="457939" y="6412814"/>
                <a:ext cx="120002" cy="125856"/>
              </a:xfrm>
              <a:custGeom>
                <a:avLst/>
                <a:gdLst>
                  <a:gd name="connsiteX0" fmla="*/ 119271 w 120002"/>
                  <a:gd name="connsiteY0" fmla="*/ 70245 h 125856"/>
                  <a:gd name="connsiteX1" fmla="*/ 27805 w 120002"/>
                  <a:gd name="connsiteY1" fmla="*/ 70245 h 125856"/>
                  <a:gd name="connsiteX2" fmla="*/ 61830 w 120002"/>
                  <a:gd name="connsiteY2" fmla="*/ 102807 h 125856"/>
                  <a:gd name="connsiteX3" fmla="*/ 89636 w 120002"/>
                  <a:gd name="connsiteY3" fmla="*/ 84514 h 125856"/>
                  <a:gd name="connsiteX4" fmla="*/ 118173 w 120002"/>
                  <a:gd name="connsiteY4" fmla="*/ 84514 h 125856"/>
                  <a:gd name="connsiteX5" fmla="*/ 61465 w 120002"/>
                  <a:gd name="connsiteY5" fmla="*/ 125856 h 125856"/>
                  <a:gd name="connsiteX6" fmla="*/ 0 w 120002"/>
                  <a:gd name="connsiteY6" fmla="*/ 62562 h 125856"/>
                  <a:gd name="connsiteX7" fmla="*/ 61830 w 120002"/>
                  <a:gd name="connsiteY7" fmla="*/ 0 h 125856"/>
                  <a:gd name="connsiteX8" fmla="*/ 120002 w 120002"/>
                  <a:gd name="connsiteY8" fmla="*/ 58538 h 125856"/>
                  <a:gd name="connsiteX9" fmla="*/ 119271 w 120002"/>
                  <a:gd name="connsiteY9" fmla="*/ 70245 h 125856"/>
                  <a:gd name="connsiteX10" fmla="*/ 28903 w 120002"/>
                  <a:gd name="connsiteY10" fmla="*/ 49757 h 125856"/>
                  <a:gd name="connsiteX11" fmla="*/ 91465 w 120002"/>
                  <a:gd name="connsiteY11" fmla="*/ 49757 h 125856"/>
                  <a:gd name="connsiteX12" fmla="*/ 61099 w 120002"/>
                  <a:gd name="connsiteY12" fmla="*/ 23781 h 125856"/>
                  <a:gd name="connsiteX13" fmla="*/ 28903 w 120002"/>
                  <a:gd name="connsiteY13" fmla="*/ 49757 h 1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02" h="125856">
                    <a:moveTo>
                      <a:pt x="119271" y="70245"/>
                    </a:moveTo>
                    <a:lnTo>
                      <a:pt x="27805" y="70245"/>
                    </a:lnTo>
                    <a:cubicBezTo>
                      <a:pt x="30001" y="89270"/>
                      <a:pt x="41342" y="102807"/>
                      <a:pt x="61830" y="102807"/>
                    </a:cubicBezTo>
                    <a:cubicBezTo>
                      <a:pt x="77563" y="102807"/>
                      <a:pt x="86709" y="95124"/>
                      <a:pt x="89636" y="84514"/>
                    </a:cubicBezTo>
                    <a:lnTo>
                      <a:pt x="118173" y="84514"/>
                    </a:lnTo>
                    <a:cubicBezTo>
                      <a:pt x="114880" y="107929"/>
                      <a:pt x="92929" y="125856"/>
                      <a:pt x="61465" y="125856"/>
                    </a:cubicBezTo>
                    <a:cubicBezTo>
                      <a:pt x="23781" y="125856"/>
                      <a:pt x="0" y="98417"/>
                      <a:pt x="0" y="62562"/>
                    </a:cubicBezTo>
                    <a:cubicBezTo>
                      <a:pt x="0" y="26342"/>
                      <a:pt x="24147" y="0"/>
                      <a:pt x="61830" y="0"/>
                    </a:cubicBezTo>
                    <a:cubicBezTo>
                      <a:pt x="96953" y="0"/>
                      <a:pt x="120002" y="25244"/>
                      <a:pt x="120002" y="58538"/>
                    </a:cubicBezTo>
                    <a:cubicBezTo>
                      <a:pt x="119637" y="63294"/>
                      <a:pt x="119637" y="67684"/>
                      <a:pt x="119271" y="70245"/>
                    </a:cubicBezTo>
                    <a:close/>
                    <a:moveTo>
                      <a:pt x="28903" y="49757"/>
                    </a:moveTo>
                    <a:lnTo>
                      <a:pt x="91465" y="49757"/>
                    </a:lnTo>
                    <a:cubicBezTo>
                      <a:pt x="87075" y="31464"/>
                      <a:pt x="76465" y="23781"/>
                      <a:pt x="61099" y="23781"/>
                    </a:cubicBezTo>
                    <a:cubicBezTo>
                      <a:pt x="43903" y="23781"/>
                      <a:pt x="32927" y="34391"/>
                      <a:pt x="28903" y="49757"/>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1" name="Frihandsfigur: Form 10">
                <a:extLst>
                  <a:ext uri="{FF2B5EF4-FFF2-40B4-BE49-F238E27FC236}">
                    <a16:creationId xmlns:a16="http://schemas.microsoft.com/office/drawing/2014/main" id="{17DEF7A1-935C-49DE-9F95-38E6BBDA4262}"/>
                  </a:ext>
                </a:extLst>
              </p:cNvPr>
              <p:cNvSpPr/>
              <p:nvPr/>
            </p:nvSpPr>
            <p:spPr bwMode="black">
              <a:xfrm>
                <a:off x="592576" y="6413180"/>
                <a:ext cx="120368" cy="125856"/>
              </a:xfrm>
              <a:custGeom>
                <a:avLst/>
                <a:gdLst>
                  <a:gd name="connsiteX0" fmla="*/ 0 w 120368"/>
                  <a:gd name="connsiteY0" fmla="*/ 62562 h 125856"/>
                  <a:gd name="connsiteX1" fmla="*/ 62562 w 120368"/>
                  <a:gd name="connsiteY1" fmla="*/ 0 h 125856"/>
                  <a:gd name="connsiteX2" fmla="*/ 120368 w 120368"/>
                  <a:gd name="connsiteY2" fmla="*/ 46464 h 125856"/>
                  <a:gd name="connsiteX3" fmla="*/ 91465 w 120368"/>
                  <a:gd name="connsiteY3" fmla="*/ 46464 h 125856"/>
                  <a:gd name="connsiteX4" fmla="*/ 62196 w 120368"/>
                  <a:gd name="connsiteY4" fmla="*/ 23781 h 125856"/>
                  <a:gd name="connsiteX5" fmla="*/ 27440 w 120368"/>
                  <a:gd name="connsiteY5" fmla="*/ 62562 h 125856"/>
                  <a:gd name="connsiteX6" fmla="*/ 62196 w 120368"/>
                  <a:gd name="connsiteY6" fmla="*/ 102075 h 125856"/>
                  <a:gd name="connsiteX7" fmla="*/ 91465 w 120368"/>
                  <a:gd name="connsiteY7" fmla="*/ 79026 h 125856"/>
                  <a:gd name="connsiteX8" fmla="*/ 120002 w 120368"/>
                  <a:gd name="connsiteY8" fmla="*/ 79026 h 125856"/>
                  <a:gd name="connsiteX9" fmla="*/ 62196 w 120368"/>
                  <a:gd name="connsiteY9" fmla="*/ 125856 h 125856"/>
                  <a:gd name="connsiteX10" fmla="*/ 0 w 120368"/>
                  <a:gd name="connsiteY10" fmla="*/ 62562 h 125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368" h="125856">
                    <a:moveTo>
                      <a:pt x="0" y="62562"/>
                    </a:moveTo>
                    <a:cubicBezTo>
                      <a:pt x="0" y="27074"/>
                      <a:pt x="24147" y="0"/>
                      <a:pt x="62562" y="0"/>
                    </a:cubicBezTo>
                    <a:cubicBezTo>
                      <a:pt x="94026" y="0"/>
                      <a:pt x="117807" y="19025"/>
                      <a:pt x="120368" y="46464"/>
                    </a:cubicBezTo>
                    <a:lnTo>
                      <a:pt x="91465" y="46464"/>
                    </a:lnTo>
                    <a:cubicBezTo>
                      <a:pt x="88904" y="33293"/>
                      <a:pt x="78294" y="23781"/>
                      <a:pt x="62196" y="23781"/>
                    </a:cubicBezTo>
                    <a:cubicBezTo>
                      <a:pt x="40245" y="23781"/>
                      <a:pt x="27440" y="40976"/>
                      <a:pt x="27440" y="62562"/>
                    </a:cubicBezTo>
                    <a:cubicBezTo>
                      <a:pt x="27440" y="84148"/>
                      <a:pt x="40245" y="102075"/>
                      <a:pt x="62196" y="102075"/>
                    </a:cubicBezTo>
                    <a:cubicBezTo>
                      <a:pt x="78294" y="102075"/>
                      <a:pt x="89270" y="92563"/>
                      <a:pt x="91465" y="79026"/>
                    </a:cubicBezTo>
                    <a:lnTo>
                      <a:pt x="120002" y="79026"/>
                    </a:lnTo>
                    <a:cubicBezTo>
                      <a:pt x="115612" y="106466"/>
                      <a:pt x="93660" y="125856"/>
                      <a:pt x="62196" y="125856"/>
                    </a:cubicBezTo>
                    <a:cubicBezTo>
                      <a:pt x="24147" y="125856"/>
                      <a:pt x="0" y="98051"/>
                      <a:pt x="0" y="62562"/>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2" name="Frihandsfigur: Form 11">
                <a:extLst>
                  <a:ext uri="{FF2B5EF4-FFF2-40B4-BE49-F238E27FC236}">
                    <a16:creationId xmlns:a16="http://schemas.microsoft.com/office/drawing/2014/main" id="{3B21AC63-2B95-4944-ADF7-1E0E46713D31}"/>
                  </a:ext>
                </a:extLst>
              </p:cNvPr>
              <p:cNvSpPr/>
              <p:nvPr/>
            </p:nvSpPr>
            <p:spPr bwMode="black">
              <a:xfrm>
                <a:off x="727579" y="6415375"/>
                <a:ext cx="110490" cy="124026"/>
              </a:xfrm>
              <a:custGeom>
                <a:avLst/>
                <a:gdLst>
                  <a:gd name="connsiteX0" fmla="*/ 0 w 110490"/>
                  <a:gd name="connsiteY0" fmla="*/ 67684 h 124026"/>
                  <a:gd name="connsiteX1" fmla="*/ 0 w 110490"/>
                  <a:gd name="connsiteY1" fmla="*/ 0 h 124026"/>
                  <a:gd name="connsiteX2" fmla="*/ 26708 w 110490"/>
                  <a:gd name="connsiteY2" fmla="*/ 0 h 124026"/>
                  <a:gd name="connsiteX3" fmla="*/ 26708 w 110490"/>
                  <a:gd name="connsiteY3" fmla="*/ 64757 h 124026"/>
                  <a:gd name="connsiteX4" fmla="*/ 53782 w 110490"/>
                  <a:gd name="connsiteY4" fmla="*/ 100246 h 124026"/>
                  <a:gd name="connsiteX5" fmla="*/ 83782 w 110490"/>
                  <a:gd name="connsiteY5" fmla="*/ 61465 h 124026"/>
                  <a:gd name="connsiteX6" fmla="*/ 83782 w 110490"/>
                  <a:gd name="connsiteY6" fmla="*/ 366 h 124026"/>
                  <a:gd name="connsiteX7" fmla="*/ 110490 w 110490"/>
                  <a:gd name="connsiteY7" fmla="*/ 366 h 124026"/>
                  <a:gd name="connsiteX8" fmla="*/ 110490 w 110490"/>
                  <a:gd name="connsiteY8" fmla="*/ 121466 h 124026"/>
                  <a:gd name="connsiteX9" fmla="*/ 84514 w 110490"/>
                  <a:gd name="connsiteY9" fmla="*/ 121466 h 124026"/>
                  <a:gd name="connsiteX10" fmla="*/ 84514 w 110490"/>
                  <a:gd name="connsiteY10" fmla="*/ 107929 h 124026"/>
                  <a:gd name="connsiteX11" fmla="*/ 47928 w 110490"/>
                  <a:gd name="connsiteY11" fmla="*/ 124027 h 124026"/>
                  <a:gd name="connsiteX12" fmla="*/ 0 w 110490"/>
                  <a:gd name="connsiteY12" fmla="*/ 67684 h 12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490" h="124026">
                    <a:moveTo>
                      <a:pt x="0" y="67684"/>
                    </a:moveTo>
                    <a:lnTo>
                      <a:pt x="0" y="0"/>
                    </a:lnTo>
                    <a:lnTo>
                      <a:pt x="26708" y="0"/>
                    </a:lnTo>
                    <a:lnTo>
                      <a:pt x="26708" y="64757"/>
                    </a:lnTo>
                    <a:cubicBezTo>
                      <a:pt x="26708" y="86709"/>
                      <a:pt x="35123" y="100246"/>
                      <a:pt x="53782" y="100246"/>
                    </a:cubicBezTo>
                    <a:cubicBezTo>
                      <a:pt x="74270" y="100246"/>
                      <a:pt x="83782" y="83416"/>
                      <a:pt x="83782" y="61465"/>
                    </a:cubicBezTo>
                    <a:lnTo>
                      <a:pt x="83782" y="366"/>
                    </a:lnTo>
                    <a:lnTo>
                      <a:pt x="110490" y="366"/>
                    </a:lnTo>
                    <a:lnTo>
                      <a:pt x="110490" y="121466"/>
                    </a:lnTo>
                    <a:lnTo>
                      <a:pt x="84514" y="121466"/>
                    </a:lnTo>
                    <a:lnTo>
                      <a:pt x="84514" y="107929"/>
                    </a:lnTo>
                    <a:cubicBezTo>
                      <a:pt x="75001" y="118905"/>
                      <a:pt x="62928" y="124027"/>
                      <a:pt x="47928" y="124027"/>
                    </a:cubicBezTo>
                    <a:cubicBezTo>
                      <a:pt x="15000" y="123661"/>
                      <a:pt x="0" y="102441"/>
                      <a:pt x="0" y="67684"/>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3" name="Frihandsfigur: Form 12">
                <a:extLst>
                  <a:ext uri="{FF2B5EF4-FFF2-40B4-BE49-F238E27FC236}">
                    <a16:creationId xmlns:a16="http://schemas.microsoft.com/office/drawing/2014/main" id="{CF096E6F-6A2A-4F87-8A33-3B4E00ABDB77}"/>
                  </a:ext>
                </a:extLst>
              </p:cNvPr>
              <p:cNvSpPr/>
              <p:nvPr/>
            </p:nvSpPr>
            <p:spPr bwMode="black">
              <a:xfrm>
                <a:off x="860752" y="6415375"/>
                <a:ext cx="68050" cy="121465"/>
              </a:xfrm>
              <a:custGeom>
                <a:avLst/>
                <a:gdLst>
                  <a:gd name="connsiteX0" fmla="*/ 0 w 68050"/>
                  <a:gd name="connsiteY0" fmla="*/ 121100 h 121465"/>
                  <a:gd name="connsiteX1" fmla="*/ 0 w 68050"/>
                  <a:gd name="connsiteY1" fmla="*/ 0 h 121465"/>
                  <a:gd name="connsiteX2" fmla="*/ 26708 w 68050"/>
                  <a:gd name="connsiteY2" fmla="*/ 0 h 121465"/>
                  <a:gd name="connsiteX3" fmla="*/ 26708 w 68050"/>
                  <a:gd name="connsiteY3" fmla="*/ 17561 h 121465"/>
                  <a:gd name="connsiteX4" fmla="*/ 64391 w 68050"/>
                  <a:gd name="connsiteY4" fmla="*/ 0 h 121465"/>
                  <a:gd name="connsiteX5" fmla="*/ 68050 w 68050"/>
                  <a:gd name="connsiteY5" fmla="*/ 0 h 121465"/>
                  <a:gd name="connsiteX6" fmla="*/ 68050 w 68050"/>
                  <a:gd name="connsiteY6" fmla="*/ 25610 h 121465"/>
                  <a:gd name="connsiteX7" fmla="*/ 65489 w 68050"/>
                  <a:gd name="connsiteY7" fmla="*/ 25610 h 121465"/>
                  <a:gd name="connsiteX8" fmla="*/ 26708 w 68050"/>
                  <a:gd name="connsiteY8" fmla="*/ 61830 h 121465"/>
                  <a:gd name="connsiteX9" fmla="*/ 26708 w 68050"/>
                  <a:gd name="connsiteY9" fmla="*/ 121466 h 121465"/>
                  <a:gd name="connsiteX10" fmla="*/ 0 w 68050"/>
                  <a:gd name="connsiteY10" fmla="*/ 121466 h 12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050" h="121465">
                    <a:moveTo>
                      <a:pt x="0" y="121100"/>
                    </a:moveTo>
                    <a:lnTo>
                      <a:pt x="0" y="0"/>
                    </a:lnTo>
                    <a:lnTo>
                      <a:pt x="26708" y="0"/>
                    </a:lnTo>
                    <a:lnTo>
                      <a:pt x="26708" y="17561"/>
                    </a:lnTo>
                    <a:cubicBezTo>
                      <a:pt x="35488" y="2561"/>
                      <a:pt x="49391" y="0"/>
                      <a:pt x="64391" y="0"/>
                    </a:cubicBezTo>
                    <a:lnTo>
                      <a:pt x="68050" y="0"/>
                    </a:lnTo>
                    <a:lnTo>
                      <a:pt x="68050" y="25610"/>
                    </a:lnTo>
                    <a:lnTo>
                      <a:pt x="65489" y="25610"/>
                    </a:lnTo>
                    <a:cubicBezTo>
                      <a:pt x="42074" y="25610"/>
                      <a:pt x="26708" y="32927"/>
                      <a:pt x="26708" y="61830"/>
                    </a:cubicBezTo>
                    <a:lnTo>
                      <a:pt x="26708" y="121466"/>
                    </a:lnTo>
                    <a:lnTo>
                      <a:pt x="0" y="121466"/>
                    </a:ln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4" name="Frihandsfigur: Form 13">
                <a:extLst>
                  <a:ext uri="{FF2B5EF4-FFF2-40B4-BE49-F238E27FC236}">
                    <a16:creationId xmlns:a16="http://schemas.microsoft.com/office/drawing/2014/main" id="{B9018C32-0801-4237-B486-5A1B141638B4}"/>
                  </a:ext>
                </a:extLst>
              </p:cNvPr>
              <p:cNvSpPr/>
              <p:nvPr/>
            </p:nvSpPr>
            <p:spPr bwMode="black">
              <a:xfrm>
                <a:off x="942705" y="6367081"/>
                <a:ext cx="33659" cy="169393"/>
              </a:xfrm>
              <a:custGeom>
                <a:avLst/>
                <a:gdLst>
                  <a:gd name="connsiteX0" fmla="*/ 0 w 33659"/>
                  <a:gd name="connsiteY0" fmla="*/ 16830 h 169393"/>
                  <a:gd name="connsiteX1" fmla="*/ 16830 w 33659"/>
                  <a:gd name="connsiteY1" fmla="*/ 0 h 169393"/>
                  <a:gd name="connsiteX2" fmla="*/ 33659 w 33659"/>
                  <a:gd name="connsiteY2" fmla="*/ 16830 h 169393"/>
                  <a:gd name="connsiteX3" fmla="*/ 16830 w 33659"/>
                  <a:gd name="connsiteY3" fmla="*/ 33659 h 169393"/>
                  <a:gd name="connsiteX4" fmla="*/ 0 w 33659"/>
                  <a:gd name="connsiteY4" fmla="*/ 16830 h 169393"/>
                  <a:gd name="connsiteX5" fmla="*/ 3293 w 33659"/>
                  <a:gd name="connsiteY5" fmla="*/ 169394 h 169393"/>
                  <a:gd name="connsiteX6" fmla="*/ 3293 w 33659"/>
                  <a:gd name="connsiteY6" fmla="*/ 48294 h 169393"/>
                  <a:gd name="connsiteX7" fmla="*/ 30001 w 33659"/>
                  <a:gd name="connsiteY7" fmla="*/ 48294 h 169393"/>
                  <a:gd name="connsiteX8" fmla="*/ 30001 w 33659"/>
                  <a:gd name="connsiteY8" fmla="*/ 169394 h 169393"/>
                  <a:gd name="connsiteX9" fmla="*/ 3293 w 33659"/>
                  <a:gd name="connsiteY9" fmla="*/ 169394 h 16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659" h="169393">
                    <a:moveTo>
                      <a:pt x="0" y="16830"/>
                    </a:moveTo>
                    <a:cubicBezTo>
                      <a:pt x="0" y="7317"/>
                      <a:pt x="6951" y="0"/>
                      <a:pt x="16830" y="0"/>
                    </a:cubicBezTo>
                    <a:cubicBezTo>
                      <a:pt x="26342" y="0"/>
                      <a:pt x="33659" y="6951"/>
                      <a:pt x="33659" y="16830"/>
                    </a:cubicBezTo>
                    <a:cubicBezTo>
                      <a:pt x="33659" y="26708"/>
                      <a:pt x="26342" y="33659"/>
                      <a:pt x="16830" y="33659"/>
                    </a:cubicBezTo>
                    <a:cubicBezTo>
                      <a:pt x="7317" y="33659"/>
                      <a:pt x="0" y="26708"/>
                      <a:pt x="0" y="16830"/>
                    </a:cubicBezTo>
                    <a:close/>
                    <a:moveTo>
                      <a:pt x="3293" y="169394"/>
                    </a:moveTo>
                    <a:lnTo>
                      <a:pt x="3293" y="48294"/>
                    </a:lnTo>
                    <a:lnTo>
                      <a:pt x="30001" y="48294"/>
                    </a:lnTo>
                    <a:lnTo>
                      <a:pt x="30001" y="169394"/>
                    </a:lnTo>
                    <a:lnTo>
                      <a:pt x="3293" y="169394"/>
                    </a:ln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5" name="Frihandsfigur: Form 14">
                <a:extLst>
                  <a:ext uri="{FF2B5EF4-FFF2-40B4-BE49-F238E27FC236}">
                    <a16:creationId xmlns:a16="http://schemas.microsoft.com/office/drawing/2014/main" id="{E2D08200-4BAB-4BCC-9F70-DA5361BDA163}"/>
                  </a:ext>
                </a:extLst>
              </p:cNvPr>
              <p:cNvSpPr/>
              <p:nvPr/>
            </p:nvSpPr>
            <p:spPr bwMode="black">
              <a:xfrm>
                <a:off x="989169" y="6382082"/>
                <a:ext cx="79757" cy="154393"/>
              </a:xfrm>
              <a:custGeom>
                <a:avLst/>
                <a:gdLst>
                  <a:gd name="connsiteX0" fmla="*/ 62562 w 79757"/>
                  <a:gd name="connsiteY0" fmla="*/ 154393 h 154393"/>
                  <a:gd name="connsiteX1" fmla="*/ 20854 w 79757"/>
                  <a:gd name="connsiteY1" fmla="*/ 113783 h 154393"/>
                  <a:gd name="connsiteX2" fmla="*/ 20854 w 79757"/>
                  <a:gd name="connsiteY2" fmla="*/ 56343 h 154393"/>
                  <a:gd name="connsiteX3" fmla="*/ 0 w 79757"/>
                  <a:gd name="connsiteY3" fmla="*/ 56343 h 154393"/>
                  <a:gd name="connsiteX4" fmla="*/ 0 w 79757"/>
                  <a:gd name="connsiteY4" fmla="*/ 33293 h 154393"/>
                  <a:gd name="connsiteX5" fmla="*/ 20854 w 79757"/>
                  <a:gd name="connsiteY5" fmla="*/ 33293 h 154393"/>
                  <a:gd name="connsiteX6" fmla="*/ 20854 w 79757"/>
                  <a:gd name="connsiteY6" fmla="*/ 0 h 154393"/>
                  <a:gd name="connsiteX7" fmla="*/ 47562 w 79757"/>
                  <a:gd name="connsiteY7" fmla="*/ 0 h 154393"/>
                  <a:gd name="connsiteX8" fmla="*/ 47562 w 79757"/>
                  <a:gd name="connsiteY8" fmla="*/ 33293 h 154393"/>
                  <a:gd name="connsiteX9" fmla="*/ 77563 w 79757"/>
                  <a:gd name="connsiteY9" fmla="*/ 33293 h 154393"/>
                  <a:gd name="connsiteX10" fmla="*/ 77563 w 79757"/>
                  <a:gd name="connsiteY10" fmla="*/ 56343 h 154393"/>
                  <a:gd name="connsiteX11" fmla="*/ 47562 w 79757"/>
                  <a:gd name="connsiteY11" fmla="*/ 56343 h 154393"/>
                  <a:gd name="connsiteX12" fmla="*/ 47562 w 79757"/>
                  <a:gd name="connsiteY12" fmla="*/ 111953 h 154393"/>
                  <a:gd name="connsiteX13" fmla="*/ 64392 w 79757"/>
                  <a:gd name="connsiteY13" fmla="*/ 130978 h 154393"/>
                  <a:gd name="connsiteX14" fmla="*/ 79758 w 79757"/>
                  <a:gd name="connsiteY14" fmla="*/ 130978 h 154393"/>
                  <a:gd name="connsiteX15" fmla="*/ 79758 w 79757"/>
                  <a:gd name="connsiteY15" fmla="*/ 154393 h 154393"/>
                  <a:gd name="connsiteX16" fmla="*/ 62562 w 79757"/>
                  <a:gd name="connsiteY16" fmla="*/ 154393 h 15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9757" h="154393">
                    <a:moveTo>
                      <a:pt x="62562" y="154393"/>
                    </a:moveTo>
                    <a:cubicBezTo>
                      <a:pt x="38050" y="154393"/>
                      <a:pt x="20854" y="141954"/>
                      <a:pt x="20854" y="113783"/>
                    </a:cubicBezTo>
                    <a:lnTo>
                      <a:pt x="20854" y="56343"/>
                    </a:lnTo>
                    <a:lnTo>
                      <a:pt x="0" y="56343"/>
                    </a:lnTo>
                    <a:lnTo>
                      <a:pt x="0" y="33293"/>
                    </a:lnTo>
                    <a:lnTo>
                      <a:pt x="20854" y="33293"/>
                    </a:lnTo>
                    <a:lnTo>
                      <a:pt x="20854" y="0"/>
                    </a:lnTo>
                    <a:lnTo>
                      <a:pt x="47562" y="0"/>
                    </a:lnTo>
                    <a:lnTo>
                      <a:pt x="47562" y="33293"/>
                    </a:lnTo>
                    <a:lnTo>
                      <a:pt x="77563" y="33293"/>
                    </a:lnTo>
                    <a:lnTo>
                      <a:pt x="77563" y="56343"/>
                    </a:lnTo>
                    <a:lnTo>
                      <a:pt x="47562" y="56343"/>
                    </a:lnTo>
                    <a:lnTo>
                      <a:pt x="47562" y="111953"/>
                    </a:lnTo>
                    <a:cubicBezTo>
                      <a:pt x="47562" y="120002"/>
                      <a:pt x="51221" y="130978"/>
                      <a:pt x="64392" y="130978"/>
                    </a:cubicBezTo>
                    <a:lnTo>
                      <a:pt x="79758" y="130978"/>
                    </a:lnTo>
                    <a:lnTo>
                      <a:pt x="79758" y="154393"/>
                    </a:lnTo>
                    <a:lnTo>
                      <a:pt x="62562" y="154393"/>
                    </a:ln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6" name="Frihandsfigur: Form 15">
                <a:extLst>
                  <a:ext uri="{FF2B5EF4-FFF2-40B4-BE49-F238E27FC236}">
                    <a16:creationId xmlns:a16="http://schemas.microsoft.com/office/drawing/2014/main" id="{9DAC7D63-CBE9-42A3-BE60-870AE1C63334}"/>
                  </a:ext>
                </a:extLst>
              </p:cNvPr>
              <p:cNvSpPr/>
              <p:nvPr/>
            </p:nvSpPr>
            <p:spPr bwMode="black">
              <a:xfrm>
                <a:off x="1080634" y="6413180"/>
                <a:ext cx="119636" cy="125498"/>
              </a:xfrm>
              <a:custGeom>
                <a:avLst/>
                <a:gdLst>
                  <a:gd name="connsiteX0" fmla="*/ 0 w 119636"/>
                  <a:gd name="connsiteY0" fmla="*/ 89636 h 125498"/>
                  <a:gd name="connsiteX1" fmla="*/ 51586 w 119636"/>
                  <a:gd name="connsiteY1" fmla="*/ 51221 h 125498"/>
                  <a:gd name="connsiteX2" fmla="*/ 81221 w 119636"/>
                  <a:gd name="connsiteY2" fmla="*/ 51221 h 125498"/>
                  <a:gd name="connsiteX3" fmla="*/ 81221 w 119636"/>
                  <a:gd name="connsiteY3" fmla="*/ 45001 h 125498"/>
                  <a:gd name="connsiteX4" fmla="*/ 55611 w 119636"/>
                  <a:gd name="connsiteY4" fmla="*/ 21586 h 125498"/>
                  <a:gd name="connsiteX5" fmla="*/ 30001 w 119636"/>
                  <a:gd name="connsiteY5" fmla="*/ 38781 h 125498"/>
                  <a:gd name="connsiteX6" fmla="*/ 2561 w 119636"/>
                  <a:gd name="connsiteY6" fmla="*/ 38781 h 125498"/>
                  <a:gd name="connsiteX7" fmla="*/ 56708 w 119636"/>
                  <a:gd name="connsiteY7" fmla="*/ 0 h 125498"/>
                  <a:gd name="connsiteX8" fmla="*/ 107197 w 119636"/>
                  <a:gd name="connsiteY8" fmla="*/ 47928 h 125498"/>
                  <a:gd name="connsiteX9" fmla="*/ 107197 w 119636"/>
                  <a:gd name="connsiteY9" fmla="*/ 90002 h 125498"/>
                  <a:gd name="connsiteX10" fmla="*/ 116710 w 119636"/>
                  <a:gd name="connsiteY10" fmla="*/ 100246 h 125498"/>
                  <a:gd name="connsiteX11" fmla="*/ 119637 w 119636"/>
                  <a:gd name="connsiteY11" fmla="*/ 100246 h 125498"/>
                  <a:gd name="connsiteX12" fmla="*/ 119637 w 119636"/>
                  <a:gd name="connsiteY12" fmla="*/ 122929 h 125498"/>
                  <a:gd name="connsiteX13" fmla="*/ 108661 w 119636"/>
                  <a:gd name="connsiteY13" fmla="*/ 122929 h 125498"/>
                  <a:gd name="connsiteX14" fmla="*/ 84514 w 119636"/>
                  <a:gd name="connsiteY14" fmla="*/ 106831 h 125498"/>
                  <a:gd name="connsiteX15" fmla="*/ 43903 w 119636"/>
                  <a:gd name="connsiteY15" fmla="*/ 125490 h 125498"/>
                  <a:gd name="connsiteX16" fmla="*/ 0 w 119636"/>
                  <a:gd name="connsiteY16" fmla="*/ 89636 h 125498"/>
                  <a:gd name="connsiteX17" fmla="*/ 81587 w 119636"/>
                  <a:gd name="connsiteY17" fmla="*/ 75367 h 125498"/>
                  <a:gd name="connsiteX18" fmla="*/ 81587 w 119636"/>
                  <a:gd name="connsiteY18" fmla="*/ 70611 h 125498"/>
                  <a:gd name="connsiteX19" fmla="*/ 49025 w 119636"/>
                  <a:gd name="connsiteY19" fmla="*/ 70611 h 125498"/>
                  <a:gd name="connsiteX20" fmla="*/ 27440 w 119636"/>
                  <a:gd name="connsiteY20" fmla="*/ 88173 h 125498"/>
                  <a:gd name="connsiteX21" fmla="*/ 49025 w 119636"/>
                  <a:gd name="connsiteY21" fmla="*/ 105368 h 125498"/>
                  <a:gd name="connsiteX22" fmla="*/ 81587 w 119636"/>
                  <a:gd name="connsiteY22" fmla="*/ 75367 h 125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9636" h="125498">
                    <a:moveTo>
                      <a:pt x="0" y="89636"/>
                    </a:moveTo>
                    <a:cubicBezTo>
                      <a:pt x="0" y="62196"/>
                      <a:pt x="21952" y="51221"/>
                      <a:pt x="51586" y="51221"/>
                    </a:cubicBezTo>
                    <a:lnTo>
                      <a:pt x="81221" y="51221"/>
                    </a:lnTo>
                    <a:lnTo>
                      <a:pt x="81221" y="45001"/>
                    </a:lnTo>
                    <a:cubicBezTo>
                      <a:pt x="81221" y="31098"/>
                      <a:pt x="70977" y="21586"/>
                      <a:pt x="55611" y="21586"/>
                    </a:cubicBezTo>
                    <a:cubicBezTo>
                      <a:pt x="42440" y="21586"/>
                      <a:pt x="32196" y="28537"/>
                      <a:pt x="30001" y="38781"/>
                    </a:cubicBezTo>
                    <a:lnTo>
                      <a:pt x="2561" y="38781"/>
                    </a:lnTo>
                    <a:cubicBezTo>
                      <a:pt x="5488" y="13171"/>
                      <a:pt x="28171" y="0"/>
                      <a:pt x="56708" y="0"/>
                    </a:cubicBezTo>
                    <a:cubicBezTo>
                      <a:pt x="87441" y="0"/>
                      <a:pt x="107197" y="17927"/>
                      <a:pt x="107197" y="47928"/>
                    </a:cubicBezTo>
                    <a:lnTo>
                      <a:pt x="107197" y="90002"/>
                    </a:lnTo>
                    <a:cubicBezTo>
                      <a:pt x="107197" y="96587"/>
                      <a:pt x="110490" y="100246"/>
                      <a:pt x="116710" y="100246"/>
                    </a:cubicBezTo>
                    <a:lnTo>
                      <a:pt x="119637" y="100246"/>
                    </a:lnTo>
                    <a:lnTo>
                      <a:pt x="119637" y="122929"/>
                    </a:lnTo>
                    <a:lnTo>
                      <a:pt x="108661" y="122929"/>
                    </a:lnTo>
                    <a:cubicBezTo>
                      <a:pt x="97319" y="122929"/>
                      <a:pt x="86709" y="120002"/>
                      <a:pt x="84514" y="106831"/>
                    </a:cubicBezTo>
                    <a:cubicBezTo>
                      <a:pt x="74270" y="120368"/>
                      <a:pt x="59635" y="125490"/>
                      <a:pt x="43903" y="125490"/>
                    </a:cubicBezTo>
                    <a:cubicBezTo>
                      <a:pt x="19391" y="125856"/>
                      <a:pt x="0" y="114149"/>
                      <a:pt x="0" y="89636"/>
                    </a:cubicBezTo>
                    <a:close/>
                    <a:moveTo>
                      <a:pt x="81587" y="75367"/>
                    </a:moveTo>
                    <a:lnTo>
                      <a:pt x="81587" y="70611"/>
                    </a:lnTo>
                    <a:lnTo>
                      <a:pt x="49025" y="70611"/>
                    </a:lnTo>
                    <a:cubicBezTo>
                      <a:pt x="38415" y="70611"/>
                      <a:pt x="27440" y="75733"/>
                      <a:pt x="27440" y="88173"/>
                    </a:cubicBezTo>
                    <a:cubicBezTo>
                      <a:pt x="27440" y="100246"/>
                      <a:pt x="37318" y="105368"/>
                      <a:pt x="49025" y="105368"/>
                    </a:cubicBezTo>
                    <a:cubicBezTo>
                      <a:pt x="69514" y="105368"/>
                      <a:pt x="81587" y="93660"/>
                      <a:pt x="81587" y="75367"/>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7" name="Frihandsfigur: Form 16">
                <a:extLst>
                  <a:ext uri="{FF2B5EF4-FFF2-40B4-BE49-F238E27FC236}">
                    <a16:creationId xmlns:a16="http://schemas.microsoft.com/office/drawing/2014/main" id="{88C701E6-3DD8-4E46-A67D-158BD5C5A9CC}"/>
                  </a:ext>
                </a:extLst>
              </p:cNvPr>
              <p:cNvSpPr/>
              <p:nvPr/>
            </p:nvSpPr>
            <p:spPr bwMode="black">
              <a:xfrm>
                <a:off x="1210515" y="6412814"/>
                <a:ext cx="103904" cy="125519"/>
              </a:xfrm>
              <a:custGeom>
                <a:avLst/>
                <a:gdLst>
                  <a:gd name="connsiteX0" fmla="*/ 0 w 103904"/>
                  <a:gd name="connsiteY0" fmla="*/ 84148 h 125519"/>
                  <a:gd name="connsiteX1" fmla="*/ 25976 w 103904"/>
                  <a:gd name="connsiteY1" fmla="*/ 83782 h 125519"/>
                  <a:gd name="connsiteX2" fmla="*/ 54147 w 103904"/>
                  <a:gd name="connsiteY2" fmla="*/ 104636 h 125519"/>
                  <a:gd name="connsiteX3" fmla="*/ 76831 w 103904"/>
                  <a:gd name="connsiteY3" fmla="*/ 88904 h 125519"/>
                  <a:gd name="connsiteX4" fmla="*/ 57806 w 103904"/>
                  <a:gd name="connsiteY4" fmla="*/ 74636 h 125519"/>
                  <a:gd name="connsiteX5" fmla="*/ 36586 w 103904"/>
                  <a:gd name="connsiteY5" fmla="*/ 70977 h 125519"/>
                  <a:gd name="connsiteX6" fmla="*/ 2195 w 103904"/>
                  <a:gd name="connsiteY6" fmla="*/ 38781 h 125519"/>
                  <a:gd name="connsiteX7" fmla="*/ 51586 w 103904"/>
                  <a:gd name="connsiteY7" fmla="*/ 0 h 125519"/>
                  <a:gd name="connsiteX8" fmla="*/ 101709 w 103904"/>
                  <a:gd name="connsiteY8" fmla="*/ 39513 h 125519"/>
                  <a:gd name="connsiteX9" fmla="*/ 75733 w 103904"/>
                  <a:gd name="connsiteY9" fmla="*/ 39513 h 125519"/>
                  <a:gd name="connsiteX10" fmla="*/ 50489 w 103904"/>
                  <a:gd name="connsiteY10" fmla="*/ 21220 h 125519"/>
                  <a:gd name="connsiteX11" fmla="*/ 28537 w 103904"/>
                  <a:gd name="connsiteY11" fmla="*/ 36220 h 125519"/>
                  <a:gd name="connsiteX12" fmla="*/ 42074 w 103904"/>
                  <a:gd name="connsiteY12" fmla="*/ 47196 h 125519"/>
                  <a:gd name="connsiteX13" fmla="*/ 68782 w 103904"/>
                  <a:gd name="connsiteY13" fmla="*/ 52318 h 125519"/>
                  <a:gd name="connsiteX14" fmla="*/ 103904 w 103904"/>
                  <a:gd name="connsiteY14" fmla="*/ 85977 h 125519"/>
                  <a:gd name="connsiteX15" fmla="*/ 53416 w 103904"/>
                  <a:gd name="connsiteY15" fmla="*/ 125490 h 125519"/>
                  <a:gd name="connsiteX16" fmla="*/ 0 w 103904"/>
                  <a:gd name="connsiteY16" fmla="*/ 84148 h 125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904" h="125519">
                    <a:moveTo>
                      <a:pt x="0" y="84148"/>
                    </a:moveTo>
                    <a:lnTo>
                      <a:pt x="25976" y="83782"/>
                    </a:lnTo>
                    <a:cubicBezTo>
                      <a:pt x="28171" y="96587"/>
                      <a:pt x="38781" y="104636"/>
                      <a:pt x="54147" y="104636"/>
                    </a:cubicBezTo>
                    <a:cubicBezTo>
                      <a:pt x="64392" y="104636"/>
                      <a:pt x="76831" y="100978"/>
                      <a:pt x="76831" y="88904"/>
                    </a:cubicBezTo>
                    <a:cubicBezTo>
                      <a:pt x="76831" y="80489"/>
                      <a:pt x="70977" y="77197"/>
                      <a:pt x="57806" y="74636"/>
                    </a:cubicBezTo>
                    <a:lnTo>
                      <a:pt x="36586" y="70977"/>
                    </a:lnTo>
                    <a:cubicBezTo>
                      <a:pt x="21586" y="68416"/>
                      <a:pt x="2195" y="62196"/>
                      <a:pt x="2195" y="38781"/>
                    </a:cubicBezTo>
                    <a:cubicBezTo>
                      <a:pt x="2195" y="17927"/>
                      <a:pt x="21220" y="0"/>
                      <a:pt x="51586" y="0"/>
                    </a:cubicBezTo>
                    <a:cubicBezTo>
                      <a:pt x="87075" y="0"/>
                      <a:pt x="101344" y="23049"/>
                      <a:pt x="101709" y="39513"/>
                    </a:cubicBezTo>
                    <a:lnTo>
                      <a:pt x="75733" y="39513"/>
                    </a:lnTo>
                    <a:cubicBezTo>
                      <a:pt x="73538" y="27805"/>
                      <a:pt x="63660" y="21220"/>
                      <a:pt x="50489" y="21220"/>
                    </a:cubicBezTo>
                    <a:cubicBezTo>
                      <a:pt x="36586" y="21220"/>
                      <a:pt x="28537" y="28537"/>
                      <a:pt x="28537" y="36220"/>
                    </a:cubicBezTo>
                    <a:cubicBezTo>
                      <a:pt x="28537" y="43172"/>
                      <a:pt x="33659" y="45733"/>
                      <a:pt x="42074" y="47196"/>
                    </a:cubicBezTo>
                    <a:lnTo>
                      <a:pt x="68782" y="52318"/>
                    </a:lnTo>
                    <a:cubicBezTo>
                      <a:pt x="91465" y="56708"/>
                      <a:pt x="103904" y="67684"/>
                      <a:pt x="103904" y="85977"/>
                    </a:cubicBezTo>
                    <a:cubicBezTo>
                      <a:pt x="103904" y="113417"/>
                      <a:pt x="79026" y="125490"/>
                      <a:pt x="53416" y="125490"/>
                    </a:cubicBezTo>
                    <a:cubicBezTo>
                      <a:pt x="27074" y="126222"/>
                      <a:pt x="2561" y="113417"/>
                      <a:pt x="0" y="84148"/>
                    </a:cubicBezTo>
                    <a:close/>
                  </a:path>
                </a:pathLst>
              </a:custGeom>
              <a:solidFill>
                <a:srgbClr val="FFFFFF"/>
              </a:solidFill>
              <a:ln w="36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grpSp>
      <p:sp>
        <p:nvSpPr>
          <p:cNvPr id="22" name="textruta 8">
            <a:extLst>
              <a:ext uri="{FF2B5EF4-FFF2-40B4-BE49-F238E27FC236}">
                <a16:creationId xmlns:a16="http://schemas.microsoft.com/office/drawing/2014/main" id="{D998383C-704E-429C-BEF3-59D8CA627F37}"/>
              </a:ext>
            </a:extLst>
          </p:cNvPr>
          <p:cNvSpPr txBox="1"/>
          <p:nvPr userDrawn="1"/>
        </p:nvSpPr>
        <p:spPr>
          <a:xfrm>
            <a:off x="-8799" y="-355859"/>
            <a:ext cx="12192000" cy="307777"/>
          </a:xfrm>
          <a:prstGeom prst="rect">
            <a:avLst/>
          </a:prstGeom>
          <a:solidFill>
            <a:schemeClr val="tx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1F30"/>
                </a:solidFill>
                <a:effectLst/>
                <a:uLnTx/>
                <a:uFillTx/>
                <a:latin typeface="Securitas Pro Office"/>
                <a:ea typeface="+mn-ea"/>
                <a:cs typeface="+mn-cs"/>
              </a:rPr>
              <a:t>To insert Background picture in this layout – Right click on the background – choose Format –Picture or texture fill and Insert a picture from file.  </a:t>
            </a:r>
          </a:p>
        </p:txBody>
      </p:sp>
    </p:spTree>
    <p:extLst>
      <p:ext uri="{BB962C8B-B14F-4D97-AF65-F5344CB8AC3E}">
        <p14:creationId xmlns:p14="http://schemas.microsoft.com/office/powerpoint/2010/main" val="2249332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 image Light">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AE76F8B-1FA1-41DA-8CD2-3DB7B2E7405B}"/>
              </a:ext>
            </a:extLst>
          </p:cNvPr>
          <p:cNvGrpSpPr/>
          <p:nvPr userDrawn="1"/>
        </p:nvGrpSpPr>
        <p:grpSpPr>
          <a:xfrm>
            <a:off x="11307700" y="298072"/>
            <a:ext cx="585216" cy="180760"/>
            <a:chOff x="11307700" y="298072"/>
            <a:chExt cx="585216" cy="180760"/>
          </a:xfrm>
        </p:grpSpPr>
        <p:sp>
          <p:nvSpPr>
            <p:cNvPr id="15" name="Freeform: Shape 14">
              <a:extLst>
                <a:ext uri="{FF2B5EF4-FFF2-40B4-BE49-F238E27FC236}">
                  <a16:creationId xmlns:a16="http://schemas.microsoft.com/office/drawing/2014/main" id="{A4CFC25E-CA16-484A-9A49-336EBD182D1B}"/>
                </a:ext>
              </a:extLst>
            </p:cNvPr>
            <p:cNvSpPr/>
            <p:nvPr/>
          </p:nvSpPr>
          <p:spPr>
            <a:xfrm>
              <a:off x="11712154" y="298072"/>
              <a:ext cx="180762" cy="180760"/>
            </a:xfrm>
            <a:custGeom>
              <a:avLst/>
              <a:gdLst>
                <a:gd name="connsiteX0" fmla="*/ 168573 w 168573"/>
                <a:gd name="connsiteY0" fmla="*/ 84287 h 168573"/>
                <a:gd name="connsiteX1" fmla="*/ 84287 w 168573"/>
                <a:gd name="connsiteY1" fmla="*/ 168574 h 168573"/>
                <a:gd name="connsiteX2" fmla="*/ 0 w 168573"/>
                <a:gd name="connsiteY2" fmla="*/ 84287 h 168573"/>
                <a:gd name="connsiteX3" fmla="*/ 84287 w 168573"/>
                <a:gd name="connsiteY3" fmla="*/ 0 h 168573"/>
                <a:gd name="connsiteX4" fmla="*/ 168573 w 168573"/>
                <a:gd name="connsiteY4" fmla="*/ 84287 h 16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3" h="168573">
                  <a:moveTo>
                    <a:pt x="168573" y="84287"/>
                  </a:moveTo>
                  <a:cubicBezTo>
                    <a:pt x="168573" y="130837"/>
                    <a:pt x="130837" y="168574"/>
                    <a:pt x="84287" y="168574"/>
                  </a:cubicBezTo>
                  <a:cubicBezTo>
                    <a:pt x="37736" y="168574"/>
                    <a:pt x="0" y="130837"/>
                    <a:pt x="0" y="84287"/>
                  </a:cubicBezTo>
                  <a:cubicBezTo>
                    <a:pt x="0" y="37736"/>
                    <a:pt x="37736" y="0"/>
                    <a:pt x="84287" y="0"/>
                  </a:cubicBezTo>
                  <a:cubicBezTo>
                    <a:pt x="130837" y="0"/>
                    <a:pt x="168573" y="37736"/>
                    <a:pt x="168573" y="84287"/>
                  </a:cubicBezTo>
                  <a:close/>
                </a:path>
              </a:pathLst>
            </a:custGeom>
            <a:solidFill>
              <a:srgbClr val="FC273F"/>
            </a:solidFill>
            <a:ln w="2012"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933E295C-7681-4D5B-AF4A-EA9205665436}"/>
                </a:ext>
              </a:extLst>
            </p:cNvPr>
            <p:cNvSpPr/>
            <p:nvPr/>
          </p:nvSpPr>
          <p:spPr>
            <a:xfrm>
              <a:off x="11509826" y="298072"/>
              <a:ext cx="180762" cy="180760"/>
            </a:xfrm>
            <a:custGeom>
              <a:avLst/>
              <a:gdLst>
                <a:gd name="connsiteX0" fmla="*/ 168573 w 168573"/>
                <a:gd name="connsiteY0" fmla="*/ 84287 h 168573"/>
                <a:gd name="connsiteX1" fmla="*/ 84287 w 168573"/>
                <a:gd name="connsiteY1" fmla="*/ 168574 h 168573"/>
                <a:gd name="connsiteX2" fmla="*/ 0 w 168573"/>
                <a:gd name="connsiteY2" fmla="*/ 84287 h 168573"/>
                <a:gd name="connsiteX3" fmla="*/ 84287 w 168573"/>
                <a:gd name="connsiteY3" fmla="*/ 0 h 168573"/>
                <a:gd name="connsiteX4" fmla="*/ 168573 w 168573"/>
                <a:gd name="connsiteY4" fmla="*/ 84287 h 16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3" h="168573">
                  <a:moveTo>
                    <a:pt x="168573" y="84287"/>
                  </a:moveTo>
                  <a:cubicBezTo>
                    <a:pt x="168573" y="130837"/>
                    <a:pt x="130837" y="168574"/>
                    <a:pt x="84287" y="168574"/>
                  </a:cubicBezTo>
                  <a:cubicBezTo>
                    <a:pt x="37736" y="168574"/>
                    <a:pt x="0" y="130837"/>
                    <a:pt x="0" y="84287"/>
                  </a:cubicBezTo>
                  <a:cubicBezTo>
                    <a:pt x="0" y="37736"/>
                    <a:pt x="37736" y="0"/>
                    <a:pt x="84287" y="0"/>
                  </a:cubicBezTo>
                  <a:cubicBezTo>
                    <a:pt x="130837" y="0"/>
                    <a:pt x="168573" y="37736"/>
                    <a:pt x="168573" y="84287"/>
                  </a:cubicBezTo>
                  <a:close/>
                </a:path>
              </a:pathLst>
            </a:custGeom>
            <a:solidFill>
              <a:srgbClr val="FC273F"/>
            </a:solidFill>
            <a:ln w="2012"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23A99D27-06E8-4017-8BB6-3818FF2523CF}"/>
                </a:ext>
              </a:extLst>
            </p:cNvPr>
            <p:cNvSpPr/>
            <p:nvPr/>
          </p:nvSpPr>
          <p:spPr>
            <a:xfrm>
              <a:off x="11307700" y="298072"/>
              <a:ext cx="180762" cy="180760"/>
            </a:xfrm>
            <a:custGeom>
              <a:avLst/>
              <a:gdLst>
                <a:gd name="connsiteX0" fmla="*/ 168573 w 168573"/>
                <a:gd name="connsiteY0" fmla="*/ 84287 h 168573"/>
                <a:gd name="connsiteX1" fmla="*/ 84287 w 168573"/>
                <a:gd name="connsiteY1" fmla="*/ 168574 h 168573"/>
                <a:gd name="connsiteX2" fmla="*/ 0 w 168573"/>
                <a:gd name="connsiteY2" fmla="*/ 84287 h 168573"/>
                <a:gd name="connsiteX3" fmla="*/ 84287 w 168573"/>
                <a:gd name="connsiteY3" fmla="*/ 0 h 168573"/>
                <a:gd name="connsiteX4" fmla="*/ 168573 w 168573"/>
                <a:gd name="connsiteY4" fmla="*/ 84287 h 16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3" h="168573">
                  <a:moveTo>
                    <a:pt x="168573" y="84287"/>
                  </a:moveTo>
                  <a:cubicBezTo>
                    <a:pt x="168573" y="130837"/>
                    <a:pt x="130837" y="168574"/>
                    <a:pt x="84287" y="168574"/>
                  </a:cubicBezTo>
                  <a:cubicBezTo>
                    <a:pt x="37736" y="168574"/>
                    <a:pt x="0" y="130837"/>
                    <a:pt x="0" y="84287"/>
                  </a:cubicBezTo>
                  <a:cubicBezTo>
                    <a:pt x="0" y="37736"/>
                    <a:pt x="37736" y="0"/>
                    <a:pt x="84287" y="0"/>
                  </a:cubicBezTo>
                  <a:cubicBezTo>
                    <a:pt x="130837" y="0"/>
                    <a:pt x="168573" y="37736"/>
                    <a:pt x="168573" y="84287"/>
                  </a:cubicBezTo>
                  <a:close/>
                </a:path>
              </a:pathLst>
            </a:custGeom>
            <a:solidFill>
              <a:srgbClr val="FC273F"/>
            </a:solidFill>
            <a:ln w="2012" cap="flat">
              <a:noFill/>
              <a:prstDash val="solid"/>
              <a:miter/>
            </a:ln>
          </p:spPr>
          <p:txBody>
            <a:bodyPr rtlCol="0" anchor="ctr"/>
            <a:lstStyle/>
            <a:p>
              <a:endParaRPr lang="en-GB"/>
            </a:p>
          </p:txBody>
        </p:sp>
      </p:grpSp>
      <p:sp>
        <p:nvSpPr>
          <p:cNvPr id="19" name="Picture Placeholder 18">
            <a:extLst>
              <a:ext uri="{FF2B5EF4-FFF2-40B4-BE49-F238E27FC236}">
                <a16:creationId xmlns:a16="http://schemas.microsoft.com/office/drawing/2014/main" id="{2343B7CF-7CE9-4276-99DA-BBF2D8EA62E4}"/>
              </a:ext>
            </a:extLst>
          </p:cNvPr>
          <p:cNvSpPr>
            <a:spLocks noGrp="1"/>
          </p:cNvSpPr>
          <p:nvPr>
            <p:ph type="pic" sz="quarter" idx="14"/>
          </p:nvPr>
        </p:nvSpPr>
        <p:spPr>
          <a:xfrm>
            <a:off x="6096000" y="0"/>
            <a:ext cx="6096001" cy="6858000"/>
          </a:xfrm>
          <a:custGeom>
            <a:avLst/>
            <a:gdLst>
              <a:gd name="connsiteX0" fmla="*/ 5706536 w 6096001"/>
              <a:gd name="connsiteY0" fmla="*/ 304165 h 6858000"/>
              <a:gd name="connsiteX1" fmla="*/ 5622249 w 6096001"/>
              <a:gd name="connsiteY1" fmla="*/ 388452 h 6858000"/>
              <a:gd name="connsiteX2" fmla="*/ 5706536 w 6096001"/>
              <a:gd name="connsiteY2" fmla="*/ 472739 h 6858000"/>
              <a:gd name="connsiteX3" fmla="*/ 5790822 w 6096001"/>
              <a:gd name="connsiteY3" fmla="*/ 388452 h 6858000"/>
              <a:gd name="connsiteX4" fmla="*/ 5706536 w 6096001"/>
              <a:gd name="connsiteY4" fmla="*/ 304165 h 6858000"/>
              <a:gd name="connsiteX5" fmla="*/ 5504208 w 6096001"/>
              <a:gd name="connsiteY5" fmla="*/ 304165 h 6858000"/>
              <a:gd name="connsiteX6" fmla="*/ 5419921 w 6096001"/>
              <a:gd name="connsiteY6" fmla="*/ 388452 h 6858000"/>
              <a:gd name="connsiteX7" fmla="*/ 5504208 w 6096001"/>
              <a:gd name="connsiteY7" fmla="*/ 472739 h 6858000"/>
              <a:gd name="connsiteX8" fmla="*/ 5588494 w 6096001"/>
              <a:gd name="connsiteY8" fmla="*/ 388452 h 6858000"/>
              <a:gd name="connsiteX9" fmla="*/ 5504208 w 6096001"/>
              <a:gd name="connsiteY9" fmla="*/ 304165 h 6858000"/>
              <a:gd name="connsiteX10" fmla="*/ 5302082 w 6096001"/>
              <a:gd name="connsiteY10" fmla="*/ 304165 h 6858000"/>
              <a:gd name="connsiteX11" fmla="*/ 5217795 w 6096001"/>
              <a:gd name="connsiteY11" fmla="*/ 388452 h 6858000"/>
              <a:gd name="connsiteX12" fmla="*/ 5302082 w 6096001"/>
              <a:gd name="connsiteY12" fmla="*/ 472739 h 6858000"/>
              <a:gd name="connsiteX13" fmla="*/ 5386368 w 6096001"/>
              <a:gd name="connsiteY13" fmla="*/ 388452 h 6858000"/>
              <a:gd name="connsiteX14" fmla="*/ 5302082 w 6096001"/>
              <a:gd name="connsiteY14" fmla="*/ 304165 h 6858000"/>
              <a:gd name="connsiteX15" fmla="*/ 0 w 6096001"/>
              <a:gd name="connsiteY15" fmla="*/ 0 h 6858000"/>
              <a:gd name="connsiteX16" fmla="*/ 6096001 w 6096001"/>
              <a:gd name="connsiteY16" fmla="*/ 0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5706536" y="304165"/>
                </a:moveTo>
                <a:cubicBezTo>
                  <a:pt x="5659985" y="304165"/>
                  <a:pt x="5622249" y="341901"/>
                  <a:pt x="5622249" y="388452"/>
                </a:cubicBezTo>
                <a:cubicBezTo>
                  <a:pt x="5622249" y="435002"/>
                  <a:pt x="5659985" y="472739"/>
                  <a:pt x="5706536" y="472739"/>
                </a:cubicBezTo>
                <a:cubicBezTo>
                  <a:pt x="5753086" y="472739"/>
                  <a:pt x="5790822" y="435002"/>
                  <a:pt x="5790822" y="388452"/>
                </a:cubicBezTo>
                <a:cubicBezTo>
                  <a:pt x="5790822" y="341901"/>
                  <a:pt x="5753086" y="304165"/>
                  <a:pt x="5706536" y="304165"/>
                </a:cubicBezTo>
                <a:close/>
                <a:moveTo>
                  <a:pt x="5504208" y="304165"/>
                </a:moveTo>
                <a:cubicBezTo>
                  <a:pt x="5457657" y="304165"/>
                  <a:pt x="5419921" y="341901"/>
                  <a:pt x="5419921" y="388452"/>
                </a:cubicBezTo>
                <a:cubicBezTo>
                  <a:pt x="5419921" y="435002"/>
                  <a:pt x="5457657" y="472739"/>
                  <a:pt x="5504208" y="472739"/>
                </a:cubicBezTo>
                <a:cubicBezTo>
                  <a:pt x="5550758" y="472739"/>
                  <a:pt x="5588494" y="435002"/>
                  <a:pt x="5588494" y="388452"/>
                </a:cubicBezTo>
                <a:cubicBezTo>
                  <a:pt x="5588494" y="341901"/>
                  <a:pt x="5550758" y="304165"/>
                  <a:pt x="5504208" y="304165"/>
                </a:cubicBezTo>
                <a:close/>
                <a:moveTo>
                  <a:pt x="5302082" y="304165"/>
                </a:moveTo>
                <a:cubicBezTo>
                  <a:pt x="5255531" y="304165"/>
                  <a:pt x="5217795" y="341901"/>
                  <a:pt x="5217795" y="388452"/>
                </a:cubicBezTo>
                <a:cubicBezTo>
                  <a:pt x="5217795" y="435002"/>
                  <a:pt x="5255531" y="472739"/>
                  <a:pt x="5302082" y="472739"/>
                </a:cubicBezTo>
                <a:cubicBezTo>
                  <a:pt x="5348632" y="472739"/>
                  <a:pt x="5386368" y="435002"/>
                  <a:pt x="5386368" y="388452"/>
                </a:cubicBezTo>
                <a:cubicBezTo>
                  <a:pt x="5386368" y="341901"/>
                  <a:pt x="5348632" y="304165"/>
                  <a:pt x="5302082" y="304165"/>
                </a:cubicBezTo>
                <a:close/>
                <a:moveTo>
                  <a:pt x="0" y="0"/>
                </a:moveTo>
                <a:lnTo>
                  <a:pt x="6096001" y="0"/>
                </a:lnTo>
                <a:lnTo>
                  <a:pt x="6096001" y="6858000"/>
                </a:lnTo>
                <a:lnTo>
                  <a:pt x="0" y="6858000"/>
                </a:lnTo>
                <a:close/>
              </a:path>
            </a:pathLst>
          </a:custGeom>
        </p:spPr>
        <p:txBody>
          <a:bodyPr wrap="square">
            <a:noAutofit/>
          </a:bodyPr>
          <a:lstStyle/>
          <a:p>
            <a:r>
              <a:rPr lang="en-GB"/>
              <a:t>Click icon to add picture</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GB"/>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GB" smtClean="0"/>
              <a:t>‹#›</a:t>
            </a:fld>
            <a:endParaRPr lang="en-GB"/>
          </a:p>
        </p:txBody>
      </p:sp>
      <p:sp>
        <p:nvSpPr>
          <p:cNvPr id="2" name="Title 1">
            <a:extLst>
              <a:ext uri="{FF2B5EF4-FFF2-40B4-BE49-F238E27FC236}">
                <a16:creationId xmlns:a16="http://schemas.microsoft.com/office/drawing/2014/main" id="{2E391789-7AAB-4A0F-8CF3-906E9A653792}"/>
              </a:ext>
            </a:extLst>
          </p:cNvPr>
          <p:cNvSpPr>
            <a:spLocks noGrp="1"/>
          </p:cNvSpPr>
          <p:nvPr>
            <p:ph type="title"/>
          </p:nvPr>
        </p:nvSpPr>
        <p:spPr>
          <a:xfrm>
            <a:off x="315914" y="1074420"/>
            <a:ext cx="4672012" cy="605155"/>
          </a:xfrm>
        </p:spPr>
        <p:txBody>
          <a:bodyPr/>
          <a:lstStyle/>
          <a:p>
            <a:r>
              <a:rPr lang="en-GB"/>
              <a:t>Click to edit Master title style</a:t>
            </a:r>
          </a:p>
        </p:txBody>
      </p:sp>
      <p:sp>
        <p:nvSpPr>
          <p:cNvPr id="13" name="Platshållare för text 8">
            <a:extLst>
              <a:ext uri="{FF2B5EF4-FFF2-40B4-BE49-F238E27FC236}">
                <a16:creationId xmlns:a16="http://schemas.microsoft.com/office/drawing/2014/main" id="{DDAEF888-5689-44C5-8635-9897106B0D9A}"/>
              </a:ext>
            </a:extLst>
          </p:cNvPr>
          <p:cNvSpPr>
            <a:spLocks noGrp="1"/>
          </p:cNvSpPr>
          <p:nvPr>
            <p:ph type="body" sz="quarter" idx="17"/>
          </p:nvPr>
        </p:nvSpPr>
        <p:spPr>
          <a:xfrm>
            <a:off x="312996" y="1905000"/>
            <a:ext cx="4672012"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45929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ext + image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6" name="Picture Placeholder 2">
            <a:extLst>
              <a:ext uri="{FF2B5EF4-FFF2-40B4-BE49-F238E27FC236}">
                <a16:creationId xmlns:a16="http://schemas.microsoft.com/office/drawing/2014/main" id="{E2F6474D-6619-4B09-A0DC-0392431447B7}"/>
              </a:ext>
            </a:extLst>
          </p:cNvPr>
          <p:cNvSpPr>
            <a:spLocks noGrp="1"/>
          </p:cNvSpPr>
          <p:nvPr>
            <p:ph type="pic" sz="quarter" idx="19"/>
          </p:nvPr>
        </p:nvSpPr>
        <p:spPr>
          <a:xfrm>
            <a:off x="8189913" y="1935162"/>
            <a:ext cx="3685942" cy="4603935"/>
          </a:xfrm>
        </p:spPr>
        <p:txBody>
          <a:bodyPr/>
          <a:lstStyle/>
          <a:p>
            <a:endParaRPr lang="sv-SE"/>
          </a:p>
        </p:txBody>
      </p:sp>
      <p:sp>
        <p:nvSpPr>
          <p:cNvPr id="2" name="Title 1">
            <a:extLst>
              <a:ext uri="{FF2B5EF4-FFF2-40B4-BE49-F238E27FC236}">
                <a16:creationId xmlns:a16="http://schemas.microsoft.com/office/drawing/2014/main" id="{EBBD2EE3-CA75-4C2C-B67E-7F08005518E9}"/>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8" name="Platshållare för text 8">
            <a:extLst>
              <a:ext uri="{FF2B5EF4-FFF2-40B4-BE49-F238E27FC236}">
                <a16:creationId xmlns:a16="http://schemas.microsoft.com/office/drawing/2014/main" id="{36EA1E14-2AE7-4059-8B53-39796EA6B3C6}"/>
              </a:ext>
            </a:extLst>
          </p:cNvPr>
          <p:cNvSpPr>
            <a:spLocks noGrp="1"/>
          </p:cNvSpPr>
          <p:nvPr>
            <p:ph type="body" sz="quarter" idx="17"/>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latshållare för text 8">
            <a:extLst>
              <a:ext uri="{FF2B5EF4-FFF2-40B4-BE49-F238E27FC236}">
                <a16:creationId xmlns:a16="http://schemas.microsoft.com/office/drawing/2014/main" id="{80A38CA8-BCC9-47CA-8569-988796C61CED}"/>
              </a:ext>
            </a:extLst>
          </p:cNvPr>
          <p:cNvSpPr>
            <a:spLocks noGrp="1"/>
          </p:cNvSpPr>
          <p:nvPr>
            <p:ph type="body" sz="quarter" idx="20"/>
          </p:nvPr>
        </p:nvSpPr>
        <p:spPr>
          <a:xfrm>
            <a:off x="4251455"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
            <a:extLst>
              <a:ext uri="{FF2B5EF4-FFF2-40B4-BE49-F238E27FC236}">
                <a16:creationId xmlns:a16="http://schemas.microsoft.com/office/drawing/2014/main" id="{7068AAA9-30B8-488D-8FE4-3F310A983BF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58903467"/>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content/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latshållare för text 8">
            <a:extLst>
              <a:ext uri="{FF2B5EF4-FFF2-40B4-BE49-F238E27FC236}">
                <a16:creationId xmlns:a16="http://schemas.microsoft.com/office/drawing/2014/main" id="{F0284143-F8AF-4052-97EA-221744AF6032}"/>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447675" indent="-180975">
              <a:defRPr sz="1200">
                <a:solidFill>
                  <a:schemeClr val="tx1"/>
                </a:solidFill>
              </a:defRPr>
            </a:lvl2pPr>
            <a:lvl3pPr marL="627063" indent="-179388">
              <a:defRPr sz="1000">
                <a:solidFill>
                  <a:schemeClr val="tx1"/>
                </a:solidFill>
              </a:defRPr>
            </a:lvl3pPr>
            <a:lvl4pPr marL="806450" indent="-179388">
              <a:defRPr sz="1000">
                <a:solidFill>
                  <a:schemeClr val="tx1"/>
                </a:solidFill>
              </a:defRPr>
            </a:lvl4pPr>
            <a:lvl5pPr marL="9874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7170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ulti-content/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pPr/>
              <a:t>‹#›</a:t>
            </a:fld>
            <a:endParaRPr lang="en-US"/>
          </a:p>
        </p:txBody>
      </p:sp>
      <p:sp>
        <p:nvSpPr>
          <p:cNvPr id="7" name="Text Placeholder 2">
            <a:extLst>
              <a:ext uri="{FF2B5EF4-FFF2-40B4-BE49-F238E27FC236}">
                <a16:creationId xmlns:a16="http://schemas.microsoft.com/office/drawing/2014/main" id="{55BDE1B1-2933-48D2-8741-5819ABAB23E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0BE489ED-992A-4E9E-BFB5-BBB2B58D3B29}"/>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Platshållare för text 8">
            <a:extLst>
              <a:ext uri="{FF2B5EF4-FFF2-40B4-BE49-F238E27FC236}">
                <a16:creationId xmlns:a16="http://schemas.microsoft.com/office/drawing/2014/main" id="{D5628354-EE52-4172-A760-D1A55D625B14}"/>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3901400"/>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ading + Text/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A112F82D-4B08-40A6-A5FD-7FE994B681F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3C12E1A2-3859-4D60-BE45-1B2C6D8E7574}"/>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Platshållare för text 8">
            <a:extLst>
              <a:ext uri="{FF2B5EF4-FFF2-40B4-BE49-F238E27FC236}">
                <a16:creationId xmlns:a16="http://schemas.microsoft.com/office/drawing/2014/main" id="{CCE5B9DA-8717-4193-ABFA-84425D965EAC}"/>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8280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ading + Text/multi-content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191D5291-C75E-4A05-B229-36EFE312BD0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35DBCB66-68D6-441F-B1AA-64B0C6FB9DCF}"/>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5590360-CE4B-42B0-8AC1-56C302FC8FB1}"/>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456870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35144FF7-4107-4C35-9AC2-B615DE575FA3}"/>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9" name="Text Placeholder 2">
            <a:extLst>
              <a:ext uri="{FF2B5EF4-FFF2-40B4-BE49-F238E27FC236}">
                <a16:creationId xmlns:a16="http://schemas.microsoft.com/office/drawing/2014/main" id="{65236DE6-E784-48F8-865F-0303B7B59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264079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A01C44EA-F208-4A8E-8084-8EA03723B684}"/>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8" name="Text Placeholder 2">
            <a:extLst>
              <a:ext uri="{FF2B5EF4-FFF2-40B4-BE49-F238E27FC236}">
                <a16:creationId xmlns:a16="http://schemas.microsoft.com/office/drawing/2014/main" id="{971F3B9B-962B-42CD-A0BF-0B948069C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3468467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1" name="Content Placeholder 2">
            <a:extLst>
              <a:ext uri="{FF2B5EF4-FFF2-40B4-BE49-F238E27FC236}">
                <a16:creationId xmlns:a16="http://schemas.microsoft.com/office/drawing/2014/main" id="{2FE5BB12-D870-433A-A557-F2E47D7C5F12}"/>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AFA7968-084F-4C64-B1DF-60D29EBD2D9C}"/>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646491-C19C-4AF5-B6CF-3665943E75F5}"/>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02F6C623-7754-466E-9F13-F8AD31860689}"/>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695CD8CA-ECB6-43BE-80C0-09F9A6DADD9D}"/>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03023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D1426C94-2580-489B-A917-4EB2755BA462}"/>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9236C499-FD48-4B9C-B8E6-B4CB200E012E}"/>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B3A2434-4304-4883-B11A-C43A537E13A4}"/>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D6FF9F-976C-4326-9778-02E02DAA98D0}"/>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567C7715-069F-425C-9E5E-472137AA1A2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1540708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7708DC20-EA7D-46C7-9F3F-00E80DC5BA1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51583481-43E4-4000-9AE0-094B8F87439C}"/>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A4C2513-1E58-417E-B6DA-3455DF4149A4}"/>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B42DF87-3EC3-4255-B139-AE183162A7F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44786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D0C5FC0-C5F0-41DC-A099-1F910111565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CC441339-B654-4EFF-9502-A8F271486DC9}"/>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E00CF0-0D1A-49A0-A4F8-7F9669442AA1}"/>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F1E4832-5D01-4491-9156-47C58DA6898B}"/>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5338687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image Light">
    <p:bg>
      <p:bgRef idx="1001">
        <a:schemeClr val="bg1"/>
      </p:bgRef>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EAE76F8B-1FA1-41DA-8CD2-3DB7B2E7405B}"/>
              </a:ext>
            </a:extLst>
          </p:cNvPr>
          <p:cNvGrpSpPr/>
          <p:nvPr userDrawn="1"/>
        </p:nvGrpSpPr>
        <p:grpSpPr>
          <a:xfrm>
            <a:off x="11307700" y="298072"/>
            <a:ext cx="585216" cy="180760"/>
            <a:chOff x="11307700" y="298072"/>
            <a:chExt cx="585216" cy="180760"/>
          </a:xfrm>
        </p:grpSpPr>
        <p:sp>
          <p:nvSpPr>
            <p:cNvPr id="15" name="Freeform: Shape 14">
              <a:extLst>
                <a:ext uri="{FF2B5EF4-FFF2-40B4-BE49-F238E27FC236}">
                  <a16:creationId xmlns:a16="http://schemas.microsoft.com/office/drawing/2014/main" id="{A4CFC25E-CA16-484A-9A49-336EBD182D1B}"/>
                </a:ext>
              </a:extLst>
            </p:cNvPr>
            <p:cNvSpPr/>
            <p:nvPr/>
          </p:nvSpPr>
          <p:spPr>
            <a:xfrm>
              <a:off x="11712154" y="298072"/>
              <a:ext cx="180762" cy="180760"/>
            </a:xfrm>
            <a:custGeom>
              <a:avLst/>
              <a:gdLst>
                <a:gd name="connsiteX0" fmla="*/ 168573 w 168573"/>
                <a:gd name="connsiteY0" fmla="*/ 84287 h 168573"/>
                <a:gd name="connsiteX1" fmla="*/ 84287 w 168573"/>
                <a:gd name="connsiteY1" fmla="*/ 168574 h 168573"/>
                <a:gd name="connsiteX2" fmla="*/ 0 w 168573"/>
                <a:gd name="connsiteY2" fmla="*/ 84287 h 168573"/>
                <a:gd name="connsiteX3" fmla="*/ 84287 w 168573"/>
                <a:gd name="connsiteY3" fmla="*/ 0 h 168573"/>
                <a:gd name="connsiteX4" fmla="*/ 168573 w 168573"/>
                <a:gd name="connsiteY4" fmla="*/ 84287 h 16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3" h="168573">
                  <a:moveTo>
                    <a:pt x="168573" y="84287"/>
                  </a:moveTo>
                  <a:cubicBezTo>
                    <a:pt x="168573" y="130837"/>
                    <a:pt x="130837" y="168574"/>
                    <a:pt x="84287" y="168574"/>
                  </a:cubicBezTo>
                  <a:cubicBezTo>
                    <a:pt x="37736" y="168574"/>
                    <a:pt x="0" y="130837"/>
                    <a:pt x="0" y="84287"/>
                  </a:cubicBezTo>
                  <a:cubicBezTo>
                    <a:pt x="0" y="37736"/>
                    <a:pt x="37736" y="0"/>
                    <a:pt x="84287" y="0"/>
                  </a:cubicBezTo>
                  <a:cubicBezTo>
                    <a:pt x="130837" y="0"/>
                    <a:pt x="168573" y="37736"/>
                    <a:pt x="168573" y="84287"/>
                  </a:cubicBezTo>
                  <a:close/>
                </a:path>
              </a:pathLst>
            </a:custGeom>
            <a:solidFill>
              <a:srgbClr val="FC273F"/>
            </a:solidFill>
            <a:ln w="2012"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33E295C-7681-4D5B-AF4A-EA9205665436}"/>
                </a:ext>
              </a:extLst>
            </p:cNvPr>
            <p:cNvSpPr/>
            <p:nvPr/>
          </p:nvSpPr>
          <p:spPr>
            <a:xfrm>
              <a:off x="11509826" y="298072"/>
              <a:ext cx="180762" cy="180760"/>
            </a:xfrm>
            <a:custGeom>
              <a:avLst/>
              <a:gdLst>
                <a:gd name="connsiteX0" fmla="*/ 168573 w 168573"/>
                <a:gd name="connsiteY0" fmla="*/ 84287 h 168573"/>
                <a:gd name="connsiteX1" fmla="*/ 84287 w 168573"/>
                <a:gd name="connsiteY1" fmla="*/ 168574 h 168573"/>
                <a:gd name="connsiteX2" fmla="*/ 0 w 168573"/>
                <a:gd name="connsiteY2" fmla="*/ 84287 h 168573"/>
                <a:gd name="connsiteX3" fmla="*/ 84287 w 168573"/>
                <a:gd name="connsiteY3" fmla="*/ 0 h 168573"/>
                <a:gd name="connsiteX4" fmla="*/ 168573 w 168573"/>
                <a:gd name="connsiteY4" fmla="*/ 84287 h 16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3" h="168573">
                  <a:moveTo>
                    <a:pt x="168573" y="84287"/>
                  </a:moveTo>
                  <a:cubicBezTo>
                    <a:pt x="168573" y="130837"/>
                    <a:pt x="130837" y="168574"/>
                    <a:pt x="84287" y="168574"/>
                  </a:cubicBezTo>
                  <a:cubicBezTo>
                    <a:pt x="37736" y="168574"/>
                    <a:pt x="0" y="130837"/>
                    <a:pt x="0" y="84287"/>
                  </a:cubicBezTo>
                  <a:cubicBezTo>
                    <a:pt x="0" y="37736"/>
                    <a:pt x="37736" y="0"/>
                    <a:pt x="84287" y="0"/>
                  </a:cubicBezTo>
                  <a:cubicBezTo>
                    <a:pt x="130837" y="0"/>
                    <a:pt x="168573" y="37736"/>
                    <a:pt x="168573" y="84287"/>
                  </a:cubicBezTo>
                  <a:close/>
                </a:path>
              </a:pathLst>
            </a:custGeom>
            <a:solidFill>
              <a:srgbClr val="FC273F"/>
            </a:solidFill>
            <a:ln w="201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3A99D27-06E8-4017-8BB6-3818FF2523CF}"/>
                </a:ext>
              </a:extLst>
            </p:cNvPr>
            <p:cNvSpPr/>
            <p:nvPr/>
          </p:nvSpPr>
          <p:spPr>
            <a:xfrm>
              <a:off x="11307700" y="298072"/>
              <a:ext cx="180762" cy="180760"/>
            </a:xfrm>
            <a:custGeom>
              <a:avLst/>
              <a:gdLst>
                <a:gd name="connsiteX0" fmla="*/ 168573 w 168573"/>
                <a:gd name="connsiteY0" fmla="*/ 84287 h 168573"/>
                <a:gd name="connsiteX1" fmla="*/ 84287 w 168573"/>
                <a:gd name="connsiteY1" fmla="*/ 168574 h 168573"/>
                <a:gd name="connsiteX2" fmla="*/ 0 w 168573"/>
                <a:gd name="connsiteY2" fmla="*/ 84287 h 168573"/>
                <a:gd name="connsiteX3" fmla="*/ 84287 w 168573"/>
                <a:gd name="connsiteY3" fmla="*/ 0 h 168573"/>
                <a:gd name="connsiteX4" fmla="*/ 168573 w 168573"/>
                <a:gd name="connsiteY4" fmla="*/ 84287 h 168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3" h="168573">
                  <a:moveTo>
                    <a:pt x="168573" y="84287"/>
                  </a:moveTo>
                  <a:cubicBezTo>
                    <a:pt x="168573" y="130837"/>
                    <a:pt x="130837" y="168574"/>
                    <a:pt x="84287" y="168574"/>
                  </a:cubicBezTo>
                  <a:cubicBezTo>
                    <a:pt x="37736" y="168574"/>
                    <a:pt x="0" y="130837"/>
                    <a:pt x="0" y="84287"/>
                  </a:cubicBezTo>
                  <a:cubicBezTo>
                    <a:pt x="0" y="37736"/>
                    <a:pt x="37736" y="0"/>
                    <a:pt x="84287" y="0"/>
                  </a:cubicBezTo>
                  <a:cubicBezTo>
                    <a:pt x="130837" y="0"/>
                    <a:pt x="168573" y="37736"/>
                    <a:pt x="168573" y="84287"/>
                  </a:cubicBezTo>
                  <a:close/>
                </a:path>
              </a:pathLst>
            </a:custGeom>
            <a:solidFill>
              <a:srgbClr val="FC273F"/>
            </a:solidFill>
            <a:ln w="2012" cap="flat">
              <a:noFill/>
              <a:prstDash val="solid"/>
              <a:miter/>
            </a:ln>
          </p:spPr>
          <p:txBody>
            <a:bodyPr rtlCol="0" anchor="ctr"/>
            <a:lstStyle/>
            <a:p>
              <a:endParaRPr lang="en-US"/>
            </a:p>
          </p:txBody>
        </p:sp>
      </p:grpSp>
      <p:sp>
        <p:nvSpPr>
          <p:cNvPr id="19" name="Picture Placeholder 18">
            <a:extLst>
              <a:ext uri="{FF2B5EF4-FFF2-40B4-BE49-F238E27FC236}">
                <a16:creationId xmlns:a16="http://schemas.microsoft.com/office/drawing/2014/main" id="{2343B7CF-7CE9-4276-99DA-BBF2D8EA62E4}"/>
              </a:ext>
            </a:extLst>
          </p:cNvPr>
          <p:cNvSpPr>
            <a:spLocks noGrp="1"/>
          </p:cNvSpPr>
          <p:nvPr>
            <p:ph type="pic" sz="quarter" idx="14"/>
          </p:nvPr>
        </p:nvSpPr>
        <p:spPr>
          <a:xfrm>
            <a:off x="6096000" y="0"/>
            <a:ext cx="6096001" cy="6858000"/>
          </a:xfrm>
          <a:custGeom>
            <a:avLst/>
            <a:gdLst>
              <a:gd name="connsiteX0" fmla="*/ 5706536 w 6096001"/>
              <a:gd name="connsiteY0" fmla="*/ 304165 h 6858000"/>
              <a:gd name="connsiteX1" fmla="*/ 5622249 w 6096001"/>
              <a:gd name="connsiteY1" fmla="*/ 388452 h 6858000"/>
              <a:gd name="connsiteX2" fmla="*/ 5706536 w 6096001"/>
              <a:gd name="connsiteY2" fmla="*/ 472739 h 6858000"/>
              <a:gd name="connsiteX3" fmla="*/ 5790822 w 6096001"/>
              <a:gd name="connsiteY3" fmla="*/ 388452 h 6858000"/>
              <a:gd name="connsiteX4" fmla="*/ 5706536 w 6096001"/>
              <a:gd name="connsiteY4" fmla="*/ 304165 h 6858000"/>
              <a:gd name="connsiteX5" fmla="*/ 5504208 w 6096001"/>
              <a:gd name="connsiteY5" fmla="*/ 304165 h 6858000"/>
              <a:gd name="connsiteX6" fmla="*/ 5419921 w 6096001"/>
              <a:gd name="connsiteY6" fmla="*/ 388452 h 6858000"/>
              <a:gd name="connsiteX7" fmla="*/ 5504208 w 6096001"/>
              <a:gd name="connsiteY7" fmla="*/ 472739 h 6858000"/>
              <a:gd name="connsiteX8" fmla="*/ 5588494 w 6096001"/>
              <a:gd name="connsiteY8" fmla="*/ 388452 h 6858000"/>
              <a:gd name="connsiteX9" fmla="*/ 5504208 w 6096001"/>
              <a:gd name="connsiteY9" fmla="*/ 304165 h 6858000"/>
              <a:gd name="connsiteX10" fmla="*/ 5302082 w 6096001"/>
              <a:gd name="connsiteY10" fmla="*/ 304165 h 6858000"/>
              <a:gd name="connsiteX11" fmla="*/ 5217795 w 6096001"/>
              <a:gd name="connsiteY11" fmla="*/ 388452 h 6858000"/>
              <a:gd name="connsiteX12" fmla="*/ 5302082 w 6096001"/>
              <a:gd name="connsiteY12" fmla="*/ 472739 h 6858000"/>
              <a:gd name="connsiteX13" fmla="*/ 5386368 w 6096001"/>
              <a:gd name="connsiteY13" fmla="*/ 388452 h 6858000"/>
              <a:gd name="connsiteX14" fmla="*/ 5302082 w 6096001"/>
              <a:gd name="connsiteY14" fmla="*/ 304165 h 6858000"/>
              <a:gd name="connsiteX15" fmla="*/ 0 w 6096001"/>
              <a:gd name="connsiteY15" fmla="*/ 0 h 6858000"/>
              <a:gd name="connsiteX16" fmla="*/ 6096001 w 6096001"/>
              <a:gd name="connsiteY16" fmla="*/ 0 h 6858000"/>
              <a:gd name="connsiteX17" fmla="*/ 6096001 w 6096001"/>
              <a:gd name="connsiteY17" fmla="*/ 6858000 h 6858000"/>
              <a:gd name="connsiteX18" fmla="*/ 0 w 6096001"/>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096001" h="6858000">
                <a:moveTo>
                  <a:pt x="5706536" y="304165"/>
                </a:moveTo>
                <a:cubicBezTo>
                  <a:pt x="5659985" y="304165"/>
                  <a:pt x="5622249" y="341901"/>
                  <a:pt x="5622249" y="388452"/>
                </a:cubicBezTo>
                <a:cubicBezTo>
                  <a:pt x="5622249" y="435002"/>
                  <a:pt x="5659985" y="472739"/>
                  <a:pt x="5706536" y="472739"/>
                </a:cubicBezTo>
                <a:cubicBezTo>
                  <a:pt x="5753086" y="472739"/>
                  <a:pt x="5790822" y="435002"/>
                  <a:pt x="5790822" y="388452"/>
                </a:cubicBezTo>
                <a:cubicBezTo>
                  <a:pt x="5790822" y="341901"/>
                  <a:pt x="5753086" y="304165"/>
                  <a:pt x="5706536" y="304165"/>
                </a:cubicBezTo>
                <a:close/>
                <a:moveTo>
                  <a:pt x="5504208" y="304165"/>
                </a:moveTo>
                <a:cubicBezTo>
                  <a:pt x="5457657" y="304165"/>
                  <a:pt x="5419921" y="341901"/>
                  <a:pt x="5419921" y="388452"/>
                </a:cubicBezTo>
                <a:cubicBezTo>
                  <a:pt x="5419921" y="435002"/>
                  <a:pt x="5457657" y="472739"/>
                  <a:pt x="5504208" y="472739"/>
                </a:cubicBezTo>
                <a:cubicBezTo>
                  <a:pt x="5550758" y="472739"/>
                  <a:pt x="5588494" y="435002"/>
                  <a:pt x="5588494" y="388452"/>
                </a:cubicBezTo>
                <a:cubicBezTo>
                  <a:pt x="5588494" y="341901"/>
                  <a:pt x="5550758" y="304165"/>
                  <a:pt x="5504208" y="304165"/>
                </a:cubicBezTo>
                <a:close/>
                <a:moveTo>
                  <a:pt x="5302082" y="304165"/>
                </a:moveTo>
                <a:cubicBezTo>
                  <a:pt x="5255531" y="304165"/>
                  <a:pt x="5217795" y="341901"/>
                  <a:pt x="5217795" y="388452"/>
                </a:cubicBezTo>
                <a:cubicBezTo>
                  <a:pt x="5217795" y="435002"/>
                  <a:pt x="5255531" y="472739"/>
                  <a:pt x="5302082" y="472739"/>
                </a:cubicBezTo>
                <a:cubicBezTo>
                  <a:pt x="5348632" y="472739"/>
                  <a:pt x="5386368" y="435002"/>
                  <a:pt x="5386368" y="388452"/>
                </a:cubicBezTo>
                <a:cubicBezTo>
                  <a:pt x="5386368" y="341901"/>
                  <a:pt x="5348632" y="304165"/>
                  <a:pt x="5302082" y="304165"/>
                </a:cubicBezTo>
                <a:close/>
                <a:moveTo>
                  <a:pt x="0" y="0"/>
                </a:moveTo>
                <a:lnTo>
                  <a:pt x="6096001" y="0"/>
                </a:lnTo>
                <a:lnTo>
                  <a:pt x="6096001" y="6858000"/>
                </a:lnTo>
                <a:lnTo>
                  <a:pt x="0" y="6858000"/>
                </a:lnTo>
                <a:close/>
              </a:path>
            </a:pathLst>
          </a:custGeom>
        </p:spPr>
        <p:txBody>
          <a:bodyPr wrap="square">
            <a:noAutofit/>
          </a:bodyPr>
          <a:lstStyle/>
          <a:p>
            <a:r>
              <a:rPr lang="en-US"/>
              <a:t>Click icon to add picture</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2E391789-7AAB-4A0F-8CF3-906E9A653792}"/>
              </a:ext>
            </a:extLst>
          </p:cNvPr>
          <p:cNvSpPr>
            <a:spLocks noGrp="1"/>
          </p:cNvSpPr>
          <p:nvPr>
            <p:ph type="title"/>
          </p:nvPr>
        </p:nvSpPr>
        <p:spPr>
          <a:xfrm>
            <a:off x="315914" y="1074420"/>
            <a:ext cx="4672012"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DDAEF888-5689-44C5-8635-9897106B0D9A}"/>
              </a:ext>
            </a:extLst>
          </p:cNvPr>
          <p:cNvSpPr>
            <a:spLocks noGrp="1"/>
          </p:cNvSpPr>
          <p:nvPr>
            <p:ph type="body" sz="quarter" idx="17"/>
          </p:nvPr>
        </p:nvSpPr>
        <p:spPr>
          <a:xfrm>
            <a:off x="312996" y="1905000"/>
            <a:ext cx="4672012"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5849243"/>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 three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E796C28-21DB-4A2E-BEFE-2A5986A728D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44674324-19C6-4FF3-827D-1A075F2A1E7E}"/>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0EF0535-EC31-4439-895F-8C469F40B07A}"/>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55B0B1D-F55C-488C-B6A1-59DC8B4A4FB0}"/>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973D840-E549-4C99-B5BC-9AAC616FF759}"/>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32797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 three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482D673-07CF-4705-BEDB-F031524D5CC6}"/>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EF63611D-9A81-4BAD-8ACC-CAAAD94C7FC9}"/>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A16CA1A-03D4-4A55-A498-3585C6B3C97F}"/>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AAEC20F-CF61-4DC6-8265-72DEF79AE8DA}"/>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9B0CDF5-6631-459A-9622-1D6119EA53AA}"/>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92939230"/>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x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0B62F149-DE96-456D-87DE-2EA35683E76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AAF44BD8-28F6-4C0B-825B-0C64479DEB69}"/>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82EB0BAD-1591-43E4-9597-D248B8688EED}"/>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A923923-792F-4C05-A8AF-C7E3BBCA392B}"/>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847DD610-1F6E-40F7-9ADB-AD601555DC3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C933F238-EE7D-490A-9958-C7AD389CA536}"/>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4D0A47F-7F8C-4826-96D3-6DDEFB7A7431}"/>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57173E0-66CB-4229-9F61-701F46362D2E}"/>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36626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x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6EBC0A3-F615-4383-81A9-0C948E07571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6" name="Text Placeholder 2">
            <a:extLst>
              <a:ext uri="{FF2B5EF4-FFF2-40B4-BE49-F238E27FC236}">
                <a16:creationId xmlns:a16="http://schemas.microsoft.com/office/drawing/2014/main" id="{E9EDCAF2-6121-4DD8-A2FA-2928DD54D1C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ED8FA3C3-287B-4092-AA8A-56B8CA3CAAE5}"/>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B08958A-0AD2-4FF3-8EF7-6F940E23FF76}"/>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5EDEB809-9992-4CB0-8816-D0AF0A4BB911}"/>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E316E21-ACB5-4A3A-9301-C5971B834884}"/>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9BA22C2-D695-4847-94FB-01D24772DFBE}"/>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852546DF-E7C5-4FCE-81A7-8161DD19A380}"/>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329226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 six multi-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73F1C60E-B224-4F38-A6E9-C42E1927F5D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F1C063D-B8E3-46EA-A649-354D8A27CE76}"/>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213AD60-0B61-4D66-B014-7F95619DDB50}"/>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9172941C-FC20-4F9C-A000-844A05ABBED5}"/>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3B29DD10-A8F6-4804-ACA8-91D7AFF78DD3}"/>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761DCD9D-3040-483A-87AF-CB6B29F0AEBA}"/>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3552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six multi-content Ligh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43A72131-A137-460D-A45B-97DB0E81E5C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CD0C5AA6-2AB6-4A4D-B8CB-255D650B44DA}"/>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30ECAC7-C4E0-418F-8E97-C2C51E4ECAC9}"/>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6595AA84-B86F-43A6-8AE8-F7D77632DA47}"/>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112B248E-AB1D-462F-82F9-59B9DA87EFE1}"/>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AB5A1F6D-070F-49DB-BE8A-8746DB9828B1}"/>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43088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3628127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4245577558"/>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US" smtClean="0"/>
              <a:t>‹#›</a:t>
            </a:fld>
            <a:endParaRPr lang="en-US"/>
          </a:p>
        </p:txBody>
      </p:sp>
    </p:spTree>
    <p:extLst>
      <p:ext uri="{BB962C8B-B14F-4D97-AF65-F5344CB8AC3E}">
        <p14:creationId xmlns:p14="http://schemas.microsoft.com/office/powerpoint/2010/main" val="7255327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ulti-content/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latshållare för text 8">
            <a:extLst>
              <a:ext uri="{FF2B5EF4-FFF2-40B4-BE49-F238E27FC236}">
                <a16:creationId xmlns:a16="http://schemas.microsoft.com/office/drawing/2014/main" id="{F0284143-F8AF-4052-97EA-221744AF6032}"/>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447675" indent="-180975">
              <a:defRPr sz="1200">
                <a:solidFill>
                  <a:schemeClr val="tx1"/>
                </a:solidFill>
              </a:defRPr>
            </a:lvl2pPr>
            <a:lvl3pPr marL="627063" indent="-179388">
              <a:defRPr sz="1000">
                <a:solidFill>
                  <a:schemeClr val="tx1"/>
                </a:solidFill>
              </a:defRPr>
            </a:lvl3pPr>
            <a:lvl4pPr marL="806450" indent="-179388">
              <a:defRPr sz="1000">
                <a:solidFill>
                  <a:schemeClr val="tx1"/>
                </a:solidFill>
              </a:defRPr>
            </a:lvl4pPr>
            <a:lvl5pPr marL="9874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9601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image +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6" name="Platshållare för bild 7">
            <a:extLst>
              <a:ext uri="{FF2B5EF4-FFF2-40B4-BE49-F238E27FC236}">
                <a16:creationId xmlns:a16="http://schemas.microsoft.com/office/drawing/2014/main" id="{E7D19DB1-1EB5-4FFD-8FBF-D18A364B9E15}"/>
              </a:ext>
            </a:extLst>
          </p:cNvPr>
          <p:cNvSpPr>
            <a:spLocks noGrp="1"/>
          </p:cNvSpPr>
          <p:nvPr>
            <p:ph type="pic" sz="quarter" idx="24"/>
          </p:nvPr>
        </p:nvSpPr>
        <p:spPr>
          <a:xfrm>
            <a:off x="315911" y="1938600"/>
            <a:ext cx="3690000" cy="2169850"/>
          </a:xfrm>
          <a:noFill/>
        </p:spPr>
        <p:txBody>
          <a:bodyPr/>
          <a:lstStyle>
            <a:lvl1pPr>
              <a:defRPr>
                <a:solidFill>
                  <a:schemeClr val="tx1"/>
                </a:solidFill>
              </a:defRPr>
            </a:lvl1pPr>
          </a:lstStyle>
          <a:p>
            <a:r>
              <a:rPr lang="en-US"/>
              <a:t>Click icon to add picture</a:t>
            </a:r>
          </a:p>
        </p:txBody>
      </p:sp>
      <p:sp>
        <p:nvSpPr>
          <p:cNvPr id="17" name="Platshållare för bild 7">
            <a:extLst>
              <a:ext uri="{FF2B5EF4-FFF2-40B4-BE49-F238E27FC236}">
                <a16:creationId xmlns:a16="http://schemas.microsoft.com/office/drawing/2014/main" id="{018ED00A-7DAD-4124-8A7E-24BD66272D43}"/>
              </a:ext>
            </a:extLst>
          </p:cNvPr>
          <p:cNvSpPr>
            <a:spLocks noGrp="1"/>
          </p:cNvSpPr>
          <p:nvPr>
            <p:ph type="pic" sz="quarter" idx="25"/>
          </p:nvPr>
        </p:nvSpPr>
        <p:spPr>
          <a:xfrm>
            <a:off x="4251000" y="1938600"/>
            <a:ext cx="3690000" cy="2169850"/>
          </a:xfrm>
          <a:noFill/>
        </p:spPr>
        <p:txBody>
          <a:bodyPr/>
          <a:lstStyle>
            <a:lvl1pPr>
              <a:defRPr>
                <a:solidFill>
                  <a:schemeClr val="tx1"/>
                </a:solidFill>
              </a:defRPr>
            </a:lvl1pPr>
          </a:lstStyle>
          <a:p>
            <a:r>
              <a:rPr lang="en-US"/>
              <a:t>Click icon to add picture</a:t>
            </a:r>
          </a:p>
        </p:txBody>
      </p:sp>
      <p:sp>
        <p:nvSpPr>
          <p:cNvPr id="21" name="Platshållare för bild 7">
            <a:extLst>
              <a:ext uri="{FF2B5EF4-FFF2-40B4-BE49-F238E27FC236}">
                <a16:creationId xmlns:a16="http://schemas.microsoft.com/office/drawing/2014/main" id="{00CEA0B5-D267-48FF-9D87-1B2AC5FF3C66}"/>
              </a:ext>
            </a:extLst>
          </p:cNvPr>
          <p:cNvSpPr>
            <a:spLocks noGrp="1"/>
          </p:cNvSpPr>
          <p:nvPr>
            <p:ph type="pic" sz="quarter" idx="26"/>
          </p:nvPr>
        </p:nvSpPr>
        <p:spPr>
          <a:xfrm>
            <a:off x="8186088" y="1938600"/>
            <a:ext cx="3690000" cy="2169850"/>
          </a:xfrm>
          <a:noFill/>
        </p:spPr>
        <p:txBody>
          <a:bodyPr/>
          <a:lstStyle>
            <a:lvl1pP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C31F67FE-D9C1-4096-AFD0-29A524A82E7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Text Placeholder 2">
            <a:extLst>
              <a:ext uri="{FF2B5EF4-FFF2-40B4-BE49-F238E27FC236}">
                <a16:creationId xmlns:a16="http://schemas.microsoft.com/office/drawing/2014/main" id="{C2019A2D-C92B-40A6-A86D-3758810CB7D2}"/>
              </a:ext>
            </a:extLst>
          </p:cNvPr>
          <p:cNvSpPr>
            <a:spLocks noGrp="1"/>
          </p:cNvSpPr>
          <p:nvPr>
            <p:ph type="body" idx="14"/>
          </p:nvPr>
        </p:nvSpPr>
        <p:spPr>
          <a:xfrm>
            <a:off x="9173671" y="1110615"/>
            <a:ext cx="2702184" cy="568961"/>
          </a:xfrm>
        </p:spPr>
        <p:txBody>
          <a:bodyPr anchor="t"/>
          <a:lstStyle>
            <a:lvl1pPr marL="0" indent="0">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Platshållare för text 8">
            <a:extLst>
              <a:ext uri="{FF2B5EF4-FFF2-40B4-BE49-F238E27FC236}">
                <a16:creationId xmlns:a16="http://schemas.microsoft.com/office/drawing/2014/main" id="{98874C40-EADE-4143-B72B-DBD94E1F8FB0}"/>
              </a:ext>
            </a:extLst>
          </p:cNvPr>
          <p:cNvSpPr>
            <a:spLocks noGrp="1"/>
          </p:cNvSpPr>
          <p:nvPr>
            <p:ph type="body" sz="quarter" idx="15"/>
          </p:nvPr>
        </p:nvSpPr>
        <p:spPr>
          <a:xfrm>
            <a:off x="312996" y="4335780"/>
            <a:ext cx="3686175" cy="2195829"/>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latshållare för text 8">
            <a:extLst>
              <a:ext uri="{FF2B5EF4-FFF2-40B4-BE49-F238E27FC236}">
                <a16:creationId xmlns:a16="http://schemas.microsoft.com/office/drawing/2014/main" id="{C9BC8392-5E6A-4521-B19A-E15C0613CAEE}"/>
              </a:ext>
            </a:extLst>
          </p:cNvPr>
          <p:cNvSpPr>
            <a:spLocks noGrp="1"/>
          </p:cNvSpPr>
          <p:nvPr>
            <p:ph type="body" sz="quarter" idx="27"/>
          </p:nvPr>
        </p:nvSpPr>
        <p:spPr>
          <a:xfrm>
            <a:off x="4251455" y="4335780"/>
            <a:ext cx="3686175" cy="2195829"/>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latshållare för text 8">
            <a:extLst>
              <a:ext uri="{FF2B5EF4-FFF2-40B4-BE49-F238E27FC236}">
                <a16:creationId xmlns:a16="http://schemas.microsoft.com/office/drawing/2014/main" id="{05E40B2F-85F1-43B7-8A23-5D0B38E92182}"/>
              </a:ext>
            </a:extLst>
          </p:cNvPr>
          <p:cNvSpPr>
            <a:spLocks noGrp="1"/>
          </p:cNvSpPr>
          <p:nvPr>
            <p:ph type="body" sz="quarter" idx="28"/>
          </p:nvPr>
        </p:nvSpPr>
        <p:spPr>
          <a:xfrm>
            <a:off x="8189914" y="4335780"/>
            <a:ext cx="3686175" cy="2195829"/>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369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ulti-content/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pPr/>
              <a:t>‹#›</a:t>
            </a:fld>
            <a:endParaRPr lang="en-US"/>
          </a:p>
        </p:txBody>
      </p:sp>
      <p:sp>
        <p:nvSpPr>
          <p:cNvPr id="7" name="Text Placeholder 2">
            <a:extLst>
              <a:ext uri="{FF2B5EF4-FFF2-40B4-BE49-F238E27FC236}">
                <a16:creationId xmlns:a16="http://schemas.microsoft.com/office/drawing/2014/main" id="{55BDE1B1-2933-48D2-8741-5819ABAB23E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0BE489ED-992A-4E9E-BFB5-BBB2B58D3B29}"/>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Platshållare för text 8">
            <a:extLst>
              <a:ext uri="{FF2B5EF4-FFF2-40B4-BE49-F238E27FC236}">
                <a16:creationId xmlns:a16="http://schemas.microsoft.com/office/drawing/2014/main" id="{D5628354-EE52-4172-A760-D1A55D625B14}"/>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039332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eading + Text/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A112F82D-4B08-40A6-A5FD-7FE994B681F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3C12E1A2-3859-4D60-BE45-1B2C6D8E7574}"/>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Platshållare för text 8">
            <a:extLst>
              <a:ext uri="{FF2B5EF4-FFF2-40B4-BE49-F238E27FC236}">
                <a16:creationId xmlns:a16="http://schemas.microsoft.com/office/drawing/2014/main" id="{CCE5B9DA-8717-4193-ABFA-84425D965EAC}"/>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947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eading + Text/multi-content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191D5291-C75E-4A05-B229-36EFE312BD0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35DBCB66-68D6-441F-B1AA-64B0C6FB9DCF}"/>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5590360-CE4B-42B0-8AC1-56C302FC8FB1}"/>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90387720"/>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35144FF7-4107-4C35-9AC2-B615DE575FA3}"/>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9" name="Text Placeholder 2">
            <a:extLst>
              <a:ext uri="{FF2B5EF4-FFF2-40B4-BE49-F238E27FC236}">
                <a16:creationId xmlns:a16="http://schemas.microsoft.com/office/drawing/2014/main" id="{65236DE6-E784-48F8-865F-0303B7B59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98794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ne column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A01C44EA-F208-4A8E-8084-8EA03723B684}"/>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8" name="Text Placeholder 2">
            <a:extLst>
              <a:ext uri="{FF2B5EF4-FFF2-40B4-BE49-F238E27FC236}">
                <a16:creationId xmlns:a16="http://schemas.microsoft.com/office/drawing/2014/main" id="{971F3B9B-962B-42CD-A0BF-0B948069C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69950999"/>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1" name="Content Placeholder 2">
            <a:extLst>
              <a:ext uri="{FF2B5EF4-FFF2-40B4-BE49-F238E27FC236}">
                <a16:creationId xmlns:a16="http://schemas.microsoft.com/office/drawing/2014/main" id="{2FE5BB12-D870-433A-A557-F2E47D7C5F12}"/>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AFA7968-084F-4C64-B1DF-60D29EBD2D9C}"/>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646491-C19C-4AF5-B6CF-3665943E75F5}"/>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02F6C623-7754-466E-9F13-F8AD31860689}"/>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695CD8CA-ECB6-43BE-80C0-09F9A6DADD9D}"/>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05250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D1426C94-2580-489B-A917-4EB2755BA462}"/>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9236C499-FD48-4B9C-B8E6-B4CB200E012E}"/>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B3A2434-4304-4883-B11A-C43A537E13A4}"/>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D6FF9F-976C-4326-9778-02E02DAA98D0}"/>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567C7715-069F-425C-9E5E-472137AA1A2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5119816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7708DC20-EA7D-46C7-9F3F-00E80DC5BA1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51583481-43E4-4000-9AE0-094B8F87439C}"/>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A4C2513-1E58-417E-B6DA-3455DF4149A4}"/>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B42DF87-3EC3-4255-B139-AE183162A7F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478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D0C5FC0-C5F0-41DC-A099-1F910111565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CC441339-B654-4EFF-9502-A8F271486DC9}"/>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E00CF0-0D1A-49A0-A4F8-7F9669442AA1}"/>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F1E4832-5D01-4491-9156-47C58DA6898B}"/>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69271547"/>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 three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E796C28-21DB-4A2E-BEFE-2A5986A728D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44674324-19C6-4FF3-827D-1A075F2A1E7E}"/>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0EF0535-EC31-4439-895F-8C469F40B07A}"/>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55B0B1D-F55C-488C-B6A1-59DC8B4A4FB0}"/>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973D840-E549-4C99-B5BC-9AAC616FF759}"/>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08178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image + 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6" name="Platshållare för bild 7">
            <a:extLst>
              <a:ext uri="{FF2B5EF4-FFF2-40B4-BE49-F238E27FC236}">
                <a16:creationId xmlns:a16="http://schemas.microsoft.com/office/drawing/2014/main" id="{E7D19DB1-1EB5-4FFD-8FBF-D18A364B9E15}"/>
              </a:ext>
            </a:extLst>
          </p:cNvPr>
          <p:cNvSpPr>
            <a:spLocks noGrp="1"/>
          </p:cNvSpPr>
          <p:nvPr>
            <p:ph type="pic" sz="quarter" idx="24"/>
          </p:nvPr>
        </p:nvSpPr>
        <p:spPr>
          <a:xfrm>
            <a:off x="315911" y="1938600"/>
            <a:ext cx="3690000" cy="2169850"/>
          </a:xfrm>
          <a:noFill/>
        </p:spPr>
        <p:txBody>
          <a:bodyPr/>
          <a:lstStyle>
            <a:lvl1pPr>
              <a:defRPr>
                <a:solidFill>
                  <a:schemeClr val="tx1"/>
                </a:solidFill>
              </a:defRPr>
            </a:lvl1pPr>
          </a:lstStyle>
          <a:p>
            <a:r>
              <a:rPr lang="en-US"/>
              <a:t>Click icon to add picture</a:t>
            </a:r>
          </a:p>
        </p:txBody>
      </p:sp>
      <p:sp>
        <p:nvSpPr>
          <p:cNvPr id="17" name="Platshållare för bild 7">
            <a:extLst>
              <a:ext uri="{FF2B5EF4-FFF2-40B4-BE49-F238E27FC236}">
                <a16:creationId xmlns:a16="http://schemas.microsoft.com/office/drawing/2014/main" id="{018ED00A-7DAD-4124-8A7E-24BD66272D43}"/>
              </a:ext>
            </a:extLst>
          </p:cNvPr>
          <p:cNvSpPr>
            <a:spLocks noGrp="1"/>
          </p:cNvSpPr>
          <p:nvPr>
            <p:ph type="pic" sz="quarter" idx="25"/>
          </p:nvPr>
        </p:nvSpPr>
        <p:spPr>
          <a:xfrm>
            <a:off x="4251000" y="1938600"/>
            <a:ext cx="3690000" cy="2169850"/>
          </a:xfrm>
          <a:noFill/>
        </p:spPr>
        <p:txBody>
          <a:bodyPr/>
          <a:lstStyle>
            <a:lvl1pPr>
              <a:defRPr>
                <a:solidFill>
                  <a:schemeClr val="tx1"/>
                </a:solidFill>
              </a:defRPr>
            </a:lvl1pPr>
          </a:lstStyle>
          <a:p>
            <a:r>
              <a:rPr lang="en-US"/>
              <a:t>Click icon to add picture</a:t>
            </a:r>
          </a:p>
        </p:txBody>
      </p:sp>
      <p:sp>
        <p:nvSpPr>
          <p:cNvPr id="21" name="Platshållare för bild 7">
            <a:extLst>
              <a:ext uri="{FF2B5EF4-FFF2-40B4-BE49-F238E27FC236}">
                <a16:creationId xmlns:a16="http://schemas.microsoft.com/office/drawing/2014/main" id="{00CEA0B5-D267-48FF-9D87-1B2AC5FF3C66}"/>
              </a:ext>
            </a:extLst>
          </p:cNvPr>
          <p:cNvSpPr>
            <a:spLocks noGrp="1"/>
          </p:cNvSpPr>
          <p:nvPr>
            <p:ph type="pic" sz="quarter" idx="26"/>
          </p:nvPr>
        </p:nvSpPr>
        <p:spPr>
          <a:xfrm>
            <a:off x="8186088" y="1938600"/>
            <a:ext cx="3690000" cy="2169850"/>
          </a:xfrm>
          <a:noFill/>
        </p:spPr>
        <p:txBody>
          <a:bodyPr/>
          <a:lstStyle>
            <a:lvl1pPr>
              <a:defRPr>
                <a:solidFill>
                  <a:schemeClr val="tx1"/>
                </a:solidFill>
              </a:defRPr>
            </a:lvl1pPr>
          </a:lstStyle>
          <a:p>
            <a:r>
              <a:rPr lang="en-US"/>
              <a:t>Click icon to add picture</a:t>
            </a:r>
          </a:p>
        </p:txBody>
      </p:sp>
      <p:sp>
        <p:nvSpPr>
          <p:cNvPr id="2" name="Title 1">
            <a:extLst>
              <a:ext uri="{FF2B5EF4-FFF2-40B4-BE49-F238E27FC236}">
                <a16:creationId xmlns:a16="http://schemas.microsoft.com/office/drawing/2014/main" id="{31994233-4D04-44C3-AFE2-E827EF5CCFC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Platshållare för text 8">
            <a:extLst>
              <a:ext uri="{FF2B5EF4-FFF2-40B4-BE49-F238E27FC236}">
                <a16:creationId xmlns:a16="http://schemas.microsoft.com/office/drawing/2014/main" id="{0DDD3586-5B09-42D7-A338-BD4B768ECEBD}"/>
              </a:ext>
            </a:extLst>
          </p:cNvPr>
          <p:cNvSpPr>
            <a:spLocks noGrp="1"/>
          </p:cNvSpPr>
          <p:nvPr>
            <p:ph type="body" sz="quarter" idx="15"/>
          </p:nvPr>
        </p:nvSpPr>
        <p:spPr>
          <a:xfrm>
            <a:off x="312996" y="4335780"/>
            <a:ext cx="3686175" cy="2195829"/>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latshållare för text 8">
            <a:extLst>
              <a:ext uri="{FF2B5EF4-FFF2-40B4-BE49-F238E27FC236}">
                <a16:creationId xmlns:a16="http://schemas.microsoft.com/office/drawing/2014/main" id="{85723909-5194-4A73-8576-435142081FE4}"/>
              </a:ext>
            </a:extLst>
          </p:cNvPr>
          <p:cNvSpPr>
            <a:spLocks noGrp="1"/>
          </p:cNvSpPr>
          <p:nvPr>
            <p:ph type="body" sz="quarter" idx="27"/>
          </p:nvPr>
        </p:nvSpPr>
        <p:spPr>
          <a:xfrm>
            <a:off x="4251455" y="4335780"/>
            <a:ext cx="3686175" cy="2195829"/>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latshållare för text 8">
            <a:extLst>
              <a:ext uri="{FF2B5EF4-FFF2-40B4-BE49-F238E27FC236}">
                <a16:creationId xmlns:a16="http://schemas.microsoft.com/office/drawing/2014/main" id="{9CFB17B3-EFE4-47C8-80CE-D9CCF1753B25}"/>
              </a:ext>
            </a:extLst>
          </p:cNvPr>
          <p:cNvSpPr>
            <a:spLocks noGrp="1"/>
          </p:cNvSpPr>
          <p:nvPr>
            <p:ph type="body" sz="quarter" idx="28"/>
          </p:nvPr>
        </p:nvSpPr>
        <p:spPr>
          <a:xfrm>
            <a:off x="8189914" y="4335780"/>
            <a:ext cx="3686175" cy="2195829"/>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a:extLst>
              <a:ext uri="{FF2B5EF4-FFF2-40B4-BE49-F238E27FC236}">
                <a16:creationId xmlns:a16="http://schemas.microsoft.com/office/drawing/2014/main" id="{D7D35731-0C5B-4556-BAC3-709195D28D35}"/>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2069091"/>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three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482D673-07CF-4705-BEDB-F031524D5CC6}"/>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EF63611D-9A81-4BAD-8ACC-CAAAD94C7FC9}"/>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A16CA1A-03D4-4A55-A498-3585C6B3C97F}"/>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AAEC20F-CF61-4DC6-8265-72DEF79AE8DA}"/>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9B0CDF5-6631-459A-9622-1D6119EA53AA}"/>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7836520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x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0B62F149-DE96-456D-87DE-2EA35683E76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AAF44BD8-28F6-4C0B-825B-0C64479DEB69}"/>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82EB0BAD-1591-43E4-9597-D248B8688EED}"/>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A923923-792F-4C05-A8AF-C7E3BBCA392B}"/>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847DD610-1F6E-40F7-9ADB-AD601555DC3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C933F238-EE7D-490A-9958-C7AD389CA536}"/>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4D0A47F-7F8C-4826-96D3-6DDEFB7A7431}"/>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57173E0-66CB-4229-9F61-701F46362D2E}"/>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62802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x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6EBC0A3-F615-4383-81A9-0C948E07571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6" name="Text Placeholder 2">
            <a:extLst>
              <a:ext uri="{FF2B5EF4-FFF2-40B4-BE49-F238E27FC236}">
                <a16:creationId xmlns:a16="http://schemas.microsoft.com/office/drawing/2014/main" id="{E9EDCAF2-6121-4DD8-A2FA-2928DD54D1C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ED8FA3C3-287B-4092-AA8A-56B8CA3CAAE5}"/>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B08958A-0AD2-4FF3-8EF7-6F940E23FF76}"/>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5EDEB809-9992-4CB0-8816-D0AF0A4BB911}"/>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E316E21-ACB5-4A3A-9301-C5971B834884}"/>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9BA22C2-D695-4847-94FB-01D24772DFBE}"/>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852546DF-E7C5-4FCE-81A7-8161DD19A380}"/>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151727"/>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six multi-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73F1C60E-B224-4F38-A6E9-C42E1927F5D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F1C063D-B8E3-46EA-A649-354D8A27CE76}"/>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213AD60-0B61-4D66-B014-7F95619DDB50}"/>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9172941C-FC20-4F9C-A000-844A05ABBED5}"/>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3B29DD10-A8F6-4804-ACA8-91D7AFF78DD3}"/>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761DCD9D-3040-483A-87AF-CB6B29F0AEBA}"/>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5789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six multi-content Ligh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43A72131-A137-460D-A45B-97DB0E81E5C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CD0C5AA6-2AB6-4A4D-B8CB-255D650B44DA}"/>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30ECAC7-C4E0-418F-8E97-C2C51E4ECAC9}"/>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6595AA84-B86F-43A6-8AE8-F7D77632DA47}"/>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112B248E-AB1D-462F-82F9-59B9DA87EFE1}"/>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AB5A1F6D-070F-49DB-BE8A-8746DB9828B1}"/>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725032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22712799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1648651442"/>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US" smtClean="0"/>
              <a:t>‹#›</a:t>
            </a:fld>
            <a:endParaRPr lang="en-US"/>
          </a:p>
        </p:txBody>
      </p:sp>
    </p:spTree>
    <p:extLst>
      <p:ext uri="{BB962C8B-B14F-4D97-AF65-F5344CB8AC3E}">
        <p14:creationId xmlns:p14="http://schemas.microsoft.com/office/powerpoint/2010/main" val="1778003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ulti-content/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latshållare för text 8">
            <a:extLst>
              <a:ext uri="{FF2B5EF4-FFF2-40B4-BE49-F238E27FC236}">
                <a16:creationId xmlns:a16="http://schemas.microsoft.com/office/drawing/2014/main" id="{F0284143-F8AF-4052-97EA-221744AF6032}"/>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447675" indent="-180975">
              <a:defRPr sz="1200">
                <a:solidFill>
                  <a:schemeClr val="tx1"/>
                </a:solidFill>
              </a:defRPr>
            </a:lvl2pPr>
            <a:lvl3pPr marL="627063" indent="-179388">
              <a:defRPr sz="1000">
                <a:solidFill>
                  <a:schemeClr val="tx1"/>
                </a:solidFill>
              </a:defRPr>
            </a:lvl3pPr>
            <a:lvl4pPr marL="806450" indent="-179388">
              <a:defRPr sz="1000">
                <a:solidFill>
                  <a:schemeClr val="tx1"/>
                </a:solidFill>
              </a:defRPr>
            </a:lvl4pPr>
            <a:lvl5pPr marL="9874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9236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Multi-content/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pPr/>
              <a:t>‹#›</a:t>
            </a:fld>
            <a:endParaRPr lang="en-US"/>
          </a:p>
        </p:txBody>
      </p:sp>
      <p:sp>
        <p:nvSpPr>
          <p:cNvPr id="7" name="Text Placeholder 2">
            <a:extLst>
              <a:ext uri="{FF2B5EF4-FFF2-40B4-BE49-F238E27FC236}">
                <a16:creationId xmlns:a16="http://schemas.microsoft.com/office/drawing/2014/main" id="{55BDE1B1-2933-48D2-8741-5819ABAB23E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0BE489ED-992A-4E9E-BFB5-BBB2B58D3B29}"/>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Platshållare för text 8">
            <a:extLst>
              <a:ext uri="{FF2B5EF4-FFF2-40B4-BE49-F238E27FC236}">
                <a16:creationId xmlns:a16="http://schemas.microsoft.com/office/drawing/2014/main" id="{D5628354-EE52-4172-A760-D1A55D625B14}"/>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736550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ulti-content/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latshållare för text 8">
            <a:extLst>
              <a:ext uri="{FF2B5EF4-FFF2-40B4-BE49-F238E27FC236}">
                <a16:creationId xmlns:a16="http://schemas.microsoft.com/office/drawing/2014/main" id="{F0284143-F8AF-4052-97EA-221744AF6032}"/>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447675" indent="-180975">
              <a:defRPr sz="1200">
                <a:solidFill>
                  <a:schemeClr val="tx1"/>
                </a:solidFill>
              </a:defRPr>
            </a:lvl2pPr>
            <a:lvl3pPr marL="627063" indent="-179388">
              <a:defRPr sz="1000">
                <a:solidFill>
                  <a:schemeClr val="tx1"/>
                </a:solidFill>
              </a:defRPr>
            </a:lvl3pPr>
            <a:lvl4pPr marL="806450" indent="-179388">
              <a:defRPr sz="1000">
                <a:solidFill>
                  <a:schemeClr val="tx1"/>
                </a:solidFill>
              </a:defRPr>
            </a:lvl4pPr>
            <a:lvl5pPr marL="9874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3030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eading + Text/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A112F82D-4B08-40A6-A5FD-7FE994B681F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3C12E1A2-3859-4D60-BE45-1B2C6D8E7574}"/>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Platshållare för text 8">
            <a:extLst>
              <a:ext uri="{FF2B5EF4-FFF2-40B4-BE49-F238E27FC236}">
                <a16:creationId xmlns:a16="http://schemas.microsoft.com/office/drawing/2014/main" id="{CCE5B9DA-8717-4193-ABFA-84425D965EAC}"/>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3787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eading + Text/multi-content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191D5291-C75E-4A05-B229-36EFE312BD0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35DBCB66-68D6-441F-B1AA-64B0C6FB9DCF}"/>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5590360-CE4B-42B0-8AC1-56C302FC8FB1}"/>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1292039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35144FF7-4107-4C35-9AC2-B615DE575FA3}"/>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9" name="Text Placeholder 2">
            <a:extLst>
              <a:ext uri="{FF2B5EF4-FFF2-40B4-BE49-F238E27FC236}">
                <a16:creationId xmlns:a16="http://schemas.microsoft.com/office/drawing/2014/main" id="{65236DE6-E784-48F8-865F-0303B7B59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62826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ne column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A01C44EA-F208-4A8E-8084-8EA03723B684}"/>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8" name="Text Placeholder 2">
            <a:extLst>
              <a:ext uri="{FF2B5EF4-FFF2-40B4-BE49-F238E27FC236}">
                <a16:creationId xmlns:a16="http://schemas.microsoft.com/office/drawing/2014/main" id="{971F3B9B-962B-42CD-A0BF-0B948069C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6281197"/>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1" name="Content Placeholder 2">
            <a:extLst>
              <a:ext uri="{FF2B5EF4-FFF2-40B4-BE49-F238E27FC236}">
                <a16:creationId xmlns:a16="http://schemas.microsoft.com/office/drawing/2014/main" id="{2FE5BB12-D870-433A-A557-F2E47D7C5F12}"/>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AFA7968-084F-4C64-B1DF-60D29EBD2D9C}"/>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646491-C19C-4AF5-B6CF-3665943E75F5}"/>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02F6C623-7754-466E-9F13-F8AD31860689}"/>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695CD8CA-ECB6-43BE-80C0-09F9A6DADD9D}"/>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560138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hree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D1426C94-2580-489B-A917-4EB2755BA462}"/>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9236C499-FD48-4B9C-B8E6-B4CB200E012E}"/>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B3A2434-4304-4883-B11A-C43A537E13A4}"/>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D6FF9F-976C-4326-9778-02E02DAA98D0}"/>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567C7715-069F-425C-9E5E-472137AA1A2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8530181"/>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7708DC20-EA7D-46C7-9F3F-00E80DC5BA1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51583481-43E4-4000-9AE0-094B8F87439C}"/>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A4C2513-1E58-417E-B6DA-3455DF4149A4}"/>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B42DF87-3EC3-4255-B139-AE183162A7F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268616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D0C5FC0-C5F0-41DC-A099-1F910111565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CC441339-B654-4EFF-9502-A8F271486DC9}"/>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E00CF0-0D1A-49A0-A4F8-7F9669442AA1}"/>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F1E4832-5D01-4491-9156-47C58DA6898B}"/>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73676320"/>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ext + three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E796C28-21DB-4A2E-BEFE-2A5986A728D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44674324-19C6-4FF3-827D-1A075F2A1E7E}"/>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0EF0535-EC31-4439-895F-8C469F40B07A}"/>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55B0B1D-F55C-488C-B6A1-59DC8B4A4FB0}"/>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973D840-E549-4C99-B5BC-9AAC616FF759}"/>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5134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three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482D673-07CF-4705-BEDB-F031524D5CC6}"/>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EF63611D-9A81-4BAD-8ACC-CAAAD94C7FC9}"/>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A16CA1A-03D4-4A55-A498-3585C6B3C97F}"/>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AAEC20F-CF61-4DC6-8265-72DEF79AE8DA}"/>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9B0CDF5-6631-459A-9622-1D6119EA53AA}"/>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4802741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ulti-content/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pPr/>
              <a:t>‹#›</a:t>
            </a:fld>
            <a:endParaRPr lang="en-US"/>
          </a:p>
        </p:txBody>
      </p:sp>
      <p:sp>
        <p:nvSpPr>
          <p:cNvPr id="7" name="Text Placeholder 2">
            <a:extLst>
              <a:ext uri="{FF2B5EF4-FFF2-40B4-BE49-F238E27FC236}">
                <a16:creationId xmlns:a16="http://schemas.microsoft.com/office/drawing/2014/main" id="{55BDE1B1-2933-48D2-8741-5819ABAB23E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0BE489ED-992A-4E9E-BFB5-BBB2B58D3B29}"/>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Platshållare för text 8">
            <a:extLst>
              <a:ext uri="{FF2B5EF4-FFF2-40B4-BE49-F238E27FC236}">
                <a16:creationId xmlns:a16="http://schemas.microsoft.com/office/drawing/2014/main" id="{D5628354-EE52-4172-A760-D1A55D625B14}"/>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1280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x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0B62F149-DE96-456D-87DE-2EA35683E76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AAF44BD8-28F6-4C0B-825B-0C64479DEB69}"/>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82EB0BAD-1591-43E4-9597-D248B8688EED}"/>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A923923-792F-4C05-A8AF-C7E3BBCA392B}"/>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847DD610-1F6E-40F7-9ADB-AD601555DC3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C933F238-EE7D-490A-9958-C7AD389CA536}"/>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4D0A47F-7F8C-4826-96D3-6DDEFB7A7431}"/>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57173E0-66CB-4229-9F61-701F46362D2E}"/>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51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x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6EBC0A3-F615-4383-81A9-0C948E07571A}"/>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6" name="Text Placeholder 2">
            <a:extLst>
              <a:ext uri="{FF2B5EF4-FFF2-40B4-BE49-F238E27FC236}">
                <a16:creationId xmlns:a16="http://schemas.microsoft.com/office/drawing/2014/main" id="{E9EDCAF2-6121-4DD8-A2FA-2928DD54D1C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ED8FA3C3-287B-4092-AA8A-56B8CA3CAAE5}"/>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4B08958A-0AD2-4FF3-8EF7-6F940E23FF76}"/>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5EDEB809-9992-4CB0-8816-D0AF0A4BB911}"/>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7E316E21-ACB5-4A3A-9301-C5971B834884}"/>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9BA22C2-D695-4847-94FB-01D24772DFBE}"/>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852546DF-E7C5-4FCE-81A7-8161DD19A380}"/>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904020"/>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six multi-conten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73F1C60E-B224-4F38-A6E9-C42E1927F5D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2F1C063D-B8E3-46EA-A649-354D8A27CE76}"/>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1213AD60-0B61-4D66-B014-7F95619DDB50}"/>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a:extLst>
              <a:ext uri="{FF2B5EF4-FFF2-40B4-BE49-F238E27FC236}">
                <a16:creationId xmlns:a16="http://schemas.microsoft.com/office/drawing/2014/main" id="{9172941C-FC20-4F9C-A000-844A05ABBED5}"/>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3B29DD10-A8F6-4804-ACA8-91D7AFF78DD3}"/>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761DCD9D-3040-483A-87AF-CB6B29F0AEBA}"/>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2575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six multi-content Light">
    <p:bg>
      <p:bgRef idx="1001">
        <a:schemeClr val="bg1"/>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9A6EE7D-E74F-4BD6-9172-501E417A4AAE}"/>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Platshållare för sidfot 3">
            <a:extLst>
              <a:ext uri="{FF2B5EF4-FFF2-40B4-BE49-F238E27FC236}">
                <a16:creationId xmlns:a16="http://schemas.microsoft.com/office/drawing/2014/main" id="{1CFDAB8E-412F-4EA6-8E00-B2640D585274}"/>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Platshållare för bildnummer 4">
            <a:extLst>
              <a:ext uri="{FF2B5EF4-FFF2-40B4-BE49-F238E27FC236}">
                <a16:creationId xmlns:a16="http://schemas.microsoft.com/office/drawing/2014/main" id="{B2AB222C-1F98-4DFE-B64D-E7E1AA27695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6" name="Platshållare för text 2">
            <a:extLst>
              <a:ext uri="{FF2B5EF4-FFF2-40B4-BE49-F238E27FC236}">
                <a16:creationId xmlns:a16="http://schemas.microsoft.com/office/drawing/2014/main" id="{B3CE8BFE-8775-42F1-A4FD-F05A825ABFA8}"/>
              </a:ext>
            </a:extLst>
          </p:cNvPr>
          <p:cNvSpPr>
            <a:spLocks noGrp="1"/>
          </p:cNvSpPr>
          <p:nvPr>
            <p:ph type="body" sz="quarter" idx="16"/>
          </p:nvPr>
        </p:nvSpPr>
        <p:spPr>
          <a:xfrm>
            <a:off x="315913" y="1906588"/>
            <a:ext cx="3686175" cy="4633912"/>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43A72131-A137-460D-A45B-97DB0E81E5CB}"/>
              </a:ext>
            </a:extLst>
          </p:cNvPr>
          <p:cNvSpPr>
            <a:spLocks noGrp="1"/>
          </p:cNvSpPr>
          <p:nvPr>
            <p:ph idx="1"/>
          </p:nvPr>
        </p:nvSpPr>
        <p:spPr>
          <a:xfrm>
            <a:off x="423570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CD0C5AA6-2AB6-4A4D-B8CB-255D650B44DA}"/>
              </a:ext>
            </a:extLst>
          </p:cNvPr>
          <p:cNvSpPr>
            <a:spLocks noGrp="1"/>
          </p:cNvSpPr>
          <p:nvPr>
            <p:ph idx="29"/>
          </p:nvPr>
        </p:nvSpPr>
        <p:spPr>
          <a:xfrm>
            <a:off x="685967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E30ECAC7-C4E0-418F-8E97-C2C51E4ECAC9}"/>
              </a:ext>
            </a:extLst>
          </p:cNvPr>
          <p:cNvSpPr>
            <a:spLocks noGrp="1"/>
          </p:cNvSpPr>
          <p:nvPr>
            <p:ph idx="30"/>
          </p:nvPr>
        </p:nvSpPr>
        <p:spPr>
          <a:xfrm>
            <a:off x="9483647" y="1905899"/>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Content Placeholder 2">
            <a:extLst>
              <a:ext uri="{FF2B5EF4-FFF2-40B4-BE49-F238E27FC236}">
                <a16:creationId xmlns:a16="http://schemas.microsoft.com/office/drawing/2014/main" id="{6595AA84-B86F-43A6-8AE8-F7D77632DA47}"/>
              </a:ext>
            </a:extLst>
          </p:cNvPr>
          <p:cNvSpPr>
            <a:spLocks noGrp="1"/>
          </p:cNvSpPr>
          <p:nvPr>
            <p:ph idx="31"/>
          </p:nvPr>
        </p:nvSpPr>
        <p:spPr>
          <a:xfrm>
            <a:off x="423570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Content Placeholder 2">
            <a:extLst>
              <a:ext uri="{FF2B5EF4-FFF2-40B4-BE49-F238E27FC236}">
                <a16:creationId xmlns:a16="http://schemas.microsoft.com/office/drawing/2014/main" id="{112B248E-AB1D-462F-82F9-59B9DA87EFE1}"/>
              </a:ext>
            </a:extLst>
          </p:cNvPr>
          <p:cNvSpPr>
            <a:spLocks noGrp="1"/>
          </p:cNvSpPr>
          <p:nvPr>
            <p:ph idx="32"/>
          </p:nvPr>
        </p:nvSpPr>
        <p:spPr>
          <a:xfrm>
            <a:off x="685967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Content Placeholder 2">
            <a:extLst>
              <a:ext uri="{FF2B5EF4-FFF2-40B4-BE49-F238E27FC236}">
                <a16:creationId xmlns:a16="http://schemas.microsoft.com/office/drawing/2014/main" id="{AB5A1F6D-070F-49DB-BE8A-8746DB9828B1}"/>
              </a:ext>
            </a:extLst>
          </p:cNvPr>
          <p:cNvSpPr>
            <a:spLocks noGrp="1"/>
          </p:cNvSpPr>
          <p:nvPr>
            <p:ph idx="33"/>
          </p:nvPr>
        </p:nvSpPr>
        <p:spPr>
          <a:xfrm>
            <a:off x="9483647" y="4334127"/>
            <a:ext cx="2390400" cy="220320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396614"/>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8041861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L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C2D1-275B-4019-B54F-7317D859358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7CB0348-3036-44BA-AC2A-56201769E7E8}"/>
              </a:ext>
            </a:extLst>
          </p:cNvPr>
          <p:cNvSpPr>
            <a:spLocks noGrp="1"/>
          </p:cNvSpPr>
          <p:nvPr>
            <p:ph type="ftr" sz="quarter" idx="11"/>
          </p:nvPr>
        </p:nvSpPr>
        <p:spPr/>
        <p:txBody>
          <a:bodyPr/>
          <a:lstStyle>
            <a:lvl1pPr>
              <a:defRPr>
                <a:solidFill>
                  <a:schemeClr val="tx1"/>
                </a:solidFill>
              </a:defRPr>
            </a:lvl1pPr>
          </a:lstStyle>
          <a:p>
            <a:endParaRPr lang="en-US"/>
          </a:p>
        </p:txBody>
      </p:sp>
      <p:sp>
        <p:nvSpPr>
          <p:cNvPr id="5" name="Slide Number Placeholder 4">
            <a:extLst>
              <a:ext uri="{FF2B5EF4-FFF2-40B4-BE49-F238E27FC236}">
                <a16:creationId xmlns:a16="http://schemas.microsoft.com/office/drawing/2014/main" id="{A7F70CAB-0BA2-4834-B188-39C47F35AF25}"/>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Tree>
    <p:extLst>
      <p:ext uri="{BB962C8B-B14F-4D97-AF65-F5344CB8AC3E}">
        <p14:creationId xmlns:p14="http://schemas.microsoft.com/office/powerpoint/2010/main" val="261920122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CE41A40-8C0E-4F8D-BB0C-B0099C30E6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4ED201-542D-4E38-BD6B-00F05C45BA19}"/>
              </a:ext>
            </a:extLst>
          </p:cNvPr>
          <p:cNvSpPr>
            <a:spLocks noGrp="1"/>
          </p:cNvSpPr>
          <p:nvPr>
            <p:ph type="sldNum" sz="quarter" idx="12"/>
          </p:nvPr>
        </p:nvSpPr>
        <p:spPr/>
        <p:txBody>
          <a:bodyPr/>
          <a:lstStyle/>
          <a:p>
            <a:fld id="{20F5467F-CA83-4951-87CD-A29B72857444}" type="slidenum">
              <a:rPr lang="en-US" smtClean="0"/>
              <a:t>‹#›</a:t>
            </a:fld>
            <a:endParaRPr lang="en-US"/>
          </a:p>
        </p:txBody>
      </p:sp>
    </p:spTree>
    <p:extLst>
      <p:ext uri="{BB962C8B-B14F-4D97-AF65-F5344CB8AC3E}">
        <p14:creationId xmlns:p14="http://schemas.microsoft.com/office/powerpoint/2010/main" val="29631598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Multi-content/Tex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Platshållare för text 8">
            <a:extLst>
              <a:ext uri="{FF2B5EF4-FFF2-40B4-BE49-F238E27FC236}">
                <a16:creationId xmlns:a16="http://schemas.microsoft.com/office/drawing/2014/main" id="{F0284143-F8AF-4052-97EA-221744AF6032}"/>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447675" indent="-180975">
              <a:defRPr sz="1200">
                <a:solidFill>
                  <a:schemeClr val="tx1"/>
                </a:solidFill>
              </a:defRPr>
            </a:lvl2pPr>
            <a:lvl3pPr marL="627063" indent="-179388">
              <a:defRPr sz="1000">
                <a:solidFill>
                  <a:schemeClr val="tx1"/>
                </a:solidFill>
              </a:defRPr>
            </a:lvl3pPr>
            <a:lvl4pPr marL="806450" indent="-179388">
              <a:defRPr sz="1000">
                <a:solidFill>
                  <a:schemeClr val="tx1"/>
                </a:solidFill>
              </a:defRPr>
            </a:lvl4pPr>
            <a:lvl5pPr marL="9874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32660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Multi-content/Tex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pPr/>
              <a:t>‹#›</a:t>
            </a:fld>
            <a:endParaRPr lang="en-US"/>
          </a:p>
        </p:txBody>
      </p:sp>
      <p:sp>
        <p:nvSpPr>
          <p:cNvPr id="7" name="Text Placeholder 2">
            <a:extLst>
              <a:ext uri="{FF2B5EF4-FFF2-40B4-BE49-F238E27FC236}">
                <a16:creationId xmlns:a16="http://schemas.microsoft.com/office/drawing/2014/main" id="{55BDE1B1-2933-48D2-8741-5819ABAB23E1}"/>
              </a:ext>
            </a:extLst>
          </p:cNvPr>
          <p:cNvSpPr>
            <a:spLocks noGrp="1"/>
          </p:cNvSpPr>
          <p:nvPr>
            <p:ph type="body" idx="14"/>
          </p:nvPr>
        </p:nvSpPr>
        <p:spPr>
          <a:xfrm>
            <a:off x="8189912" y="5987935"/>
            <a:ext cx="3685943" cy="574789"/>
          </a:xfrm>
        </p:spPr>
        <p:txBody>
          <a:bodyPr anchor="b"/>
          <a:lstStyle>
            <a:lvl1pPr marL="0" indent="0">
              <a:buNone/>
              <a:defRPr sz="9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0BE489ED-992A-4E9E-BFB5-BBB2B58D3B29}"/>
              </a:ext>
            </a:extLst>
          </p:cNvPr>
          <p:cNvSpPr>
            <a:spLocks noGrp="1"/>
          </p:cNvSpPr>
          <p:nvPr>
            <p:ph idx="1"/>
          </p:nvPr>
        </p:nvSpPr>
        <p:spPr>
          <a:xfrm>
            <a:off x="312737" y="1076960"/>
            <a:ext cx="7624763" cy="546354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3" name="Platshållare för text 8">
            <a:extLst>
              <a:ext uri="{FF2B5EF4-FFF2-40B4-BE49-F238E27FC236}">
                <a16:creationId xmlns:a16="http://schemas.microsoft.com/office/drawing/2014/main" id="{D5628354-EE52-4172-A760-D1A55D625B14}"/>
              </a:ext>
            </a:extLst>
          </p:cNvPr>
          <p:cNvSpPr>
            <a:spLocks noGrp="1"/>
          </p:cNvSpPr>
          <p:nvPr>
            <p:ph type="body" sz="quarter" idx="13"/>
          </p:nvPr>
        </p:nvSpPr>
        <p:spPr>
          <a:xfrm>
            <a:off x="8189681" y="110109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757634"/>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eading + Text/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A112F82D-4B08-40A6-A5FD-7FE994B681F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3C12E1A2-3859-4D60-BE45-1B2C6D8E7574}"/>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Platshållare för text 8">
            <a:extLst>
              <a:ext uri="{FF2B5EF4-FFF2-40B4-BE49-F238E27FC236}">
                <a16:creationId xmlns:a16="http://schemas.microsoft.com/office/drawing/2014/main" id="{CCE5B9DA-8717-4193-ABFA-84425D965EAC}"/>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616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Text/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8" name="Text Placeholder 2">
            <a:extLst>
              <a:ext uri="{FF2B5EF4-FFF2-40B4-BE49-F238E27FC236}">
                <a16:creationId xmlns:a16="http://schemas.microsoft.com/office/drawing/2014/main" id="{C8B9863F-4501-45CE-BA0C-C443C33F67A8}"/>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itle 3">
            <a:extLst>
              <a:ext uri="{FF2B5EF4-FFF2-40B4-BE49-F238E27FC236}">
                <a16:creationId xmlns:a16="http://schemas.microsoft.com/office/drawing/2014/main" id="{A112F82D-4B08-40A6-A5FD-7FE994B681F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3C12E1A2-3859-4D60-BE45-1B2C6D8E7574}"/>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12" name="Platshållare för text 8">
            <a:extLst>
              <a:ext uri="{FF2B5EF4-FFF2-40B4-BE49-F238E27FC236}">
                <a16:creationId xmlns:a16="http://schemas.microsoft.com/office/drawing/2014/main" id="{CCE5B9DA-8717-4193-ABFA-84425D965EAC}"/>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80206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eading + Text/multi-content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4251092" y="1884680"/>
            <a:ext cx="7624763" cy="4655820"/>
          </a:xfrm>
        </p:spPr>
        <p:txBody>
          <a:bodyPr/>
          <a:lstStyle>
            <a:lvl1pPr marL="0" indent="0">
              <a:buNone/>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191D5291-C75E-4A05-B229-36EFE312BD0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Platshållare för text 8">
            <a:extLst>
              <a:ext uri="{FF2B5EF4-FFF2-40B4-BE49-F238E27FC236}">
                <a16:creationId xmlns:a16="http://schemas.microsoft.com/office/drawing/2014/main" id="{35DBCB66-68D6-441F-B1AA-64B0C6FB9DCF}"/>
              </a:ext>
            </a:extLst>
          </p:cNvPr>
          <p:cNvSpPr>
            <a:spLocks noGrp="1"/>
          </p:cNvSpPr>
          <p:nvPr>
            <p:ph type="body" sz="quarter" idx="15"/>
          </p:nvPr>
        </p:nvSpPr>
        <p:spPr>
          <a:xfrm>
            <a:off x="312996" y="1905000"/>
            <a:ext cx="3686175" cy="4626610"/>
          </a:xfrm>
        </p:spPr>
        <p:txBody>
          <a:bodyPr/>
          <a:lstStyle>
            <a:lvl1pPr marL="179388" indent="-179388">
              <a:defRPr sz="1400">
                <a:solidFill>
                  <a:schemeClr val="tx1"/>
                </a:solidFill>
              </a:defRPr>
            </a:lvl1pPr>
            <a:lvl2pPr marL="360363" indent="-182563">
              <a:defRPr sz="1200">
                <a:solidFill>
                  <a:schemeClr val="tx1"/>
                </a:solidFill>
              </a:defRPr>
            </a:lvl2pPr>
            <a:lvl3pPr marL="538163" indent="-177800">
              <a:defRPr sz="1000">
                <a:solidFill>
                  <a:schemeClr val="tx1"/>
                </a:solidFill>
              </a:defRPr>
            </a:lvl3pPr>
            <a:lvl4pPr marL="715963" indent="-179388">
              <a:defRPr sz="1000">
                <a:solidFill>
                  <a:schemeClr val="tx1"/>
                </a:solidFill>
              </a:defRPr>
            </a:lvl4pPr>
            <a:lvl5pPr marL="898525" indent="-180975">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
            <a:extLst>
              <a:ext uri="{FF2B5EF4-FFF2-40B4-BE49-F238E27FC236}">
                <a16:creationId xmlns:a16="http://schemas.microsoft.com/office/drawing/2014/main" id="{85590360-CE4B-42B0-8AC1-56C302FC8FB1}"/>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23885539"/>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35144FF7-4107-4C35-9AC2-B615DE575FA3}"/>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9" name="Text Placeholder 2">
            <a:extLst>
              <a:ext uri="{FF2B5EF4-FFF2-40B4-BE49-F238E27FC236}">
                <a16:creationId xmlns:a16="http://schemas.microsoft.com/office/drawing/2014/main" id="{65236DE6-E784-48F8-865F-0303B7B59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472865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One column Light">
    <p:bg>
      <p:bgRef idx="1001">
        <a:schemeClr val="bg1"/>
      </p:bgRef>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DB62-8866-4ACD-98C2-6CDC5BCAF635}"/>
              </a:ext>
            </a:extLst>
          </p:cNvPr>
          <p:cNvSpPr>
            <a:spLocks noGrp="1"/>
          </p:cNvSpPr>
          <p:nvPr>
            <p:ph idx="1"/>
          </p:nvPr>
        </p:nvSpPr>
        <p:spPr>
          <a:xfrm>
            <a:off x="315914" y="1909822"/>
            <a:ext cx="11560174" cy="4630677"/>
          </a:xfrm>
        </p:spPr>
        <p:txBody>
          <a:bodyPr/>
          <a:lstStyle>
            <a:lvl1pPr marL="0" indent="0">
              <a:buNone/>
              <a:defRPr sz="5000" b="1">
                <a:solidFill>
                  <a:schemeClr val="tx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4" name="Title 3">
            <a:extLst>
              <a:ext uri="{FF2B5EF4-FFF2-40B4-BE49-F238E27FC236}">
                <a16:creationId xmlns:a16="http://schemas.microsoft.com/office/drawing/2014/main" id="{A01C44EA-F208-4A8E-8084-8EA03723B684}"/>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8" name="Text Placeholder 2">
            <a:extLst>
              <a:ext uri="{FF2B5EF4-FFF2-40B4-BE49-F238E27FC236}">
                <a16:creationId xmlns:a16="http://schemas.microsoft.com/office/drawing/2014/main" id="{971F3B9B-962B-42CD-A0BF-0B948069CE16}"/>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57358342"/>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11" name="Content Placeholder 2">
            <a:extLst>
              <a:ext uri="{FF2B5EF4-FFF2-40B4-BE49-F238E27FC236}">
                <a16:creationId xmlns:a16="http://schemas.microsoft.com/office/drawing/2014/main" id="{2FE5BB12-D870-433A-A557-F2E47D7C5F12}"/>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AFA7968-084F-4C64-B1DF-60D29EBD2D9C}"/>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1A646491-C19C-4AF5-B6CF-3665943E75F5}"/>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02F6C623-7754-466E-9F13-F8AD31860689}"/>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695CD8CA-ECB6-43BE-80C0-09F9A6DADD9D}"/>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1309087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hree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D1426C94-2580-489B-A917-4EB2755BA462}"/>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9236C499-FD48-4B9C-B8E6-B4CB200E012E}"/>
              </a:ext>
            </a:extLst>
          </p:cNvPr>
          <p:cNvSpPr>
            <a:spLocks noGrp="1"/>
          </p:cNvSpPr>
          <p:nvPr>
            <p:ph idx="1"/>
          </p:nvPr>
        </p:nvSpPr>
        <p:spPr>
          <a:xfrm>
            <a:off x="312737"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2B3A2434-4304-4883-B11A-C43A537E13A4}"/>
              </a:ext>
            </a:extLst>
          </p:cNvPr>
          <p:cNvSpPr>
            <a:spLocks noGrp="1"/>
          </p:cNvSpPr>
          <p:nvPr>
            <p:ph idx="17"/>
          </p:nvPr>
        </p:nvSpPr>
        <p:spPr>
          <a:xfrm>
            <a:off x="4249620"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a:extLst>
              <a:ext uri="{FF2B5EF4-FFF2-40B4-BE49-F238E27FC236}">
                <a16:creationId xmlns:a16="http://schemas.microsoft.com/office/drawing/2014/main" id="{60D6FF9F-976C-4326-9778-02E02DAA98D0}"/>
              </a:ext>
            </a:extLst>
          </p:cNvPr>
          <p:cNvSpPr>
            <a:spLocks noGrp="1"/>
          </p:cNvSpPr>
          <p:nvPr>
            <p:ph idx="18"/>
          </p:nvPr>
        </p:nvSpPr>
        <p:spPr>
          <a:xfrm>
            <a:off x="8186504" y="1905898"/>
            <a:ext cx="3689351"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a:extLst>
              <a:ext uri="{FF2B5EF4-FFF2-40B4-BE49-F238E27FC236}">
                <a16:creationId xmlns:a16="http://schemas.microsoft.com/office/drawing/2014/main" id="{567C7715-069F-425C-9E5E-472137AA1A2E}"/>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0863836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7708DC20-EA7D-46C7-9F3F-00E80DC5BA1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51583481-43E4-4000-9AE0-094B8F87439C}"/>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8A4C2513-1E58-417E-B6DA-3455DF4149A4}"/>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
            <a:extLst>
              <a:ext uri="{FF2B5EF4-FFF2-40B4-BE49-F238E27FC236}">
                <a16:creationId xmlns:a16="http://schemas.microsoft.com/office/drawing/2014/main" id="{2B42DF87-3EC3-4255-B139-AE183162A7F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464799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wo columns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3D0C5FC0-C5F0-41DC-A099-1F910111565B}"/>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CC441339-B654-4EFF-9502-A8F271486DC9}"/>
              </a:ext>
            </a:extLst>
          </p:cNvPr>
          <p:cNvSpPr>
            <a:spLocks noGrp="1"/>
          </p:cNvSpPr>
          <p:nvPr>
            <p:ph idx="16"/>
          </p:nvPr>
        </p:nvSpPr>
        <p:spPr>
          <a:xfrm>
            <a:off x="312737"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97E00CF0-0D1A-49A0-A4F8-7F9669442AA1}"/>
              </a:ext>
            </a:extLst>
          </p:cNvPr>
          <p:cNvSpPr>
            <a:spLocks noGrp="1"/>
          </p:cNvSpPr>
          <p:nvPr>
            <p:ph idx="17"/>
          </p:nvPr>
        </p:nvSpPr>
        <p:spPr>
          <a:xfrm>
            <a:off x="6221413" y="1905898"/>
            <a:ext cx="5656263" cy="463460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9F1E4832-5D01-4491-9156-47C58DA6898B}"/>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970874"/>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 three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E796C28-21DB-4A2E-BEFE-2A5986A728D8}"/>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4" name="Content Placeholder 2">
            <a:extLst>
              <a:ext uri="{FF2B5EF4-FFF2-40B4-BE49-F238E27FC236}">
                <a16:creationId xmlns:a16="http://schemas.microsoft.com/office/drawing/2014/main" id="{44674324-19C6-4FF3-827D-1A075F2A1E7E}"/>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0EF0535-EC31-4439-895F-8C469F40B07A}"/>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B55B0B1D-F55C-488C-B6A1-59DC8B4A4FB0}"/>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2">
            <a:extLst>
              <a:ext uri="{FF2B5EF4-FFF2-40B4-BE49-F238E27FC236}">
                <a16:creationId xmlns:a16="http://schemas.microsoft.com/office/drawing/2014/main" id="{1973D840-E549-4C99-B5BC-9AAC616FF759}"/>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53312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 + three multi-content Light">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3" name="Platshållare för text 2">
            <a:extLst>
              <a:ext uri="{FF2B5EF4-FFF2-40B4-BE49-F238E27FC236}">
                <a16:creationId xmlns:a16="http://schemas.microsoft.com/office/drawing/2014/main" id="{11956BCC-7EA3-4AC3-B9D4-72F013115272}"/>
              </a:ext>
            </a:extLst>
          </p:cNvPr>
          <p:cNvSpPr>
            <a:spLocks noGrp="1"/>
          </p:cNvSpPr>
          <p:nvPr>
            <p:ph type="body" sz="quarter" idx="16"/>
          </p:nvPr>
        </p:nvSpPr>
        <p:spPr>
          <a:xfrm>
            <a:off x="315913"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10" name="Platshållare för text 2">
            <a:extLst>
              <a:ext uri="{FF2B5EF4-FFF2-40B4-BE49-F238E27FC236}">
                <a16:creationId xmlns:a16="http://schemas.microsoft.com/office/drawing/2014/main" id="{2D964D21-3DA8-43A9-8EB1-018F94F0CA80}"/>
              </a:ext>
            </a:extLst>
          </p:cNvPr>
          <p:cNvSpPr>
            <a:spLocks noGrp="1"/>
          </p:cNvSpPr>
          <p:nvPr>
            <p:ph type="body" sz="quarter" idx="17"/>
          </p:nvPr>
        </p:nvSpPr>
        <p:spPr>
          <a:xfrm>
            <a:off x="6221414" y="1906588"/>
            <a:ext cx="5654675" cy="1392237"/>
          </a:xfrm>
        </p:spPr>
        <p:txBody>
          <a:bodyPr/>
          <a:lstStyle>
            <a:lvl1pPr marL="0" indent="0">
              <a:buNone/>
              <a:defRPr sz="1400">
                <a:solidFill>
                  <a:schemeClr val="tx1"/>
                </a:solidFill>
              </a:defRPr>
            </a:lvl1pPr>
            <a:lvl2pPr>
              <a:buNone/>
              <a:defRPr sz="1200">
                <a:solidFill>
                  <a:schemeClr val="tx1"/>
                </a:solidFill>
              </a:defRPr>
            </a:lvl2pPr>
            <a:lvl3pPr>
              <a:buNone/>
              <a:defRPr sz="1100">
                <a:solidFill>
                  <a:schemeClr val="tx1"/>
                </a:solidFill>
              </a:defRPr>
            </a:lvl3pPr>
            <a:lvl4pPr>
              <a:buNone/>
              <a:defRPr sz="1050">
                <a:solidFill>
                  <a:schemeClr val="tx1"/>
                </a:solidFill>
              </a:defRPr>
            </a:lvl4pPr>
            <a:lvl5pPr>
              <a:buNone/>
              <a:defRPr sz="1050">
                <a:solidFill>
                  <a:schemeClr val="tx1"/>
                </a:solidFill>
              </a:defRPr>
            </a:lvl5pPr>
          </a:lstStyle>
          <a:p>
            <a:pPr lvl="0"/>
            <a:r>
              <a:rPr lang="en-US"/>
              <a:t>Click to edit Master text styles</a:t>
            </a:r>
          </a:p>
        </p:txBody>
      </p:sp>
      <p:sp>
        <p:nvSpPr>
          <p:cNvPr id="2" name="Title 1">
            <a:extLst>
              <a:ext uri="{FF2B5EF4-FFF2-40B4-BE49-F238E27FC236}">
                <a16:creationId xmlns:a16="http://schemas.microsoft.com/office/drawing/2014/main" id="{4482D673-07CF-4705-BEDB-F031524D5CC6}"/>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EF63611D-9A81-4BAD-8ACC-CAAAD94C7FC9}"/>
              </a:ext>
            </a:extLst>
          </p:cNvPr>
          <p:cNvSpPr>
            <a:spLocks noGrp="1"/>
          </p:cNvSpPr>
          <p:nvPr>
            <p:ph idx="1"/>
          </p:nvPr>
        </p:nvSpPr>
        <p:spPr>
          <a:xfrm>
            <a:off x="312737"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BA16CA1A-03D4-4A55-A498-3585C6B3C97F}"/>
              </a:ext>
            </a:extLst>
          </p:cNvPr>
          <p:cNvSpPr>
            <a:spLocks noGrp="1"/>
          </p:cNvSpPr>
          <p:nvPr>
            <p:ph idx="24"/>
          </p:nvPr>
        </p:nvSpPr>
        <p:spPr>
          <a:xfrm>
            <a:off x="4249620"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a:extLst>
              <a:ext uri="{FF2B5EF4-FFF2-40B4-BE49-F238E27FC236}">
                <a16:creationId xmlns:a16="http://schemas.microsoft.com/office/drawing/2014/main" id="{0AAEC20F-CF61-4DC6-8265-72DEF79AE8DA}"/>
              </a:ext>
            </a:extLst>
          </p:cNvPr>
          <p:cNvSpPr>
            <a:spLocks noGrp="1"/>
          </p:cNvSpPr>
          <p:nvPr>
            <p:ph idx="18"/>
          </p:nvPr>
        </p:nvSpPr>
        <p:spPr>
          <a:xfrm>
            <a:off x="8186504" y="3524250"/>
            <a:ext cx="3689351" cy="3016250"/>
          </a:xfrm>
        </p:spPr>
        <p:txBody>
          <a:bodyPr/>
          <a:lstStyle>
            <a:lvl1pPr marL="182563" indent="-182563">
              <a:defRPr sz="1400">
                <a:solidFill>
                  <a:schemeClr val="accent6"/>
                </a:solidFill>
              </a:defRPr>
            </a:lvl1pPr>
            <a:lvl2pPr marL="358775" indent="-179388">
              <a:defRPr sz="1200">
                <a:solidFill>
                  <a:schemeClr val="accent6"/>
                </a:solidFill>
              </a:defRPr>
            </a:lvl2pPr>
            <a:lvl3pPr marL="538163" indent="-177800">
              <a:defRPr sz="1000">
                <a:solidFill>
                  <a:schemeClr val="accent6"/>
                </a:solidFill>
              </a:defRPr>
            </a:lvl3pPr>
            <a:lvl4pPr marL="715963" indent="-177800">
              <a:defRPr sz="1000">
                <a:solidFill>
                  <a:schemeClr val="accent6"/>
                </a:solidFill>
              </a:defRPr>
            </a:lvl4pPr>
            <a:lvl5pPr marL="898525" indent="-182563">
              <a:defRPr sz="100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
            <a:extLst>
              <a:ext uri="{FF2B5EF4-FFF2-40B4-BE49-F238E27FC236}">
                <a16:creationId xmlns:a16="http://schemas.microsoft.com/office/drawing/2014/main" id="{59B0CDF5-6631-459A-9622-1D6119EA53AA}"/>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2299212"/>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x multi-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AE1878B-04F3-45E5-B2CA-E879F3BCC36F}"/>
              </a:ext>
            </a:extLst>
          </p:cNvPr>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3FEE96D6-AAD8-410E-989B-6628B8DC3776}"/>
              </a:ext>
            </a:extLst>
          </p:cNvPr>
          <p:cNvSpPr>
            <a:spLocks noGrp="1"/>
          </p:cNvSpPr>
          <p:nvPr>
            <p:ph type="sldNum" sz="quarter" idx="12"/>
          </p:nvPr>
        </p:nvSpPr>
        <p:spPr/>
        <p:txBody>
          <a:bodyPr/>
          <a:lstStyle>
            <a:lvl1pPr>
              <a:defRPr>
                <a:solidFill>
                  <a:schemeClr val="tx1"/>
                </a:solidFill>
              </a:defRPr>
            </a:lvl1pPr>
          </a:lstStyle>
          <a:p>
            <a:fld id="{20F5467F-CA83-4951-87CD-A29B72857444}" type="slidenum">
              <a:rPr lang="en-US" smtClean="0"/>
              <a:t>‹#›</a:t>
            </a:fld>
            <a:endParaRPr lang="en-US"/>
          </a:p>
        </p:txBody>
      </p:sp>
      <p:sp>
        <p:nvSpPr>
          <p:cNvPr id="2" name="Title 1">
            <a:extLst>
              <a:ext uri="{FF2B5EF4-FFF2-40B4-BE49-F238E27FC236}">
                <a16:creationId xmlns:a16="http://schemas.microsoft.com/office/drawing/2014/main" id="{0B62F149-DE96-456D-87DE-2EA35683E76F}"/>
              </a:ext>
            </a:extLst>
          </p:cNvPr>
          <p:cNvSpPr>
            <a:spLocks noGrp="1"/>
          </p:cNvSpPr>
          <p:nvPr>
            <p:ph type="title"/>
          </p:nvPr>
        </p:nvSpPr>
        <p:spPr>
          <a:xfrm>
            <a:off x="315913" y="1074420"/>
            <a:ext cx="8605837" cy="605155"/>
          </a:xfrm>
        </p:spPr>
        <p:txBody>
          <a:bodyPr/>
          <a:lstStyle/>
          <a:p>
            <a:r>
              <a:rPr lang="en-US"/>
              <a:t>Click to edit Master title style</a:t>
            </a:r>
          </a:p>
        </p:txBody>
      </p:sp>
      <p:sp>
        <p:nvSpPr>
          <p:cNvPr id="21" name="Content Placeholder 2">
            <a:extLst>
              <a:ext uri="{FF2B5EF4-FFF2-40B4-BE49-F238E27FC236}">
                <a16:creationId xmlns:a16="http://schemas.microsoft.com/office/drawing/2014/main" id="{AAF44BD8-28F6-4C0B-825B-0C64479DEB69}"/>
              </a:ext>
            </a:extLst>
          </p:cNvPr>
          <p:cNvSpPr>
            <a:spLocks noGrp="1"/>
          </p:cNvSpPr>
          <p:nvPr>
            <p:ph idx="1"/>
          </p:nvPr>
        </p:nvSpPr>
        <p:spPr>
          <a:xfrm>
            <a:off x="312737"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Content Placeholder 2">
            <a:extLst>
              <a:ext uri="{FF2B5EF4-FFF2-40B4-BE49-F238E27FC236}">
                <a16:creationId xmlns:a16="http://schemas.microsoft.com/office/drawing/2014/main" id="{82EB0BAD-1591-43E4-9597-D248B8688EED}"/>
              </a:ext>
            </a:extLst>
          </p:cNvPr>
          <p:cNvSpPr>
            <a:spLocks noGrp="1"/>
          </p:cNvSpPr>
          <p:nvPr>
            <p:ph idx="17"/>
          </p:nvPr>
        </p:nvSpPr>
        <p:spPr>
          <a:xfrm>
            <a:off x="4249620"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a:extLst>
              <a:ext uri="{FF2B5EF4-FFF2-40B4-BE49-F238E27FC236}">
                <a16:creationId xmlns:a16="http://schemas.microsoft.com/office/drawing/2014/main" id="{6A923923-792F-4C05-A8AF-C7E3BBCA392B}"/>
              </a:ext>
            </a:extLst>
          </p:cNvPr>
          <p:cNvSpPr>
            <a:spLocks noGrp="1"/>
          </p:cNvSpPr>
          <p:nvPr>
            <p:ph idx="18"/>
          </p:nvPr>
        </p:nvSpPr>
        <p:spPr>
          <a:xfrm>
            <a:off x="8186504" y="1905898"/>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2">
            <a:extLst>
              <a:ext uri="{FF2B5EF4-FFF2-40B4-BE49-F238E27FC236}">
                <a16:creationId xmlns:a16="http://schemas.microsoft.com/office/drawing/2014/main" id="{847DD610-1F6E-40F7-9ADB-AD601555DC34}"/>
              </a:ext>
            </a:extLst>
          </p:cNvPr>
          <p:cNvSpPr>
            <a:spLocks noGrp="1"/>
          </p:cNvSpPr>
          <p:nvPr>
            <p:ph type="body" idx="14"/>
          </p:nvPr>
        </p:nvSpPr>
        <p:spPr>
          <a:xfrm>
            <a:off x="9173671" y="1110615"/>
            <a:ext cx="2702184" cy="568961"/>
          </a:xfrm>
        </p:spPr>
        <p:txBody>
          <a:bodyPr anchor="t"/>
          <a:lstStyle>
            <a:lvl1pPr marL="0" indent="0">
              <a:spcBef>
                <a:spcPts val="300"/>
              </a:spcBef>
              <a:buNone/>
              <a:defRPr sz="900" b="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Content Placeholder 2">
            <a:extLst>
              <a:ext uri="{FF2B5EF4-FFF2-40B4-BE49-F238E27FC236}">
                <a16:creationId xmlns:a16="http://schemas.microsoft.com/office/drawing/2014/main" id="{C933F238-EE7D-490A-9958-C7AD389CA536}"/>
              </a:ext>
            </a:extLst>
          </p:cNvPr>
          <p:cNvSpPr>
            <a:spLocks noGrp="1"/>
          </p:cNvSpPr>
          <p:nvPr>
            <p:ph idx="19"/>
          </p:nvPr>
        </p:nvSpPr>
        <p:spPr>
          <a:xfrm>
            <a:off x="312737"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F4D0A47F-7F8C-4826-96D3-6DDEFB7A7431}"/>
              </a:ext>
            </a:extLst>
          </p:cNvPr>
          <p:cNvSpPr>
            <a:spLocks noGrp="1"/>
          </p:cNvSpPr>
          <p:nvPr>
            <p:ph idx="20"/>
          </p:nvPr>
        </p:nvSpPr>
        <p:spPr>
          <a:xfrm>
            <a:off x="4249620"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757173E0-66CB-4229-9F61-701F46362D2E}"/>
              </a:ext>
            </a:extLst>
          </p:cNvPr>
          <p:cNvSpPr>
            <a:spLocks noGrp="1"/>
          </p:cNvSpPr>
          <p:nvPr>
            <p:ph idx="21"/>
          </p:nvPr>
        </p:nvSpPr>
        <p:spPr>
          <a:xfrm>
            <a:off x="8186504" y="4330299"/>
            <a:ext cx="3689351" cy="2202552"/>
          </a:xfrm>
        </p:spPr>
        <p:txBody>
          <a:bodyPr/>
          <a:lstStyle>
            <a:lvl1pPr marL="182563" indent="-182563">
              <a:defRPr sz="1400">
                <a:solidFill>
                  <a:schemeClr val="tx1"/>
                </a:solidFill>
              </a:defRPr>
            </a:lvl1pPr>
            <a:lvl2pPr marL="358775" indent="-179388">
              <a:defRPr sz="1200">
                <a:solidFill>
                  <a:schemeClr val="tx1"/>
                </a:solidFill>
              </a:defRPr>
            </a:lvl2pPr>
            <a:lvl3pPr marL="538163" indent="-177800">
              <a:defRPr sz="1000">
                <a:solidFill>
                  <a:schemeClr val="tx1"/>
                </a:solidFill>
              </a:defRPr>
            </a:lvl3pPr>
            <a:lvl4pPr marL="715963" indent="-177800">
              <a:defRPr sz="1000">
                <a:solidFill>
                  <a:schemeClr val="tx1"/>
                </a:solidFill>
              </a:defRPr>
            </a:lvl4pPr>
            <a:lvl5pPr marL="898525" indent="-182563">
              <a:defRPr sz="1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857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3.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oleObject" Target="../embeddings/oleObject2.bin"/><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tags" Target="../tags/tag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image" Target="../media/image3.sv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theme" Target="../theme/theme2.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image" Target="../media/image2.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tags" Target="../tags/tag4.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image" Target="../media/image3.svg"/><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heme" Target="../theme/theme3.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image" Target="../media/image2.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image" Target="../media/image1.emf"/><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oleObject" Target="../embeddings/oleObject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ags" Target="../tags/tag5.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image" Target="../media/image3.svg"/><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image" Target="../media/image2.png"/><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image" Target="../media/image1.emf"/><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oleObject" Target="../embeddings/oleObject4.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2.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3.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image" Target="../media/image3.svg"/><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image" Target="../media/image2.png"/><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theme" Target="../theme/theme6.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slideLayout" Target="../slideLayouts/slideLayout126.xml"/><Relationship Id="rId26" Type="http://schemas.openxmlformats.org/officeDocument/2006/relationships/image" Target="../media/image2.png"/><Relationship Id="rId3" Type="http://schemas.openxmlformats.org/officeDocument/2006/relationships/slideLayout" Target="../slideLayouts/slideLayout111.xml"/><Relationship Id="rId21" Type="http://schemas.openxmlformats.org/officeDocument/2006/relationships/slideLayout" Target="../slideLayouts/slideLayout129.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5" Type="http://schemas.openxmlformats.org/officeDocument/2006/relationships/image" Target="../media/image1.emf"/><Relationship Id="rId2" Type="http://schemas.openxmlformats.org/officeDocument/2006/relationships/slideLayout" Target="../slideLayouts/slideLayout110.xml"/><Relationship Id="rId16" Type="http://schemas.openxmlformats.org/officeDocument/2006/relationships/slideLayout" Target="../slideLayouts/slideLayout124.xml"/><Relationship Id="rId20" Type="http://schemas.openxmlformats.org/officeDocument/2006/relationships/slideLayout" Target="../slideLayouts/slideLayout128.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24" Type="http://schemas.openxmlformats.org/officeDocument/2006/relationships/oleObject" Target="../embeddings/oleObject7.bin"/><Relationship Id="rId5" Type="http://schemas.openxmlformats.org/officeDocument/2006/relationships/slideLayout" Target="../slideLayouts/slideLayout113.xml"/><Relationship Id="rId15" Type="http://schemas.openxmlformats.org/officeDocument/2006/relationships/slideLayout" Target="../slideLayouts/slideLayout123.xml"/><Relationship Id="rId23" Type="http://schemas.openxmlformats.org/officeDocument/2006/relationships/tags" Target="../tags/tag10.xml"/><Relationship Id="rId10" Type="http://schemas.openxmlformats.org/officeDocument/2006/relationships/slideLayout" Target="../slideLayouts/slideLayout118.xml"/><Relationship Id="rId19" Type="http://schemas.openxmlformats.org/officeDocument/2006/relationships/slideLayout" Target="../slideLayouts/slideLayout127.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 Id="rId22" Type="http://schemas.openxmlformats.org/officeDocument/2006/relationships/theme" Target="../theme/theme7.xml"/><Relationship Id="rId27"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A70509B-437A-4DBA-8F20-C02AC8568840}"/>
              </a:ext>
            </a:extLst>
          </p:cNvPr>
          <p:cNvGraphicFramePr>
            <a:graphicFrameLocks noChangeAspect="1"/>
          </p:cNvGraphicFramePr>
          <p:nvPr userDrawn="1">
            <p:custDataLst>
              <p:tags r:id="rId8"/>
            </p:custDataLst>
            <p:extLst>
              <p:ext uri="{D42A27DB-BD31-4B8C-83A1-F6EECF244321}">
                <p14:modId xmlns:p14="http://schemas.microsoft.com/office/powerpoint/2010/main" val="19031434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360" imgH="360" progId="TCLayout.ActiveDocument.1">
                  <p:embed/>
                </p:oleObj>
              </mc:Choice>
              <mc:Fallback>
                <p:oleObj name="think-cell Slide" r:id="rId9" imgW="360" imgH="360" progId="TCLayout.ActiveDocument.1">
                  <p:embed/>
                  <p:pic>
                    <p:nvPicPr>
                      <p:cNvPr id="10" name="Object 9" hidden="1">
                        <a:extLst>
                          <a:ext uri="{FF2B5EF4-FFF2-40B4-BE49-F238E27FC236}">
                            <a16:creationId xmlns:a16="http://schemas.microsoft.com/office/drawing/2014/main" id="{EA70509B-437A-4DBA-8F20-C02AC8568840}"/>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mall </a:t>
            </a:r>
            <a:r>
              <a:rPr lang="en-US" err="1"/>
              <a:t>för</a:t>
            </a:r>
            <a:r>
              <a:rPr lang="en-US"/>
              <a:t> </a:t>
            </a:r>
            <a:r>
              <a:rPr lang="en-US" err="1"/>
              <a:t>rubrikformat</a:t>
            </a:r>
            <a:endParaRPr lang="en-US"/>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err="1"/>
              <a:t>dd.MM.yyyy</a:t>
            </a:r>
            <a:endParaRPr lang="en-US"/>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1410971591"/>
      </p:ext>
    </p:extLst>
  </p:cSld>
  <p:clrMap bg1="dk1" tx1="lt1" bg2="dk2" tx2="lt2" accent1="accent1" accent2="accent2" accent3="accent3" accent4="accent4" accent5="accent5" accent6="accent6" hlink="hlink" folHlink="folHlink"/>
  <p:sldLayoutIdLst>
    <p:sldLayoutId id="2147483720" r:id="rId1"/>
    <p:sldLayoutId id="2147483723" r:id="rId2"/>
    <p:sldLayoutId id="2147483728" r:id="rId3"/>
    <p:sldLayoutId id="2147483731" r:id="rId4"/>
    <p:sldLayoutId id="2147483736" r:id="rId5"/>
    <p:sldLayoutId id="2147483737" r:id="rId6"/>
  </p:sldLayoutIdLst>
  <p:hf sldNum="0"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0363"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userDrawn="1">
          <p15:clr>
            <a:srgbClr val="F26B43"/>
          </p15:clr>
        </p15:guide>
        <p15:guide id="2" orient="horz" pos="200">
          <p15:clr>
            <a:srgbClr val="F26B43"/>
          </p15:clr>
        </p15:guide>
        <p15:guide id="3" pos="7480" userDrawn="1">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userDrawn="1">
          <p15:clr>
            <a:srgbClr val="F26B43"/>
          </p15:clr>
        </p15:guide>
        <p15:guide id="11" pos="1900" userDrawn="1">
          <p15:clr>
            <a:srgbClr val="F26B43"/>
          </p15:clr>
        </p15:guide>
        <p15:guide id="12" pos="2058">
          <p15:clr>
            <a:srgbClr val="F26B43"/>
          </p15:clr>
        </p15:guide>
        <p15:guide id="13" pos="2521">
          <p15:clr>
            <a:srgbClr val="F26B43"/>
          </p15:clr>
        </p15:guide>
        <p15:guide id="14" pos="2678">
          <p15:clr>
            <a:srgbClr val="F26B43"/>
          </p15:clr>
        </p15:guide>
        <p15:guide id="15" pos="3140" userDrawn="1">
          <p15:clr>
            <a:srgbClr val="F26B43"/>
          </p15:clr>
        </p15:guide>
        <p15:guide id="16" pos="3299">
          <p15:clr>
            <a:srgbClr val="F26B43"/>
          </p15:clr>
        </p15:guide>
        <p15:guide id="17" pos="3760" userDrawn="1">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AC3FCA23-8907-4285-954B-F00C577CDC90}"/>
              </a:ext>
            </a:extLst>
          </p:cNvPr>
          <p:cNvGraphicFramePr>
            <a:graphicFrameLocks noChangeAspect="1"/>
          </p:cNvGraphicFramePr>
          <p:nvPr userDrawn="1">
            <p:custDataLst>
              <p:tags r:id="rId25"/>
            </p:custDataLst>
            <p:extLst>
              <p:ext uri="{D42A27DB-BD31-4B8C-83A1-F6EECF244321}">
                <p14:modId xmlns:p14="http://schemas.microsoft.com/office/powerpoint/2010/main" val="3473105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6" imgW="360" imgH="360" progId="TCLayout.ActiveDocument.1">
                  <p:embed/>
                </p:oleObj>
              </mc:Choice>
              <mc:Fallback>
                <p:oleObj name="think-cell Slide" r:id="rId26" imgW="360" imgH="360" progId="TCLayout.ActiveDocument.1">
                  <p:embed/>
                  <p:pic>
                    <p:nvPicPr>
                      <p:cNvPr id="10" name="Object 9" hidden="1">
                        <a:extLst>
                          <a:ext uri="{FF2B5EF4-FFF2-40B4-BE49-F238E27FC236}">
                            <a16:creationId xmlns:a16="http://schemas.microsoft.com/office/drawing/2014/main" id="{AC3FCA23-8907-4285-954B-F00C577CDC90}"/>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mall </a:t>
            </a:r>
            <a:r>
              <a:rPr lang="en-US" err="1"/>
              <a:t>för</a:t>
            </a:r>
            <a:r>
              <a:rPr lang="en-US"/>
              <a:t> </a:t>
            </a:r>
            <a:r>
              <a:rPr lang="en-US" err="1"/>
              <a:t>rubrikformat</a:t>
            </a:r>
            <a:endParaRPr lang="en-US"/>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err="1"/>
              <a:t>dd.MM.yyyy</a:t>
            </a:r>
            <a:endParaRPr lang="en-US"/>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28" cstate="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2726031512"/>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4" r:id="rId3"/>
    <p:sldLayoutId id="2147483755" r:id="rId4"/>
    <p:sldLayoutId id="2147483757" r:id="rId5"/>
    <p:sldLayoutId id="2147483758" r:id="rId6"/>
    <p:sldLayoutId id="2147483759" r:id="rId7"/>
    <p:sldLayoutId id="2147483760" r:id="rId8"/>
    <p:sldLayoutId id="2147483762" r:id="rId9"/>
    <p:sldLayoutId id="2147483763" r:id="rId10"/>
    <p:sldLayoutId id="2147483765" r:id="rId11"/>
    <p:sldLayoutId id="2147483766" r:id="rId12"/>
    <p:sldLayoutId id="2147483767" r:id="rId13"/>
    <p:sldLayoutId id="2147483768" r:id="rId14"/>
    <p:sldLayoutId id="2147483771" r:id="rId15"/>
    <p:sldLayoutId id="2147483772" r:id="rId16"/>
    <p:sldLayoutId id="2147483773" r:id="rId17"/>
    <p:sldLayoutId id="2147483774" r:id="rId18"/>
    <p:sldLayoutId id="2147483775" r:id="rId19"/>
    <p:sldLayoutId id="2147483875" r:id="rId20"/>
    <p:sldLayoutId id="2147483877" r:id="rId21"/>
    <p:sldLayoutId id="2147483879" r:id="rId22"/>
    <p:sldLayoutId id="2147483880" r:id="rId23"/>
  </p:sldLayoutIdLst>
  <p:hf sldNum="0"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userDrawn="1">
          <p15:clr>
            <a:srgbClr val="F26B43"/>
          </p15:clr>
        </p15:guide>
        <p15:guide id="2" orient="horz" pos="200">
          <p15:clr>
            <a:srgbClr val="F26B43"/>
          </p15:clr>
        </p15:guide>
        <p15:guide id="3" pos="7480" userDrawn="1">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userDrawn="1">
          <p15:clr>
            <a:srgbClr val="F26B43"/>
          </p15:clr>
        </p15:guide>
        <p15:guide id="11" pos="1900" userDrawn="1">
          <p15:clr>
            <a:srgbClr val="F26B43"/>
          </p15:clr>
        </p15:guide>
        <p15:guide id="12" pos="2058">
          <p15:clr>
            <a:srgbClr val="F26B43"/>
          </p15:clr>
        </p15:guide>
        <p15:guide id="13" pos="2521">
          <p15:clr>
            <a:srgbClr val="F26B43"/>
          </p15:clr>
        </p15:guide>
        <p15:guide id="14" pos="2678">
          <p15:clr>
            <a:srgbClr val="F26B43"/>
          </p15:clr>
        </p15:guide>
        <p15:guide id="15" pos="3140" userDrawn="1">
          <p15:clr>
            <a:srgbClr val="F26B43"/>
          </p15:clr>
        </p15:guide>
        <p15:guide id="16" pos="3299">
          <p15:clr>
            <a:srgbClr val="F26B43"/>
          </p15:clr>
        </p15:guide>
        <p15:guide id="17" pos="3760" userDrawn="1">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B378A290-2422-4602-B4C2-1248898807F0}"/>
              </a:ext>
            </a:extLst>
          </p:cNvPr>
          <p:cNvGraphicFramePr>
            <a:graphicFrameLocks noChangeAspect="1"/>
          </p:cNvGraphicFramePr>
          <p:nvPr userDrawn="1">
            <p:custDataLst>
              <p:tags r:id="rId21"/>
            </p:custDataLst>
            <p:extLst>
              <p:ext uri="{D42A27DB-BD31-4B8C-83A1-F6EECF244321}">
                <p14:modId xmlns:p14="http://schemas.microsoft.com/office/powerpoint/2010/main" val="29846551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60" imgH="360" progId="TCLayout.ActiveDocument.1">
                  <p:embed/>
                </p:oleObj>
              </mc:Choice>
              <mc:Fallback>
                <p:oleObj name="think-cell Slide" r:id="rId22" imgW="360" imgH="360" progId="TCLayout.ActiveDocument.1">
                  <p:embed/>
                  <p:pic>
                    <p:nvPicPr>
                      <p:cNvPr id="10" name="Object 9" hidden="1">
                        <a:extLst>
                          <a:ext uri="{FF2B5EF4-FFF2-40B4-BE49-F238E27FC236}">
                            <a16:creationId xmlns:a16="http://schemas.microsoft.com/office/drawing/2014/main" id="{B378A290-2422-4602-B4C2-1248898807F0}"/>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mall </a:t>
            </a:r>
            <a:r>
              <a:rPr lang="en-US" err="1"/>
              <a:t>för</a:t>
            </a:r>
            <a:r>
              <a:rPr lang="en-US"/>
              <a:t> </a:t>
            </a:r>
            <a:r>
              <a:rPr lang="en-US" err="1"/>
              <a:t>rubrikformat</a:t>
            </a:r>
            <a:endParaRPr lang="en-US"/>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err="1"/>
              <a:t>dd.MM.yyyy</a:t>
            </a:r>
            <a:endParaRPr lang="en-US"/>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586633019"/>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 id="2147483802" r:id="rId18"/>
    <p:sldLayoutId id="2147483803" r:id="rId19"/>
  </p:sldLayoutIdLst>
  <p:hf sldNum="0"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p15:clr>
            <a:srgbClr val="F26B43"/>
          </p15:clr>
        </p15:guide>
        <p15:guide id="2" orient="horz" pos="200">
          <p15:clr>
            <a:srgbClr val="F26B43"/>
          </p15:clr>
        </p15:guide>
        <p15:guide id="3" pos="7480">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p15:clr>
            <a:srgbClr val="F26B43"/>
          </p15:clr>
        </p15:guide>
        <p15:guide id="11" pos="1900">
          <p15:clr>
            <a:srgbClr val="F26B43"/>
          </p15:clr>
        </p15:guide>
        <p15:guide id="12" pos="2058">
          <p15:clr>
            <a:srgbClr val="F26B43"/>
          </p15:clr>
        </p15:guide>
        <p15:guide id="13" pos="2521">
          <p15:clr>
            <a:srgbClr val="F26B43"/>
          </p15:clr>
        </p15:guide>
        <p15:guide id="14" pos="2678">
          <p15:clr>
            <a:srgbClr val="F26B43"/>
          </p15:clr>
        </p15:guide>
        <p15:guide id="15" pos="3140">
          <p15:clr>
            <a:srgbClr val="F26B43"/>
          </p15:clr>
        </p15:guide>
        <p15:guide id="16" pos="3299">
          <p15:clr>
            <a:srgbClr val="F26B43"/>
          </p15:clr>
        </p15:guide>
        <p15:guide id="17" pos="3760">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6457558-378F-4344-B54D-E18CAC09AA61}"/>
              </a:ext>
            </a:extLst>
          </p:cNvPr>
          <p:cNvGraphicFramePr>
            <a:graphicFrameLocks noChangeAspect="1"/>
          </p:cNvGraphicFramePr>
          <p:nvPr userDrawn="1">
            <p:custDataLst>
              <p:tags r:id="rId21"/>
            </p:custDataLst>
            <p:extLst>
              <p:ext uri="{D42A27DB-BD31-4B8C-83A1-F6EECF244321}">
                <p14:modId xmlns:p14="http://schemas.microsoft.com/office/powerpoint/2010/main" val="12468931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2" imgW="360" imgH="360" progId="TCLayout.ActiveDocument.1">
                  <p:embed/>
                </p:oleObj>
              </mc:Choice>
              <mc:Fallback>
                <p:oleObj name="think-cell Slide" r:id="rId22" imgW="360" imgH="360" progId="TCLayout.ActiveDocument.1">
                  <p:embed/>
                  <p:pic>
                    <p:nvPicPr>
                      <p:cNvPr id="10" name="Object 9" hidden="1">
                        <a:extLst>
                          <a:ext uri="{FF2B5EF4-FFF2-40B4-BE49-F238E27FC236}">
                            <a16:creationId xmlns:a16="http://schemas.microsoft.com/office/drawing/2014/main" id="{76457558-378F-4344-B54D-E18CAC09AA61}"/>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mall </a:t>
            </a:r>
            <a:r>
              <a:rPr lang="en-US" err="1"/>
              <a:t>för</a:t>
            </a:r>
            <a:r>
              <a:rPr lang="en-US"/>
              <a:t> </a:t>
            </a:r>
            <a:r>
              <a:rPr lang="en-US" err="1"/>
              <a:t>rubrikformat</a:t>
            </a:r>
            <a:endParaRPr lang="en-US"/>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err="1"/>
              <a:t>dd.MM.yyyy</a:t>
            </a:r>
            <a:endParaRPr lang="en-US"/>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3510994414"/>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Lst>
  <p:hf sldNum="0"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p15:clr>
            <a:srgbClr val="F26B43"/>
          </p15:clr>
        </p15:guide>
        <p15:guide id="2" orient="horz" pos="200">
          <p15:clr>
            <a:srgbClr val="F26B43"/>
          </p15:clr>
        </p15:guide>
        <p15:guide id="3" pos="7480">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p15:clr>
            <a:srgbClr val="F26B43"/>
          </p15:clr>
        </p15:guide>
        <p15:guide id="11" pos="1900">
          <p15:clr>
            <a:srgbClr val="F26B43"/>
          </p15:clr>
        </p15:guide>
        <p15:guide id="12" pos="2058">
          <p15:clr>
            <a:srgbClr val="F26B43"/>
          </p15:clr>
        </p15:guide>
        <p15:guide id="13" pos="2521">
          <p15:clr>
            <a:srgbClr val="F26B43"/>
          </p15:clr>
        </p15:guide>
        <p15:guide id="14" pos="2678">
          <p15:clr>
            <a:srgbClr val="F26B43"/>
          </p15:clr>
        </p15:guide>
        <p15:guide id="15" pos="3140">
          <p15:clr>
            <a:srgbClr val="F26B43"/>
          </p15:clr>
        </p15:guide>
        <p15:guide id="16" pos="3299">
          <p15:clr>
            <a:srgbClr val="F26B43"/>
          </p15:clr>
        </p15:guide>
        <p15:guide id="17" pos="3760">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mall </a:t>
            </a:r>
            <a:r>
              <a:rPr lang="en-US" err="1"/>
              <a:t>för</a:t>
            </a:r>
            <a:r>
              <a:rPr lang="en-US"/>
              <a:t> </a:t>
            </a:r>
            <a:r>
              <a:rPr lang="en-US" err="1"/>
              <a:t>rubrikformat</a:t>
            </a:r>
            <a:endParaRPr lang="en-US"/>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err="1"/>
              <a:t>dd.MM.yyyy</a:t>
            </a:r>
            <a:endParaRPr lang="en-US"/>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21" cstate="print">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3118229417"/>
      </p:ext>
    </p:extLst>
  </p:cSld>
  <p:clrMap bg1="dk1" tx1="lt1" bg2="dk2" tx2="lt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Lst>
  <p:hf sldNum="0"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p15:clr>
            <a:srgbClr val="F26B43"/>
          </p15:clr>
        </p15:guide>
        <p15:guide id="2" orient="horz" pos="200">
          <p15:clr>
            <a:srgbClr val="F26B43"/>
          </p15:clr>
        </p15:guide>
        <p15:guide id="3" pos="7480">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p15:clr>
            <a:srgbClr val="F26B43"/>
          </p15:clr>
        </p15:guide>
        <p15:guide id="11" pos="1900">
          <p15:clr>
            <a:srgbClr val="F26B43"/>
          </p15:clr>
        </p15:guide>
        <p15:guide id="12" pos="2058">
          <p15:clr>
            <a:srgbClr val="F26B43"/>
          </p15:clr>
        </p15:guide>
        <p15:guide id="13" pos="2521">
          <p15:clr>
            <a:srgbClr val="F26B43"/>
          </p15:clr>
        </p15:guide>
        <p15:guide id="14" pos="2678">
          <p15:clr>
            <a:srgbClr val="F26B43"/>
          </p15:clr>
        </p15:guide>
        <p15:guide id="15" pos="3140">
          <p15:clr>
            <a:srgbClr val="F26B43"/>
          </p15:clr>
        </p15:guide>
        <p15:guide id="16" pos="3299">
          <p15:clr>
            <a:srgbClr val="F26B43"/>
          </p15:clr>
        </p15:guide>
        <p15:guide id="17" pos="3760">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a:t>Klicka här för att ändra mall för rubrikformat</a:t>
            </a:r>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a:t>Klicka här för att ändra format på bakgrundstexten</a:t>
            </a:r>
          </a:p>
          <a:p>
            <a:pPr lvl="1"/>
            <a:r>
              <a:rPr lang="en-US"/>
              <a:t>Nivå två</a:t>
            </a:r>
          </a:p>
          <a:p>
            <a:pPr lvl="2"/>
            <a:r>
              <a:rPr lang="en-US"/>
              <a:t>Nivå tre</a:t>
            </a:r>
          </a:p>
          <a:p>
            <a:pPr lvl="3"/>
            <a:r>
              <a:rPr lang="en-US"/>
              <a:t>Nivå fyra</a:t>
            </a:r>
          </a:p>
          <a:p>
            <a:pPr lvl="4"/>
            <a:r>
              <a:rPr lang="en-US"/>
              <a:t>Nivå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a:t>2.11.2021</a:t>
            </a:r>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24" cstate="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2336179056"/>
      </p:ext>
    </p:extLst>
  </p:cSld>
  <p:clrMap bg1="dk1" tx1="lt1" bg2="dk2"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Lst>
  <p:hf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p15:clr>
            <a:srgbClr val="F26B43"/>
          </p15:clr>
        </p15:guide>
        <p15:guide id="2" orient="horz" pos="200">
          <p15:clr>
            <a:srgbClr val="F26B43"/>
          </p15:clr>
        </p15:guide>
        <p15:guide id="3" pos="7480">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p15:clr>
            <a:srgbClr val="F26B43"/>
          </p15:clr>
        </p15:guide>
        <p15:guide id="11" pos="1900">
          <p15:clr>
            <a:srgbClr val="F26B43"/>
          </p15:clr>
        </p15:guide>
        <p15:guide id="12" pos="2058">
          <p15:clr>
            <a:srgbClr val="F26B43"/>
          </p15:clr>
        </p15:guide>
        <p15:guide id="13" pos="2521">
          <p15:clr>
            <a:srgbClr val="F26B43"/>
          </p15:clr>
        </p15:guide>
        <p15:guide id="14" pos="2678">
          <p15:clr>
            <a:srgbClr val="F26B43"/>
          </p15:clr>
        </p15:guide>
        <p15:guide id="15" pos="3140">
          <p15:clr>
            <a:srgbClr val="F26B43"/>
          </p15:clr>
        </p15:guide>
        <p15:guide id="16" pos="3299">
          <p15:clr>
            <a:srgbClr val="F26B43"/>
          </p15:clr>
        </p15:guide>
        <p15:guide id="17" pos="3760">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AC3FCA23-8907-4285-954B-F00C577CDC90}"/>
              </a:ext>
            </a:extLst>
          </p:cNvPr>
          <p:cNvGraphicFramePr>
            <a:graphicFrameLocks noChangeAspect="1"/>
          </p:cNvGraphicFramePr>
          <p:nvPr userDrawn="1">
            <p:custDataLst>
              <p:tags r:id="rId23"/>
            </p:custDataLst>
            <p:extLst>
              <p:ext uri="{D42A27DB-BD31-4B8C-83A1-F6EECF244321}">
                <p14:modId xmlns:p14="http://schemas.microsoft.com/office/powerpoint/2010/main" val="34731052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4" imgW="360" imgH="360" progId="TCLayout.ActiveDocument.1">
                  <p:embed/>
                </p:oleObj>
              </mc:Choice>
              <mc:Fallback>
                <p:oleObj name="think-cell Slide" r:id="rId24" imgW="360" imgH="360" progId="TCLayout.ActiveDocument.1">
                  <p:embed/>
                  <p:pic>
                    <p:nvPicPr>
                      <p:cNvPr id="10" name="Object 9" hidden="1">
                        <a:extLst>
                          <a:ext uri="{FF2B5EF4-FFF2-40B4-BE49-F238E27FC236}">
                            <a16:creationId xmlns:a16="http://schemas.microsoft.com/office/drawing/2014/main" id="{AC3FCA23-8907-4285-954B-F00C577CDC90}"/>
                          </a:ext>
                        </a:extLst>
                      </p:cNvPr>
                      <p:cNvPicPr/>
                      <p:nvPr/>
                    </p:nvPicPr>
                    <p:blipFill>
                      <a:blip r:embed="rId2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7F25EE51-B9E4-4CE9-B81B-C3EBAEFD2632}"/>
              </a:ext>
            </a:extLst>
          </p:cNvPr>
          <p:cNvSpPr>
            <a:spLocks noGrp="1"/>
          </p:cNvSpPr>
          <p:nvPr>
            <p:ph type="title"/>
          </p:nvPr>
        </p:nvSpPr>
        <p:spPr>
          <a:xfrm>
            <a:off x="315913" y="1074420"/>
            <a:ext cx="11542576" cy="605155"/>
          </a:xfrm>
          <a:prstGeom prst="rect">
            <a:avLst/>
          </a:prstGeom>
        </p:spPr>
        <p:txBody>
          <a:bodyPr vert="horz" lIns="0" tIns="0" rIns="0" bIns="0" rtlCol="0" anchor="t">
            <a:noAutofit/>
          </a:bodyPr>
          <a:lstStyle/>
          <a:p>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mall </a:t>
            </a:r>
            <a:r>
              <a:rPr lang="en-US" err="1"/>
              <a:t>för</a:t>
            </a:r>
            <a:r>
              <a:rPr lang="en-US"/>
              <a:t> </a:t>
            </a:r>
            <a:r>
              <a:rPr lang="en-US" err="1"/>
              <a:t>rubrikformat</a:t>
            </a:r>
            <a:endParaRPr lang="en-US"/>
          </a:p>
        </p:txBody>
      </p:sp>
      <p:sp>
        <p:nvSpPr>
          <p:cNvPr id="3" name="Text Placeholder 2">
            <a:extLst>
              <a:ext uri="{FF2B5EF4-FFF2-40B4-BE49-F238E27FC236}">
                <a16:creationId xmlns:a16="http://schemas.microsoft.com/office/drawing/2014/main" id="{DD5590DA-E662-4AC9-9802-1C01A2B6B14A}"/>
              </a:ext>
            </a:extLst>
          </p:cNvPr>
          <p:cNvSpPr>
            <a:spLocks noGrp="1"/>
          </p:cNvSpPr>
          <p:nvPr>
            <p:ph type="body" idx="1"/>
          </p:nvPr>
        </p:nvSpPr>
        <p:spPr>
          <a:xfrm>
            <a:off x="315913" y="1909822"/>
            <a:ext cx="11560174" cy="4630677"/>
          </a:xfrm>
          <a:prstGeom prst="rect">
            <a:avLst/>
          </a:prstGeom>
        </p:spPr>
        <p:txBody>
          <a:bodyPr vert="horz" lIns="0" tIns="0" rIns="0" bIns="0" rtlCol="0">
            <a:noAutofit/>
          </a:bodyPr>
          <a:lstStyle/>
          <a:p>
            <a:pPr lvl="0"/>
            <a:r>
              <a:rPr lang="en-US" err="1"/>
              <a:t>Klicka</a:t>
            </a:r>
            <a:r>
              <a:rPr lang="en-US"/>
              <a:t> </a:t>
            </a:r>
            <a:r>
              <a:rPr lang="en-US" err="1"/>
              <a:t>här</a:t>
            </a:r>
            <a:r>
              <a:rPr lang="en-US"/>
              <a:t> </a:t>
            </a:r>
            <a:r>
              <a:rPr lang="en-US" err="1"/>
              <a:t>för</a:t>
            </a:r>
            <a:r>
              <a:rPr lang="en-US"/>
              <a:t> </a:t>
            </a:r>
            <a:r>
              <a:rPr lang="en-US" err="1"/>
              <a:t>att</a:t>
            </a:r>
            <a:r>
              <a:rPr lang="en-US"/>
              <a:t> </a:t>
            </a:r>
            <a:r>
              <a:rPr lang="en-US" err="1"/>
              <a:t>ändra</a:t>
            </a:r>
            <a:r>
              <a:rPr lang="en-US"/>
              <a:t> format </a:t>
            </a:r>
            <a:r>
              <a:rPr lang="en-US" err="1"/>
              <a:t>på</a:t>
            </a:r>
            <a:r>
              <a:rPr lang="en-US"/>
              <a:t> </a:t>
            </a:r>
            <a:r>
              <a:rPr lang="en-US" err="1"/>
              <a:t>bakgrundstexten</a:t>
            </a:r>
            <a:endParaRPr lang="en-US"/>
          </a:p>
          <a:p>
            <a:pPr lvl="1"/>
            <a:r>
              <a:rPr lang="en-US" err="1"/>
              <a:t>Nivå</a:t>
            </a:r>
            <a:r>
              <a:rPr lang="en-US"/>
              <a:t> </a:t>
            </a:r>
            <a:r>
              <a:rPr lang="en-US" err="1"/>
              <a:t>två</a:t>
            </a:r>
            <a:endParaRPr lang="en-US"/>
          </a:p>
          <a:p>
            <a:pPr lvl="2"/>
            <a:r>
              <a:rPr lang="en-US" err="1"/>
              <a:t>Nivå</a:t>
            </a:r>
            <a:r>
              <a:rPr lang="en-US"/>
              <a:t> </a:t>
            </a:r>
            <a:r>
              <a:rPr lang="en-US" err="1"/>
              <a:t>tre</a:t>
            </a:r>
            <a:endParaRPr lang="en-US"/>
          </a:p>
          <a:p>
            <a:pPr lvl="3"/>
            <a:r>
              <a:rPr lang="en-US" err="1"/>
              <a:t>Nivå</a:t>
            </a:r>
            <a:r>
              <a:rPr lang="en-US"/>
              <a:t> </a:t>
            </a:r>
            <a:r>
              <a:rPr lang="en-US" err="1"/>
              <a:t>fyra</a:t>
            </a:r>
            <a:endParaRPr lang="en-US"/>
          </a:p>
          <a:p>
            <a:pPr lvl="4"/>
            <a:r>
              <a:rPr lang="en-US" err="1"/>
              <a:t>Nivå</a:t>
            </a:r>
            <a:r>
              <a:rPr lang="en-US"/>
              <a:t> fem</a:t>
            </a:r>
          </a:p>
        </p:txBody>
      </p:sp>
      <p:sp>
        <p:nvSpPr>
          <p:cNvPr id="4" name="Date Placeholder 3">
            <a:extLst>
              <a:ext uri="{FF2B5EF4-FFF2-40B4-BE49-F238E27FC236}">
                <a16:creationId xmlns:a16="http://schemas.microsoft.com/office/drawing/2014/main" id="{FF449B9F-C60B-41BB-9FD2-7E837549D917}"/>
              </a:ext>
            </a:extLst>
          </p:cNvPr>
          <p:cNvSpPr>
            <a:spLocks noGrp="1"/>
          </p:cNvSpPr>
          <p:nvPr>
            <p:ph type="dt" sz="half" idx="2"/>
          </p:nvPr>
        </p:nvSpPr>
        <p:spPr>
          <a:xfrm>
            <a:off x="315913" y="6570000"/>
            <a:ext cx="2702184" cy="288000"/>
          </a:xfrm>
          <a:prstGeom prst="rect">
            <a:avLst/>
          </a:prstGeom>
        </p:spPr>
        <p:txBody>
          <a:bodyPr vert="horz" lIns="0" tIns="0" rIns="0" bIns="0" rtlCol="0" anchor="t">
            <a:noAutofit/>
          </a:bodyPr>
          <a:lstStyle>
            <a:lvl1pPr algn="l">
              <a:defRPr sz="900">
                <a:solidFill>
                  <a:schemeClr val="tx1"/>
                </a:solidFill>
              </a:defRPr>
            </a:lvl1pPr>
          </a:lstStyle>
          <a:p>
            <a:r>
              <a:rPr lang="en-US" err="1"/>
              <a:t>dd.MM.yyyy</a:t>
            </a:r>
            <a:endParaRPr lang="en-US"/>
          </a:p>
        </p:txBody>
      </p:sp>
      <p:sp>
        <p:nvSpPr>
          <p:cNvPr id="5" name="Footer Placeholder 4">
            <a:extLst>
              <a:ext uri="{FF2B5EF4-FFF2-40B4-BE49-F238E27FC236}">
                <a16:creationId xmlns:a16="http://schemas.microsoft.com/office/drawing/2014/main" id="{1F81CD04-F2C3-45A6-B114-6A8F1C9A36C3}"/>
              </a:ext>
            </a:extLst>
          </p:cNvPr>
          <p:cNvSpPr>
            <a:spLocks noGrp="1"/>
          </p:cNvSpPr>
          <p:nvPr>
            <p:ph type="ftr" sz="quarter" idx="3"/>
          </p:nvPr>
        </p:nvSpPr>
        <p:spPr>
          <a:xfrm>
            <a:off x="8201659" y="288925"/>
            <a:ext cx="2688592" cy="574040"/>
          </a:xfrm>
          <a:prstGeom prst="rect">
            <a:avLst/>
          </a:prstGeom>
        </p:spPr>
        <p:txBody>
          <a:bodyPr vert="horz" lIns="0" tIns="0" rIns="0" bIns="0" rtlCol="0" anchor="t">
            <a:noAutofit/>
          </a:bodyPr>
          <a:lstStyle>
            <a:lvl1pPr algn="l">
              <a:defRPr sz="9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F3462ED6-F99D-471D-B591-4BDE93277836}"/>
              </a:ext>
            </a:extLst>
          </p:cNvPr>
          <p:cNvSpPr>
            <a:spLocks noGrp="1"/>
          </p:cNvSpPr>
          <p:nvPr>
            <p:ph type="sldNum" sz="quarter" idx="4"/>
          </p:nvPr>
        </p:nvSpPr>
        <p:spPr>
          <a:xfrm>
            <a:off x="4252798" y="288925"/>
            <a:ext cx="735128" cy="574040"/>
          </a:xfrm>
          <a:prstGeom prst="rect">
            <a:avLst/>
          </a:prstGeom>
        </p:spPr>
        <p:txBody>
          <a:bodyPr vert="horz" lIns="0" tIns="0" rIns="0" bIns="0" rtlCol="0" anchor="t">
            <a:noAutofit/>
          </a:bodyPr>
          <a:lstStyle>
            <a:lvl1pPr algn="l">
              <a:defRPr sz="900">
                <a:solidFill>
                  <a:schemeClr val="tx1"/>
                </a:solidFill>
              </a:defRPr>
            </a:lvl1pPr>
          </a:lstStyle>
          <a:p>
            <a:fld id="{20F5467F-CA83-4951-87CD-A29B72857444}" type="slidenum">
              <a:rPr lang="en-US" smtClean="0"/>
              <a:pPr/>
              <a:t>‹#›</a:t>
            </a:fld>
            <a:endParaRPr lang="en-US"/>
          </a:p>
        </p:txBody>
      </p:sp>
      <p:pic>
        <p:nvPicPr>
          <p:cNvPr id="7" name="Bild 6">
            <a:extLst>
              <a:ext uri="{FF2B5EF4-FFF2-40B4-BE49-F238E27FC236}">
                <a16:creationId xmlns:a16="http://schemas.microsoft.com/office/drawing/2014/main" id="{C6AA3749-524C-4ACA-88E6-1FD59758857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313794" y="304165"/>
            <a:ext cx="574039" cy="167765"/>
          </a:xfrm>
          <a:prstGeom prst="rect">
            <a:avLst/>
          </a:prstGeom>
        </p:spPr>
      </p:pic>
      <p:sp>
        <p:nvSpPr>
          <p:cNvPr id="8" name="textruta 7">
            <a:extLst>
              <a:ext uri="{FF2B5EF4-FFF2-40B4-BE49-F238E27FC236}">
                <a16:creationId xmlns:a16="http://schemas.microsoft.com/office/drawing/2014/main" id="{20D12139-E09F-4047-96CD-5EE897931365}"/>
              </a:ext>
            </a:extLst>
          </p:cNvPr>
          <p:cNvSpPr txBox="1"/>
          <p:nvPr/>
        </p:nvSpPr>
        <p:spPr>
          <a:xfrm>
            <a:off x="315912" y="288924"/>
            <a:ext cx="2300287" cy="596900"/>
          </a:xfrm>
          <a:prstGeom prst="rect">
            <a:avLst/>
          </a:prstGeom>
          <a:noFill/>
        </p:spPr>
        <p:txBody>
          <a:bodyPr wrap="none" lIns="0" tIns="0" rIns="0" bIns="0" rtlCol="0">
            <a:noAutofit/>
          </a:bodyPr>
          <a:lstStyle/>
          <a:p>
            <a:r>
              <a:rPr lang="en-US" sz="900">
                <a:solidFill>
                  <a:schemeClr val="tx1"/>
                </a:solidFill>
              </a:rPr>
              <a:t>Securitas</a:t>
            </a:r>
          </a:p>
        </p:txBody>
      </p:sp>
    </p:spTree>
    <p:extLst>
      <p:ext uri="{BB962C8B-B14F-4D97-AF65-F5344CB8AC3E}">
        <p14:creationId xmlns:p14="http://schemas.microsoft.com/office/powerpoint/2010/main" val="1321532978"/>
      </p:ext>
    </p:extLst>
  </p:cSld>
  <p:clrMap bg1="dk1" tx1="lt1" bg2="dk2" tx2="lt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Lst>
  <p:hf sldNum="0" hdr="0" ftr="0"/>
  <p:txStyles>
    <p:title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p:titleStyle>
    <p:body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00">
          <p15:clr>
            <a:srgbClr val="F26B43"/>
          </p15:clr>
        </p15:guide>
        <p15:guide id="2" orient="horz" pos="200">
          <p15:clr>
            <a:srgbClr val="F26B43"/>
          </p15:clr>
        </p15:guide>
        <p15:guide id="3" pos="7480">
          <p15:clr>
            <a:srgbClr val="F26B43"/>
          </p15:clr>
        </p15:guide>
        <p15:guide id="4" orient="horz" pos="4120">
          <p15:clr>
            <a:srgbClr val="F26B43"/>
          </p15:clr>
        </p15:guide>
        <p15:guide id="5" orient="horz" pos="710">
          <p15:clr>
            <a:srgbClr val="F26B43"/>
          </p15:clr>
        </p15:guide>
        <p15:guide id="6" orient="horz" pos="1058">
          <p15:clr>
            <a:srgbClr val="F26B43"/>
          </p15:clr>
        </p15:guide>
        <p15:guide id="7" pos="660">
          <p15:clr>
            <a:srgbClr val="F26B43"/>
          </p15:clr>
        </p15:guide>
        <p15:guide id="8" pos="819">
          <p15:clr>
            <a:srgbClr val="F26B43"/>
          </p15:clr>
        </p15:guide>
        <p15:guide id="9" pos="1280">
          <p15:clr>
            <a:srgbClr val="F26B43"/>
          </p15:clr>
        </p15:guide>
        <p15:guide id="10" pos="1439">
          <p15:clr>
            <a:srgbClr val="F26B43"/>
          </p15:clr>
        </p15:guide>
        <p15:guide id="11" pos="1900">
          <p15:clr>
            <a:srgbClr val="F26B43"/>
          </p15:clr>
        </p15:guide>
        <p15:guide id="12" pos="2058">
          <p15:clr>
            <a:srgbClr val="F26B43"/>
          </p15:clr>
        </p15:guide>
        <p15:guide id="13" pos="2521">
          <p15:clr>
            <a:srgbClr val="F26B43"/>
          </p15:clr>
        </p15:guide>
        <p15:guide id="14" pos="2678">
          <p15:clr>
            <a:srgbClr val="F26B43"/>
          </p15:clr>
        </p15:guide>
        <p15:guide id="15" pos="3140">
          <p15:clr>
            <a:srgbClr val="F26B43"/>
          </p15:clr>
        </p15:guide>
        <p15:guide id="16" pos="3299">
          <p15:clr>
            <a:srgbClr val="F26B43"/>
          </p15:clr>
        </p15:guide>
        <p15:guide id="17" pos="3760">
          <p15:clr>
            <a:srgbClr val="F26B43"/>
          </p15:clr>
        </p15:guide>
        <p15:guide id="18" pos="3919">
          <p15:clr>
            <a:srgbClr val="F26B43"/>
          </p15:clr>
        </p15:guide>
        <p15:guide id="19" pos="4380">
          <p15:clr>
            <a:srgbClr val="F26B43"/>
          </p15:clr>
        </p15:guide>
        <p15:guide id="20" pos="4538">
          <p15:clr>
            <a:srgbClr val="F26B43"/>
          </p15:clr>
        </p15:guide>
        <p15:guide id="21" pos="5000">
          <p15:clr>
            <a:srgbClr val="F26B43"/>
          </p15:clr>
        </p15:guide>
        <p15:guide id="22" pos="5159">
          <p15:clr>
            <a:srgbClr val="F26B43"/>
          </p15:clr>
        </p15:guide>
        <p15:guide id="23" pos="5620">
          <p15:clr>
            <a:srgbClr val="F26B43"/>
          </p15:clr>
        </p15:guide>
        <p15:guide id="24" pos="5779">
          <p15:clr>
            <a:srgbClr val="F26B43"/>
          </p15:clr>
        </p15:guide>
        <p15:guide id="25" pos="6240">
          <p15:clr>
            <a:srgbClr val="F26B43"/>
          </p15:clr>
        </p15:guide>
        <p15:guide id="26" pos="6398">
          <p15:clr>
            <a:srgbClr val="F26B43"/>
          </p15:clr>
        </p15:guide>
        <p15:guide id="27" pos="6860">
          <p15:clr>
            <a:srgbClr val="F26B43"/>
          </p15:clr>
        </p15:guide>
        <p15:guide id="28" pos="7019">
          <p15:clr>
            <a:srgbClr val="F26B43"/>
          </p15:clr>
        </p15:guide>
        <p15:guide id="29" pos="7680">
          <p15:clr>
            <a:srgbClr val="F26B43"/>
          </p15:clr>
        </p15:guide>
        <p15:guide id="30" orient="horz" pos="1219">
          <p15:clr>
            <a:srgbClr val="F26B43"/>
          </p15:clr>
        </p15:guide>
        <p15:guide id="31" orient="horz" pos="1729">
          <p15:clr>
            <a:srgbClr val="F26B43"/>
          </p15:clr>
        </p15:guide>
        <p15:guide id="32" orient="horz" pos="1568">
          <p15:clr>
            <a:srgbClr val="F26B43"/>
          </p15:clr>
        </p15:guide>
        <p15:guide id="33" orient="horz" pos="2078">
          <p15:clr>
            <a:srgbClr val="F26B43"/>
          </p15:clr>
        </p15:guide>
        <p15:guide id="34" orient="horz" pos="2240">
          <p15:clr>
            <a:srgbClr val="F26B43"/>
          </p15:clr>
        </p15:guide>
        <p15:guide id="35" orient="horz" pos="2588">
          <p15:clr>
            <a:srgbClr val="F26B43"/>
          </p15:clr>
        </p15:guide>
        <p15:guide id="36" orient="horz" pos="2750">
          <p15:clr>
            <a:srgbClr val="F26B43"/>
          </p15:clr>
        </p15:guide>
        <p15:guide id="37" orient="horz" pos="3098">
          <p15:clr>
            <a:srgbClr val="F26B43"/>
          </p15:clr>
        </p15:guide>
        <p15:guide id="38" orient="horz" pos="3260">
          <p15:clr>
            <a:srgbClr val="F26B43"/>
          </p15:clr>
        </p15:guide>
        <p15:guide id="39" orient="horz" pos="3608">
          <p15:clr>
            <a:srgbClr val="F26B43"/>
          </p15:clr>
        </p15:guide>
        <p15:guide id="40" orient="horz" pos="377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1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jpeg"/><Relationship Id="rId2" Type="http://schemas.openxmlformats.org/officeDocument/2006/relationships/slideLayout" Target="../slideLayouts/slideLayout23.xml"/><Relationship Id="rId1" Type="http://schemas.openxmlformats.org/officeDocument/2006/relationships/tags" Target="../tags/tag19.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4.png"/><Relationship Id="rId3" Type="http://schemas.openxmlformats.org/officeDocument/2006/relationships/notesSlide" Target="../notesSlides/notesSlide9.xml"/><Relationship Id="rId7" Type="http://schemas.openxmlformats.org/officeDocument/2006/relationships/image" Target="../media/image25.png"/><Relationship Id="rId12" Type="http://schemas.openxmlformats.org/officeDocument/2006/relationships/image" Target="../media/image43.svg"/><Relationship Id="rId2" Type="http://schemas.openxmlformats.org/officeDocument/2006/relationships/slideLayout" Target="../slideLayouts/slideLayout21.xml"/><Relationship Id="rId1" Type="http://schemas.openxmlformats.org/officeDocument/2006/relationships/tags" Target="../tags/tag20.xml"/><Relationship Id="rId6" Type="http://schemas.openxmlformats.org/officeDocument/2006/relationships/image" Target="../media/image38.svg"/><Relationship Id="rId11" Type="http://schemas.openxmlformats.org/officeDocument/2006/relationships/image" Target="../media/image42.png"/><Relationship Id="rId5" Type="http://schemas.openxmlformats.org/officeDocument/2006/relationships/image" Target="../media/image19.png"/><Relationship Id="rId10" Type="http://schemas.openxmlformats.org/officeDocument/2006/relationships/image" Target="../media/image41.svg"/><Relationship Id="rId4" Type="http://schemas.openxmlformats.org/officeDocument/2006/relationships/image" Target="../media/image37.jpeg"/><Relationship Id="rId9" Type="http://schemas.openxmlformats.org/officeDocument/2006/relationships/image" Target="../media/image40.png"/><Relationship Id="rId1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21.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notesSlide" Target="../notesSlides/notesSlide11.xml"/><Relationship Id="rId7"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image" Target="../media/image1.emf"/><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oleObject" Target="../embeddings/oleObject9.bin"/><Relationship Id="rId11" Type="http://schemas.openxmlformats.org/officeDocument/2006/relationships/chart" Target="../charts/chart6.xml"/><Relationship Id="rId5" Type="http://schemas.openxmlformats.org/officeDocument/2006/relationships/image" Target="../media/image50.jpeg"/><Relationship Id="rId10" Type="http://schemas.openxmlformats.org/officeDocument/2006/relationships/chart" Target="../charts/chart5.xml"/><Relationship Id="rId4" Type="http://schemas.openxmlformats.org/officeDocument/2006/relationships/notesSlide" Target="../notesSlides/notesSlide12.xml"/><Relationship Id="rId9" Type="http://schemas.openxmlformats.org/officeDocument/2006/relationships/image" Target="../media/image3.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5.xml"/><Relationship Id="rId7" Type="http://schemas.openxmlformats.org/officeDocument/2006/relationships/image" Target="../media/image51.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slideLayout" Target="../slideLayouts/slideLayout21.xml"/><Relationship Id="rId7" Type="http://schemas.openxmlformats.org/officeDocument/2006/relationships/image" Target="../media/image44.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3.xml"/><Relationship Id="rId1" Type="http://schemas.openxmlformats.org/officeDocument/2006/relationships/tags" Target="../tags/tag29.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6.xml"/><Relationship Id="rId1" Type="http://schemas.openxmlformats.org/officeDocument/2006/relationships/tags" Target="../tags/tag30.xml"/><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12.xml"/><Relationship Id="rId4" Type="http://schemas.openxmlformats.org/officeDocument/2006/relationships/hyperlink" Target="https://www.securitas.com/en/investors/funding/listing-documents/"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3.xml"/><Relationship Id="rId1" Type="http://schemas.openxmlformats.org/officeDocument/2006/relationships/tags" Target="../tags/tag32.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3.xml"/><Relationship Id="rId6" Type="http://schemas.openxmlformats.org/officeDocument/2006/relationships/hyperlink" Target="https://www.securitas.com/en/investors/financial-reports/annual-reports/" TargetMode="External"/><Relationship Id="rId5" Type="http://schemas.openxmlformats.org/officeDocument/2006/relationships/chart" Target="../charts/chart9.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25.xml"/><Relationship Id="rId1" Type="http://schemas.openxmlformats.org/officeDocument/2006/relationships/tags" Target="../tags/tag35.xml"/><Relationship Id="rId5" Type="http://schemas.openxmlformats.org/officeDocument/2006/relationships/chart" Target="../charts/chart14.xml"/><Relationship Id="rId4" Type="http://schemas.openxmlformats.org/officeDocument/2006/relationships/chart" Target="../charts/chart1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28.xml"/><Relationship Id="rId1" Type="http://schemas.openxmlformats.org/officeDocument/2006/relationships/tags" Target="../tags/tag36.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8.xml"/><Relationship Id="rId1" Type="http://schemas.openxmlformats.org/officeDocument/2006/relationships/tags" Target="../tags/tag37.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8.xml"/><Relationship Id="rId1" Type="http://schemas.openxmlformats.org/officeDocument/2006/relationships/tags" Target="../tags/tag3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notesSlide" Target="../notesSlides/notesSlide5.xml"/><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slideLayout" Target="../slideLayouts/slideLayout21.xml"/><Relationship Id="rId16" Type="http://schemas.openxmlformats.org/officeDocument/2006/relationships/image" Target="../media/image27.png"/><Relationship Id="rId1" Type="http://schemas.openxmlformats.org/officeDocument/2006/relationships/tags" Target="../tags/tag15.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notesSlide" Target="../notesSlides/notesSlide6.xml"/><Relationship Id="rId7" Type="http://schemas.openxmlformats.org/officeDocument/2006/relationships/image" Target="../media/image32.svg"/><Relationship Id="rId2" Type="http://schemas.openxmlformats.org/officeDocument/2006/relationships/slideLayout" Target="../slideLayouts/slideLayout23.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FEBCBF4A-644A-4C2B-BAA0-FE796A3B2E2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288925"/>
            <a:ext cx="12192000" cy="6858000"/>
          </a:xfrm>
          <a:prstGeom prst="rect">
            <a:avLst/>
          </a:prstGeom>
          <a:ln w="12700">
            <a:solidFill>
              <a:schemeClr val="bg1"/>
            </a:solidFill>
          </a:ln>
        </p:spPr>
      </p:pic>
      <p:sp>
        <p:nvSpPr>
          <p:cNvPr id="9" name="Title 8">
            <a:extLst>
              <a:ext uri="{FF2B5EF4-FFF2-40B4-BE49-F238E27FC236}">
                <a16:creationId xmlns:a16="http://schemas.microsoft.com/office/drawing/2014/main" id="{897C773A-17EA-499C-87B0-573FD9C7C3AB}"/>
              </a:ext>
            </a:extLst>
          </p:cNvPr>
          <p:cNvSpPr>
            <a:spLocks noGrp="1"/>
          </p:cNvSpPr>
          <p:nvPr>
            <p:ph type="ctrTitle"/>
          </p:nvPr>
        </p:nvSpPr>
        <p:spPr>
          <a:xfrm>
            <a:off x="364706" y="1556875"/>
            <a:ext cx="11287542" cy="3041650"/>
          </a:xfrm>
        </p:spPr>
        <p:txBody>
          <a:bodyPr/>
          <a:lstStyle/>
          <a:p>
            <a:pPr algn="ctr"/>
            <a:r>
              <a:rPr lang="en-US"/>
              <a:t>Securitas AB</a:t>
            </a:r>
            <a:br>
              <a:rPr lang="en-US"/>
            </a:br>
            <a:r>
              <a:rPr lang="en-US" sz="4800"/>
              <a:t>Bond Investor Presentation</a:t>
            </a:r>
            <a:br>
              <a:rPr lang="en-US"/>
            </a:br>
            <a:br>
              <a:rPr lang="en-US"/>
            </a:br>
            <a:br>
              <a:rPr lang="en-US"/>
            </a:br>
            <a:br>
              <a:rPr lang="en-US"/>
            </a:br>
            <a:endParaRPr lang="en-US"/>
          </a:p>
        </p:txBody>
      </p:sp>
      <p:sp>
        <p:nvSpPr>
          <p:cNvPr id="10" name="Text Placeholder 9">
            <a:extLst>
              <a:ext uri="{FF2B5EF4-FFF2-40B4-BE49-F238E27FC236}">
                <a16:creationId xmlns:a16="http://schemas.microsoft.com/office/drawing/2014/main" id="{D8671C2B-7594-490B-BBF7-5687EF439763}"/>
              </a:ext>
            </a:extLst>
          </p:cNvPr>
          <p:cNvSpPr>
            <a:spLocks noGrp="1"/>
          </p:cNvSpPr>
          <p:nvPr>
            <p:ph type="body" sz="quarter" idx="13"/>
          </p:nvPr>
        </p:nvSpPr>
        <p:spPr>
          <a:xfrm>
            <a:off x="364706" y="3918830"/>
            <a:ext cx="11287543" cy="2203450"/>
          </a:xfrm>
        </p:spPr>
        <p:txBody>
          <a:bodyPr/>
          <a:lstStyle/>
          <a:p>
            <a:endParaRPr lang="en-US" b="1"/>
          </a:p>
          <a:p>
            <a:endParaRPr lang="en-US" b="1"/>
          </a:p>
          <a:p>
            <a:endParaRPr lang="en-US" b="1"/>
          </a:p>
          <a:p>
            <a:pPr algn="ctr"/>
            <a:r>
              <a:rPr lang="en-US" sz="2400" b="1"/>
              <a:t>Andreas Lindback - Group CFO</a:t>
            </a:r>
          </a:p>
          <a:p>
            <a:pPr algn="ctr"/>
            <a:r>
              <a:rPr lang="en-US" sz="2400" b="1"/>
              <a:t>Sean Grace – Group Treasurer</a:t>
            </a:r>
          </a:p>
        </p:txBody>
      </p:sp>
      <p:sp>
        <p:nvSpPr>
          <p:cNvPr id="11" name="Text Placeholder 10">
            <a:extLst>
              <a:ext uri="{FF2B5EF4-FFF2-40B4-BE49-F238E27FC236}">
                <a16:creationId xmlns:a16="http://schemas.microsoft.com/office/drawing/2014/main" id="{01CE58AF-19AF-4747-886E-C4E5E261E79D}"/>
              </a:ext>
            </a:extLst>
          </p:cNvPr>
          <p:cNvSpPr>
            <a:spLocks noGrp="1"/>
          </p:cNvSpPr>
          <p:nvPr>
            <p:ph type="body" idx="14"/>
          </p:nvPr>
        </p:nvSpPr>
        <p:spPr>
          <a:xfrm>
            <a:off x="637914" y="5861005"/>
            <a:ext cx="2702184" cy="574040"/>
          </a:xfrm>
        </p:spPr>
        <p:txBody>
          <a:bodyPr/>
          <a:lstStyle/>
          <a:p>
            <a:r>
              <a:rPr lang="en-US" sz="900"/>
              <a:t>August 29, 2023</a:t>
            </a:r>
            <a:endParaRPr lang="en-US"/>
          </a:p>
        </p:txBody>
      </p:sp>
    </p:spTree>
    <p:custDataLst>
      <p:tags r:id="rId1"/>
    </p:custDataLst>
    <p:extLst>
      <p:ext uri="{BB962C8B-B14F-4D97-AF65-F5344CB8AC3E}">
        <p14:creationId xmlns:p14="http://schemas.microsoft.com/office/powerpoint/2010/main" val="25743459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2DC1214-BC36-4EA8-9127-4FD7B89B5D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85746" y="2587371"/>
            <a:ext cx="2672743" cy="1620689"/>
          </a:xfrm>
          <a:prstGeom prst="rect">
            <a:avLst/>
          </a:prstGeom>
        </p:spPr>
      </p:pic>
      <p:pic>
        <p:nvPicPr>
          <p:cNvPr id="31" name="Picture 30" descr="A picture containing text, car, road, blue&#10;&#10;Description automatically generated">
            <a:extLst>
              <a:ext uri="{FF2B5EF4-FFF2-40B4-BE49-F238E27FC236}">
                <a16:creationId xmlns:a16="http://schemas.microsoft.com/office/drawing/2014/main" id="{EF061309-B98E-4838-81B9-4A4421256C6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231033" y="2583478"/>
            <a:ext cx="2694302" cy="1624583"/>
          </a:xfrm>
          <a:prstGeom prst="rect">
            <a:avLst/>
          </a:prstGeom>
        </p:spPr>
      </p:pic>
      <p:pic>
        <p:nvPicPr>
          <p:cNvPr id="27" name="Picture 26" descr="A person standing outside a building&#10;&#10;Description automatically generated with low confidence">
            <a:extLst>
              <a:ext uri="{FF2B5EF4-FFF2-40B4-BE49-F238E27FC236}">
                <a16:creationId xmlns:a16="http://schemas.microsoft.com/office/drawing/2014/main" id="{A6291BDC-1DF1-411B-A8B5-D38D2F6609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276321" y="2583479"/>
            <a:ext cx="2694302" cy="1618094"/>
          </a:xfrm>
          <a:prstGeom prst="rect">
            <a:avLst/>
          </a:prstGeom>
        </p:spPr>
      </p:pic>
      <p:sp>
        <p:nvSpPr>
          <p:cNvPr id="2" name="Title 1">
            <a:extLst>
              <a:ext uri="{FF2B5EF4-FFF2-40B4-BE49-F238E27FC236}">
                <a16:creationId xmlns:a16="http://schemas.microsoft.com/office/drawing/2014/main" id="{4BED1360-BC72-4444-BCE9-1BE4F333CE4A}"/>
              </a:ext>
            </a:extLst>
          </p:cNvPr>
          <p:cNvSpPr>
            <a:spLocks noGrp="1"/>
          </p:cNvSpPr>
          <p:nvPr>
            <p:ph type="title"/>
          </p:nvPr>
        </p:nvSpPr>
        <p:spPr/>
        <p:txBody>
          <a:bodyPr/>
          <a:lstStyle/>
          <a:p>
            <a:r>
              <a:rPr lang="en-GB"/>
              <a:t>Securitas is positioned to deliver sustainable growth, margins and cash flow</a:t>
            </a:r>
            <a:endParaRPr lang="en-US"/>
          </a:p>
        </p:txBody>
      </p:sp>
      <p:sp>
        <p:nvSpPr>
          <p:cNvPr id="11" name="Slide Number Placeholder 14">
            <a:extLst>
              <a:ext uri="{FF2B5EF4-FFF2-40B4-BE49-F238E27FC236}">
                <a16:creationId xmlns:a16="http://schemas.microsoft.com/office/drawing/2014/main" id="{0725AF42-C0E2-43F7-BCB5-4B2CB8C7D5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cxnSp>
        <p:nvCxnSpPr>
          <p:cNvPr id="23" name="Straight Connector 22">
            <a:extLst>
              <a:ext uri="{FF2B5EF4-FFF2-40B4-BE49-F238E27FC236}">
                <a16:creationId xmlns:a16="http://schemas.microsoft.com/office/drawing/2014/main" id="{04C32A0F-8D86-F6D1-5684-ABBF5E99D146}"/>
              </a:ext>
            </a:extLst>
          </p:cNvPr>
          <p:cNvCxnSpPr>
            <a:cxnSpLocks/>
          </p:cNvCxnSpPr>
          <p:nvPr/>
        </p:nvCxnSpPr>
        <p:spPr>
          <a:xfrm flipH="1">
            <a:off x="319086" y="1691481"/>
            <a:ext cx="269875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2351E63-B012-0B53-6C78-3ED94664D183}"/>
              </a:ext>
            </a:extLst>
          </p:cNvPr>
          <p:cNvSpPr txBox="1"/>
          <p:nvPr/>
        </p:nvSpPr>
        <p:spPr>
          <a:xfrm>
            <a:off x="315911" y="1798502"/>
            <a:ext cx="2698750" cy="430887"/>
          </a:xfrm>
          <a:prstGeom prst="rect">
            <a:avLst/>
          </a:prstGeom>
          <a:noFill/>
        </p:spPr>
        <p:txBody>
          <a:bodyPr wrap="square" lIns="0" tIns="0" rIns="0" bIns="0" anchor="t">
            <a:spAutoFit/>
          </a:bodyPr>
          <a:lstStyle>
            <a:defPPr>
              <a:defRPr lang="en-US"/>
            </a:defPPr>
            <a:lvl1pPr>
              <a:defRPr sz="1600" b="1"/>
            </a:lvl1p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Calibri" panose="020F0502020204030204" pitchFamily="34" charset="0"/>
                <a:cs typeface="Times New Roman" panose="02020603050405020304" pitchFamily="18" charset="0"/>
              </a:rPr>
              <a:t>Taking the lead within Technology…</a:t>
            </a:r>
            <a:endParaRPr kumimoji="0" lang="en-US" sz="1400" b="1" i="0" u="none" strike="noStrike" kern="1200" cap="none" spc="0" normalizeH="0" baseline="0" noProof="0">
              <a:ln>
                <a:noFill/>
              </a:ln>
              <a:solidFill>
                <a:prstClr val="white"/>
              </a:solidFill>
              <a:effectLst/>
              <a:uLnTx/>
              <a:uFillTx/>
              <a:latin typeface="Securitas Pro Office"/>
              <a:ea typeface="Calibri" panose="020F0502020204030204" pitchFamily="34" charset="0"/>
              <a:cs typeface="+mn-cs"/>
            </a:endParaRPr>
          </a:p>
        </p:txBody>
      </p:sp>
      <p:pic>
        <p:nvPicPr>
          <p:cNvPr id="37" name="Picture 36" descr="A picture containing person, indoor, putting&#10;&#10;Description automatically generated">
            <a:extLst>
              <a:ext uri="{FF2B5EF4-FFF2-40B4-BE49-F238E27FC236}">
                <a16:creationId xmlns:a16="http://schemas.microsoft.com/office/drawing/2014/main" id="{1BC33BC0-0249-1B0B-0813-546460CD94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5911" y="2584632"/>
            <a:ext cx="2700000" cy="1618096"/>
          </a:xfrm>
          <a:prstGeom prst="rect">
            <a:avLst/>
          </a:prstGeom>
        </p:spPr>
      </p:pic>
      <p:sp>
        <p:nvSpPr>
          <p:cNvPr id="40" name="TextBox 39">
            <a:extLst>
              <a:ext uri="{FF2B5EF4-FFF2-40B4-BE49-F238E27FC236}">
                <a16:creationId xmlns:a16="http://schemas.microsoft.com/office/drawing/2014/main" id="{59D0489A-ECBC-AD20-5959-485313D2FB80}"/>
              </a:ext>
            </a:extLst>
          </p:cNvPr>
          <p:cNvSpPr txBox="1"/>
          <p:nvPr/>
        </p:nvSpPr>
        <p:spPr>
          <a:xfrm>
            <a:off x="315910" y="4611653"/>
            <a:ext cx="2698749" cy="1152000"/>
          </a:xfrm>
          <a:prstGeom prst="rect">
            <a:avLst/>
          </a:prstGeom>
          <a:noFill/>
        </p:spPr>
        <p:txBody>
          <a:bodyPr wrap="square" lIns="0" tIns="0" rIns="0" bIns="0" anchor="t">
            <a:no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Outstanding position in the technology market by teaming up with </a:t>
            </a:r>
            <a:r>
              <a:rPr kumimoji="0" lang="en-GB" sz="105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STANLEY</a:t>
            </a:r>
            <a:r>
              <a:rPr kumimoji="0" lang="en-GB" sz="1050" b="0" i="0" u="none" strike="noStrike" kern="1200" cap="none" spc="0" normalizeH="0" baseline="0" noProof="0">
                <a:ln>
                  <a:noFill/>
                </a:ln>
                <a:solidFill>
                  <a:prstClr val="white"/>
                </a:solidFill>
                <a:effectLst/>
                <a:uLnTx/>
                <a:uFillTx/>
                <a:latin typeface="Securitas Pro Office"/>
                <a:ea typeface="+mn-ea"/>
                <a:cs typeface="+mn-cs"/>
              </a:rPr>
              <a:t> Security to deliver superior growth</a:t>
            </a: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endParaRPr kumimoji="0" lang="en-GB" sz="1050" b="0" i="0" u="none" strike="noStrike" kern="1200" cap="none" spc="0" normalizeH="0" baseline="0" noProof="0">
              <a:ln>
                <a:noFill/>
              </a:ln>
              <a:solidFill>
                <a:prstClr val="white"/>
              </a:solidFill>
              <a:effectLst/>
              <a:uLnTx/>
              <a:uFillTx/>
              <a:latin typeface="Securitas Pro Offic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High recurring revenue, with technology platform further driving shift to cloud and subscription-based business models and growing recurring revenue</a:t>
            </a:r>
          </a:p>
        </p:txBody>
      </p:sp>
      <p:cxnSp>
        <p:nvCxnSpPr>
          <p:cNvPr id="18" name="Straight Connector 17">
            <a:extLst>
              <a:ext uri="{FF2B5EF4-FFF2-40B4-BE49-F238E27FC236}">
                <a16:creationId xmlns:a16="http://schemas.microsoft.com/office/drawing/2014/main" id="{C15FD710-B233-85E3-AD34-87464316F795}"/>
              </a:ext>
            </a:extLst>
          </p:cNvPr>
          <p:cNvCxnSpPr>
            <a:cxnSpLocks/>
          </p:cNvCxnSpPr>
          <p:nvPr/>
        </p:nvCxnSpPr>
        <p:spPr>
          <a:xfrm flipH="1">
            <a:off x="6226885" y="1691481"/>
            <a:ext cx="269875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D36AB88-3169-FCE1-95D0-3E6F6634F147}"/>
              </a:ext>
            </a:extLst>
          </p:cNvPr>
          <p:cNvSpPr txBox="1"/>
          <p:nvPr/>
        </p:nvSpPr>
        <p:spPr>
          <a:xfrm>
            <a:off x="6226885" y="1798502"/>
            <a:ext cx="2698750" cy="430887"/>
          </a:xfrm>
          <a:prstGeom prst="rect">
            <a:avLst/>
          </a:prstGeom>
          <a:noFill/>
        </p:spPr>
        <p:txBody>
          <a:bodyPr wrap="square" lIns="0" tIns="0" rIns="0" bIns="0" anchor="t">
            <a:spAutoFit/>
          </a:bodyPr>
          <a:lstStyle>
            <a:defPPr>
              <a:defRPr lang="en-US"/>
            </a:defPPr>
            <a:lvl1pPr>
              <a:defRPr sz="1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mn-ea"/>
                <a:cs typeface="+mn-cs"/>
              </a:rPr>
              <a:t>…to become a global security solutions partner…</a:t>
            </a:r>
          </a:p>
        </p:txBody>
      </p:sp>
      <p:sp>
        <p:nvSpPr>
          <p:cNvPr id="39" name="TextBox 38">
            <a:extLst>
              <a:ext uri="{FF2B5EF4-FFF2-40B4-BE49-F238E27FC236}">
                <a16:creationId xmlns:a16="http://schemas.microsoft.com/office/drawing/2014/main" id="{38769B11-AB77-4B64-B9AF-F5DC4A18E7A1}"/>
              </a:ext>
            </a:extLst>
          </p:cNvPr>
          <p:cNvSpPr txBox="1"/>
          <p:nvPr/>
        </p:nvSpPr>
        <p:spPr>
          <a:xfrm>
            <a:off x="6222244" y="4611653"/>
            <a:ext cx="2694301" cy="1152000"/>
          </a:xfrm>
          <a:prstGeom prst="rect">
            <a:avLst/>
          </a:prstGeom>
          <a:noFill/>
        </p:spPr>
        <p:txBody>
          <a:bodyPr wrap="square" lIns="0" tIns="0" rIns="0" bIns="0" anchor="t">
            <a:no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US" sz="1050" b="0" i="0" u="none" strike="noStrike" kern="1200" cap="none" spc="0" normalizeH="0" baseline="0" noProof="0">
                <a:ln>
                  <a:noFill/>
                </a:ln>
                <a:solidFill>
                  <a:prstClr val="white"/>
                </a:solidFill>
                <a:effectLst/>
                <a:uLnTx/>
                <a:uFillTx/>
                <a:latin typeface="Securitas Pro Office"/>
                <a:ea typeface="+mn-ea"/>
                <a:cs typeface="+mn-cs"/>
              </a:rPr>
              <a:t>A security solutions partner with leading technology and expertise</a:t>
            </a: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endParaRPr kumimoji="0" lang="en-US" sz="1050" b="0" i="0" u="none" strike="noStrike" kern="1200" cap="none" spc="0" normalizeH="0" baseline="0" noProof="0">
              <a:ln>
                <a:noFill/>
              </a:ln>
              <a:solidFill>
                <a:prstClr val="white"/>
              </a:solidFill>
              <a:effectLst/>
              <a:uLnTx/>
              <a:uFillTx/>
              <a:latin typeface="Securitas Pro Offic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endParaRPr kumimoji="0" lang="en-GB" sz="1050" b="0" i="0" u="none" strike="noStrike" kern="1200" cap="none" spc="0" normalizeH="0" baseline="0" noProof="0">
              <a:ln>
                <a:noFill/>
              </a:ln>
              <a:solidFill>
                <a:prstClr val="white"/>
              </a:solidFill>
              <a:effectLst/>
              <a:uLnTx/>
              <a:uFillTx/>
              <a:latin typeface="Securitas Pro Offic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Well positioned to serve the comprehensive and increasingly complex needs from global clients to SMEs, through client-specific combination of six protective services</a:t>
            </a:r>
            <a:endParaRPr kumimoji="0" lang="en-US" sz="1050" b="0" i="0" u="none" strike="noStrike" kern="1200" cap="none" spc="0" normalizeH="0" baseline="0" noProof="0">
              <a:ln>
                <a:noFill/>
              </a:ln>
              <a:solidFill>
                <a:prstClr val="white"/>
              </a:solidFill>
              <a:effectLst/>
              <a:uLnTx/>
              <a:uFillTx/>
              <a:latin typeface="Securitas Pro Office"/>
              <a:ea typeface="+mn-ea"/>
              <a:cs typeface="+mn-cs"/>
            </a:endParaRPr>
          </a:p>
        </p:txBody>
      </p:sp>
      <p:cxnSp>
        <p:nvCxnSpPr>
          <p:cNvPr id="24" name="Straight Connector 23">
            <a:extLst>
              <a:ext uri="{FF2B5EF4-FFF2-40B4-BE49-F238E27FC236}">
                <a16:creationId xmlns:a16="http://schemas.microsoft.com/office/drawing/2014/main" id="{4BB6BE54-0962-60EE-43AC-AB976E536974}"/>
              </a:ext>
            </a:extLst>
          </p:cNvPr>
          <p:cNvCxnSpPr>
            <a:cxnSpLocks/>
          </p:cNvCxnSpPr>
          <p:nvPr/>
        </p:nvCxnSpPr>
        <p:spPr>
          <a:xfrm flipH="1">
            <a:off x="3263192" y="1691481"/>
            <a:ext cx="269875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C38A58E-153D-5189-98B2-CADD4F7B2D23}"/>
              </a:ext>
            </a:extLst>
          </p:cNvPr>
          <p:cNvSpPr txBox="1"/>
          <p:nvPr/>
        </p:nvSpPr>
        <p:spPr>
          <a:xfrm>
            <a:off x="3267956" y="1793165"/>
            <a:ext cx="2698750" cy="430887"/>
          </a:xfrm>
          <a:prstGeom prst="rect">
            <a:avLst/>
          </a:prstGeom>
          <a:noFill/>
        </p:spPr>
        <p:txBody>
          <a:bodyPr wrap="square" lIns="0" tIns="0" rIns="0" bIns="0" anchor="t">
            <a:spAutoFit/>
          </a:bodyPr>
          <a:lstStyle>
            <a:defPPr>
              <a:defRPr lang="en-US"/>
            </a:defPPr>
            <a:lvl1pPr>
              <a:defRPr sz="1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Calibri" panose="020F0502020204030204" pitchFamily="34" charset="0"/>
                <a:cs typeface="Times New Roman" panose="02020603050405020304" pitchFamily="18" charset="0"/>
              </a:rPr>
              <a:t>…with </a:t>
            </a:r>
            <a:r>
              <a:rPr kumimoji="0" lang="en-GB" sz="1400" b="1" i="0" u="none" strike="noStrike" kern="1200" cap="none" spc="0" normalizeH="0" baseline="0" noProof="0">
                <a:ln>
                  <a:noFill/>
                </a:ln>
                <a:solidFill>
                  <a:prstClr val="white"/>
                </a:solidFill>
                <a:effectLst/>
                <a:uLnTx/>
                <a:uFillTx/>
                <a:latin typeface="Securitas Pro Office"/>
                <a:ea typeface="Calibri" panose="020F0502020204030204" pitchFamily="34" charset="0"/>
                <a:cs typeface="Times New Roman" panose="02020603050405020304" pitchFamily="18" charset="0"/>
              </a:rPr>
              <a:t>quality security services focused on profitability</a:t>
            </a:r>
            <a:r>
              <a:rPr kumimoji="0" lang="en-US" sz="1400" b="1" i="0" u="none" strike="noStrike" kern="1200" cap="none" spc="0" normalizeH="0" baseline="0" noProof="0">
                <a:ln>
                  <a:noFill/>
                </a:ln>
                <a:solidFill>
                  <a:prstClr val="white"/>
                </a:solidFill>
                <a:effectLst/>
                <a:uLnTx/>
                <a:uFillTx/>
                <a:latin typeface="Securitas Pro Office"/>
                <a:ea typeface="Calibri" panose="020F0502020204030204" pitchFamily="34" charset="0"/>
                <a:cs typeface="Times New Roman" panose="02020603050405020304" pitchFamily="18" charset="0"/>
              </a:rPr>
              <a:t>…</a:t>
            </a:r>
          </a:p>
        </p:txBody>
      </p:sp>
      <p:sp>
        <p:nvSpPr>
          <p:cNvPr id="41" name="TextBox 40">
            <a:extLst>
              <a:ext uri="{FF2B5EF4-FFF2-40B4-BE49-F238E27FC236}">
                <a16:creationId xmlns:a16="http://schemas.microsoft.com/office/drawing/2014/main" id="{0BD805E9-CFDF-117F-DF8E-6CEE6CE18B92}"/>
              </a:ext>
            </a:extLst>
          </p:cNvPr>
          <p:cNvSpPr txBox="1"/>
          <p:nvPr/>
        </p:nvSpPr>
        <p:spPr>
          <a:xfrm>
            <a:off x="3274776" y="4611653"/>
            <a:ext cx="2694302" cy="1152000"/>
          </a:xfrm>
          <a:prstGeom prst="rect">
            <a:avLst/>
          </a:prstGeom>
          <a:noFill/>
        </p:spPr>
        <p:txBody>
          <a:bodyPr wrap="square" lIns="0" tIns="0" rIns="0" bIns="0" anchor="t">
            <a:no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Diversified portfolio business with a leading market position globally</a:t>
            </a: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endParaRPr lang="en-GB" sz="1050">
              <a:solidFill>
                <a:prstClr val="white"/>
              </a:solidFill>
            </a:endParaRP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Profitability focus in stable high recurring revenue guarding business</a:t>
            </a: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endParaRPr kumimoji="0" lang="en-GB" sz="1050" b="0" i="0" u="none" strike="noStrike" kern="1200" cap="none" spc="0" normalizeH="0" baseline="0" noProof="0">
              <a:ln>
                <a:noFill/>
              </a:ln>
              <a:solidFill>
                <a:prstClr val="white"/>
              </a:solidFill>
              <a:effectLst/>
              <a:uLnTx/>
              <a:uFillTx/>
              <a:latin typeface="Securitas Pro Offic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Scale, transparency and efficiency gains with digital leadership and acceleration towards solutions</a:t>
            </a:r>
          </a:p>
        </p:txBody>
      </p:sp>
      <p:cxnSp>
        <p:nvCxnSpPr>
          <p:cNvPr id="25" name="Straight Connector 24">
            <a:extLst>
              <a:ext uri="{FF2B5EF4-FFF2-40B4-BE49-F238E27FC236}">
                <a16:creationId xmlns:a16="http://schemas.microsoft.com/office/drawing/2014/main" id="{4A6A013B-B823-54D9-2267-4DB27639B270}"/>
              </a:ext>
            </a:extLst>
          </p:cNvPr>
          <p:cNvCxnSpPr>
            <a:cxnSpLocks/>
          </p:cNvCxnSpPr>
          <p:nvPr/>
        </p:nvCxnSpPr>
        <p:spPr>
          <a:xfrm flipH="1">
            <a:off x="9175750" y="1691481"/>
            <a:ext cx="2698750"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DE44C3D-C257-CFD3-7EBF-82C415118A60}"/>
              </a:ext>
            </a:extLst>
          </p:cNvPr>
          <p:cNvSpPr txBox="1"/>
          <p:nvPr/>
        </p:nvSpPr>
        <p:spPr>
          <a:xfrm>
            <a:off x="9175750" y="1798502"/>
            <a:ext cx="2698750" cy="430887"/>
          </a:xfrm>
          <a:prstGeom prst="rect">
            <a:avLst/>
          </a:prstGeom>
          <a:noFill/>
        </p:spPr>
        <p:txBody>
          <a:bodyPr wrap="square" lIns="0" tIns="0" rIns="0" bIns="0" anchor="t">
            <a:spAutoFit/>
          </a:bodyPr>
          <a:lstStyle>
            <a:defPPr>
              <a:defRPr lang="en-US"/>
            </a:defPPr>
            <a:lvl1pPr>
              <a:defRPr sz="1600"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mn-ea"/>
                <a:cs typeface="+mn-cs"/>
              </a:rPr>
              <a:t>…leveraging our global platform to drive innovation</a:t>
            </a:r>
          </a:p>
        </p:txBody>
      </p:sp>
      <p:sp>
        <p:nvSpPr>
          <p:cNvPr id="42" name="TextBox 41">
            <a:extLst>
              <a:ext uri="{FF2B5EF4-FFF2-40B4-BE49-F238E27FC236}">
                <a16:creationId xmlns:a16="http://schemas.microsoft.com/office/drawing/2014/main" id="{15924D63-74ED-8AAE-9813-120C854DC9DE}"/>
              </a:ext>
            </a:extLst>
          </p:cNvPr>
          <p:cNvSpPr txBox="1"/>
          <p:nvPr/>
        </p:nvSpPr>
        <p:spPr>
          <a:xfrm>
            <a:off x="9169712" y="4611653"/>
            <a:ext cx="2706378" cy="1152000"/>
          </a:xfrm>
          <a:prstGeom prst="rect">
            <a:avLst/>
          </a:prstGeom>
          <a:noFill/>
        </p:spPr>
        <p:txBody>
          <a:bodyPr wrap="square" lIns="0" tIns="0" rIns="0" bIns="0" anchor="t">
            <a:no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A strong global technology platform future proofing the business for next-generation solutions</a:t>
            </a: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endParaRPr kumimoji="0" lang="en-GB" sz="1050" b="0" i="0" u="none" strike="noStrike" kern="1200" cap="none" spc="0" normalizeH="0" baseline="0" noProof="0">
              <a:ln>
                <a:noFill/>
              </a:ln>
              <a:solidFill>
                <a:prstClr val="white"/>
              </a:solidFill>
              <a:effectLst/>
              <a:uLnTx/>
              <a:uFillTx/>
              <a:latin typeface="Securitas Pro Office"/>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ecuritas Pro Office" panose="00000500000000000000" pitchFamily="2" charset="0"/>
              <a:buChar char="—"/>
              <a:tabLst/>
              <a:defRPr/>
            </a:pPr>
            <a:r>
              <a:rPr kumimoji="0" lang="en-GB" sz="1050" b="0" i="0" u="none" strike="noStrike" kern="1200" cap="none" spc="0" normalizeH="0" baseline="0" noProof="0">
                <a:ln>
                  <a:noFill/>
                </a:ln>
                <a:solidFill>
                  <a:prstClr val="white"/>
                </a:solidFill>
                <a:effectLst/>
                <a:uLnTx/>
                <a:uFillTx/>
                <a:latin typeface="Securitas Pro Office"/>
                <a:ea typeface="+mn-ea"/>
                <a:cs typeface="+mn-cs"/>
              </a:rPr>
              <a:t>Strengthened proposition and profitability upside by scaling Technology &amp; Solutions (&gt;10%)</a:t>
            </a:r>
          </a:p>
        </p:txBody>
      </p:sp>
      <p:sp>
        <p:nvSpPr>
          <p:cNvPr id="21" name="TextBox 20">
            <a:extLst>
              <a:ext uri="{FF2B5EF4-FFF2-40B4-BE49-F238E27FC236}">
                <a16:creationId xmlns:a16="http://schemas.microsoft.com/office/drawing/2014/main" id="{D1F33D37-D284-47CD-B994-657C56F5A707}"/>
              </a:ext>
            </a:extLst>
          </p:cNvPr>
          <p:cNvSpPr txBox="1"/>
          <p:nvPr/>
        </p:nvSpPr>
        <p:spPr>
          <a:xfrm>
            <a:off x="821126" y="6390839"/>
            <a:ext cx="11370874" cy="1152000"/>
          </a:xfrm>
          <a:prstGeom prst="rect">
            <a:avLst/>
          </a:prstGeom>
          <a:noFill/>
        </p:spPr>
        <p:txBody>
          <a:bodyPr wrap="square" lIns="0" tIns="0" rIns="0" bIns="0" anchor="t">
            <a:no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R="0" lvl="0" algn="l" defTabSz="914400" rtl="0" eaLnBrk="1" fontAlgn="auto" latinLnBrk="0" hangingPunct="1">
              <a:lnSpc>
                <a:spcPct val="100000"/>
              </a:lnSpc>
              <a:spcBef>
                <a:spcPts val="0"/>
              </a:spcBef>
              <a:spcAft>
                <a:spcPts val="0"/>
              </a:spcAft>
              <a:buClrTx/>
              <a:buSzTx/>
              <a:tabLst/>
              <a:defRPr/>
            </a:pPr>
            <a:r>
              <a:rPr kumimoji="0" lang="en-GB" b="1" i="0" u="none" strike="noStrike" kern="1200" cap="none" spc="0" normalizeH="0" baseline="0" noProof="0">
                <a:ln>
                  <a:noFill/>
                </a:ln>
                <a:solidFill>
                  <a:prstClr val="white"/>
                </a:solidFill>
                <a:effectLst/>
                <a:uLnTx/>
                <a:uFillTx/>
                <a:latin typeface="Securitas Pro Office"/>
                <a:ea typeface="+mn-ea"/>
                <a:cs typeface="+mn-cs"/>
              </a:rPr>
              <a:t>… with a stable and resilient business model </a:t>
            </a:r>
            <a:r>
              <a:rPr lang="en-GB" b="1">
                <a:solidFill>
                  <a:prstClr val="white"/>
                </a:solidFill>
              </a:rPr>
              <a:t>based on long term client partnerships and consistent cash flow generation</a:t>
            </a:r>
            <a:endParaRPr kumimoji="0" lang="en-GB" b="1"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3197070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AA3847AD-D632-45AF-A104-B8D5AA3A010F}"/>
              </a:ext>
            </a:extLst>
          </p:cNvPr>
          <p:cNvSpPr/>
          <p:nvPr/>
        </p:nvSpPr>
        <p:spPr>
          <a:xfrm>
            <a:off x="8386943" y="3278645"/>
            <a:ext cx="3430493" cy="2383002"/>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pic>
        <p:nvPicPr>
          <p:cNvPr id="6" name="Picture 5" descr="A picture containing person, indoor, standing, person&#10;&#10;Description automatically generated">
            <a:extLst>
              <a:ext uri="{FF2B5EF4-FFF2-40B4-BE49-F238E27FC236}">
                <a16:creationId xmlns:a16="http://schemas.microsoft.com/office/drawing/2014/main" id="{C8ED37B8-95C9-4AE6-9789-2D2ED70D2A1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442419" y="3344626"/>
            <a:ext cx="3327346" cy="2251041"/>
          </a:xfrm>
          <a:prstGeom prst="rect">
            <a:avLst/>
          </a:prstGeom>
        </p:spPr>
      </p:pic>
      <p:sp>
        <p:nvSpPr>
          <p:cNvPr id="70" name="Rectangle 69">
            <a:extLst>
              <a:ext uri="{FF2B5EF4-FFF2-40B4-BE49-F238E27FC236}">
                <a16:creationId xmlns:a16="http://schemas.microsoft.com/office/drawing/2014/main" id="{2B5890D2-AC73-4521-4F08-DACB490E2E40}"/>
              </a:ext>
            </a:extLst>
          </p:cNvPr>
          <p:cNvSpPr/>
          <p:nvPr/>
        </p:nvSpPr>
        <p:spPr>
          <a:xfrm>
            <a:off x="315913" y="1677839"/>
            <a:ext cx="11501523" cy="469367"/>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lvl="0">
              <a:defRPr/>
            </a:pPr>
            <a:r>
              <a:rPr lang="en-GB" sz="1400" b="1">
                <a:solidFill>
                  <a:prstClr val="white"/>
                </a:solidFill>
              </a:rPr>
              <a:t>Ambitious goals underpin an already ambitious sustainability strategy, as demonstrated by Securitas being rated AAA by Net Impact</a:t>
            </a:r>
          </a:p>
        </p:txBody>
      </p:sp>
      <p:sp>
        <p:nvSpPr>
          <p:cNvPr id="2" name="Title 1">
            <a:extLst>
              <a:ext uri="{FF2B5EF4-FFF2-40B4-BE49-F238E27FC236}">
                <a16:creationId xmlns:a16="http://schemas.microsoft.com/office/drawing/2014/main" id="{E6627F0B-BF84-43C3-BEE0-61AC1DA96BDF}"/>
              </a:ext>
            </a:extLst>
          </p:cNvPr>
          <p:cNvSpPr>
            <a:spLocks noGrp="1"/>
          </p:cNvSpPr>
          <p:nvPr>
            <p:ph type="title"/>
          </p:nvPr>
        </p:nvSpPr>
        <p:spPr>
          <a:xfrm>
            <a:off x="315913" y="1074420"/>
            <a:ext cx="11542576" cy="605155"/>
          </a:xfrm>
        </p:spPr>
        <p:txBody>
          <a:bodyPr/>
          <a:lstStyle/>
          <a:p>
            <a:r>
              <a:rPr lang="en-US">
                <a:solidFill>
                  <a:prstClr val="white"/>
                </a:solidFill>
                <a:latin typeface="+mn-lt"/>
              </a:rPr>
              <a:t>Accelerating our sustainability agenda</a:t>
            </a:r>
            <a:endParaRPr lang="en-US">
              <a:latin typeface="+mn-lt"/>
            </a:endParaRPr>
          </a:p>
        </p:txBody>
      </p:sp>
      <p:sp>
        <p:nvSpPr>
          <p:cNvPr id="8" name="Slide Number Placeholder 14">
            <a:extLst>
              <a:ext uri="{FF2B5EF4-FFF2-40B4-BE49-F238E27FC236}">
                <a16:creationId xmlns:a16="http://schemas.microsoft.com/office/drawing/2014/main" id="{8286266A-C373-4584-83CD-6C610183CFEF}"/>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7" name="Freeform 62"/>
          <p:cNvSpPr>
            <a:spLocks noChangeAspect="1"/>
          </p:cNvSpPr>
          <p:nvPr/>
        </p:nvSpPr>
        <p:spPr bwMode="auto">
          <a:xfrm>
            <a:off x="317500" y="2445756"/>
            <a:ext cx="611941" cy="611941"/>
          </a:xfrm>
          <a:custGeom>
            <a:avLst/>
            <a:gdLst>
              <a:gd name="T0" fmla="*/ 0 w 1239"/>
              <a:gd name="T1" fmla="*/ 1239 h 1239"/>
              <a:gd name="T2" fmla="*/ 1239 w 1239"/>
              <a:gd name="T3" fmla="*/ 0 h 1239"/>
              <a:gd name="T4" fmla="*/ 0 w 1239"/>
              <a:gd name="T5" fmla="*/ 0 h 1239"/>
              <a:gd name="T6" fmla="*/ 0 w 1239"/>
              <a:gd name="T7" fmla="*/ 1239 h 1239"/>
            </a:gdLst>
            <a:ahLst/>
            <a:cxnLst>
              <a:cxn ang="0">
                <a:pos x="T0" y="T1"/>
              </a:cxn>
              <a:cxn ang="0">
                <a:pos x="T2" y="T3"/>
              </a:cxn>
              <a:cxn ang="0">
                <a:pos x="T4" y="T5"/>
              </a:cxn>
              <a:cxn ang="0">
                <a:pos x="T6" y="T7"/>
              </a:cxn>
            </a:cxnLst>
            <a:rect l="0" t="0" r="r" b="b"/>
            <a:pathLst>
              <a:path w="1239" h="1239">
                <a:moveTo>
                  <a:pt x="0" y="1239"/>
                </a:moveTo>
                <a:cubicBezTo>
                  <a:pt x="684" y="1239"/>
                  <a:pt x="1239" y="685"/>
                  <a:pt x="1239" y="0"/>
                </a:cubicBezTo>
                <a:cubicBezTo>
                  <a:pt x="0" y="0"/>
                  <a:pt x="0" y="0"/>
                  <a:pt x="0" y="0"/>
                </a:cubicBezTo>
                <a:cubicBezTo>
                  <a:pt x="0" y="1239"/>
                  <a:pt x="0" y="1239"/>
                  <a:pt x="0" y="1239"/>
                </a:cubicBezTo>
              </a:path>
            </a:pathLst>
          </a:custGeom>
          <a:noFill/>
          <a:ln>
            <a:noFill/>
          </a:ln>
        </p:spPr>
        <p:txBody>
          <a:bodyPr vert="horz" wrap="square" lIns="84406" tIns="42203" rIns="84406" bIns="4220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62"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4" name="Rectangle 73">
            <a:extLst>
              <a:ext uri="{FF2B5EF4-FFF2-40B4-BE49-F238E27FC236}">
                <a16:creationId xmlns:a16="http://schemas.microsoft.com/office/drawing/2014/main" id="{93C9CC85-5850-B3CE-5FCD-C278613410DE}"/>
              </a:ext>
            </a:extLst>
          </p:cNvPr>
          <p:cNvSpPr/>
          <p:nvPr/>
        </p:nvSpPr>
        <p:spPr>
          <a:xfrm>
            <a:off x="315913" y="2308077"/>
            <a:ext cx="11501523" cy="401727"/>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lvl="0">
              <a:defRPr/>
            </a:pPr>
            <a:r>
              <a:rPr lang="en-GB" sz="1400" b="1">
                <a:solidFill>
                  <a:prstClr val="white"/>
                </a:solidFill>
              </a:rPr>
              <a:t>First global security company to commit to SBTi, ongoing work to finalize targets</a:t>
            </a:r>
            <a:endParaRPr lang="en-US" sz="1400" b="1">
              <a:solidFill>
                <a:prstClr val="white"/>
              </a:solidFill>
            </a:endParaRPr>
          </a:p>
        </p:txBody>
      </p:sp>
      <p:sp>
        <p:nvSpPr>
          <p:cNvPr id="85" name="Rectangle 84">
            <a:extLst>
              <a:ext uri="{FF2B5EF4-FFF2-40B4-BE49-F238E27FC236}">
                <a16:creationId xmlns:a16="http://schemas.microsoft.com/office/drawing/2014/main" id="{8BCF49BD-38C9-FACD-84A7-362841336841}"/>
              </a:ext>
            </a:extLst>
          </p:cNvPr>
          <p:cNvSpPr/>
          <p:nvPr/>
        </p:nvSpPr>
        <p:spPr>
          <a:xfrm>
            <a:off x="317500" y="3278646"/>
            <a:ext cx="2413251" cy="2383003"/>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87" name="Rectangle 86">
            <a:extLst>
              <a:ext uri="{FF2B5EF4-FFF2-40B4-BE49-F238E27FC236}">
                <a16:creationId xmlns:a16="http://schemas.microsoft.com/office/drawing/2014/main" id="{C2412AE8-A13F-3954-C093-54F219BBBF62}"/>
              </a:ext>
            </a:extLst>
          </p:cNvPr>
          <p:cNvSpPr/>
          <p:nvPr/>
        </p:nvSpPr>
        <p:spPr>
          <a:xfrm>
            <a:off x="460588" y="3057697"/>
            <a:ext cx="1594719"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88" name="Oval 87">
            <a:extLst>
              <a:ext uri="{FF2B5EF4-FFF2-40B4-BE49-F238E27FC236}">
                <a16:creationId xmlns:a16="http://schemas.microsoft.com/office/drawing/2014/main" id="{E54F3E4E-67BB-18D8-6200-6DB5513EA9C6}"/>
              </a:ext>
            </a:extLst>
          </p:cNvPr>
          <p:cNvSpPr/>
          <p:nvPr/>
        </p:nvSpPr>
        <p:spPr>
          <a:xfrm>
            <a:off x="572162" y="3096044"/>
            <a:ext cx="365206" cy="365206"/>
          </a:xfrm>
          <a:prstGeom prst="ellipse">
            <a:avLst/>
          </a:prstGeom>
          <a:solidFill>
            <a:schemeClr val="accent4"/>
          </a:solidFill>
          <a:ln w="63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89" name="TextBox 88">
            <a:extLst>
              <a:ext uri="{FF2B5EF4-FFF2-40B4-BE49-F238E27FC236}">
                <a16:creationId xmlns:a16="http://schemas.microsoft.com/office/drawing/2014/main" id="{49135A02-4643-8C14-CB02-F0C586986F4B}"/>
              </a:ext>
            </a:extLst>
          </p:cNvPr>
          <p:cNvSpPr txBox="1"/>
          <p:nvPr/>
        </p:nvSpPr>
        <p:spPr>
          <a:xfrm>
            <a:off x="1052835" y="3177435"/>
            <a:ext cx="1062809" cy="184666"/>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marR="0" lvl="0"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defRPr/>
            </a:pPr>
            <a:r>
              <a:rPr kumimoji="0" lang="en-US" sz="12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Environment</a:t>
            </a:r>
          </a:p>
        </p:txBody>
      </p:sp>
      <p:sp>
        <p:nvSpPr>
          <p:cNvPr id="119" name="TextBox 118">
            <a:extLst>
              <a:ext uri="{FF2B5EF4-FFF2-40B4-BE49-F238E27FC236}">
                <a16:creationId xmlns:a16="http://schemas.microsoft.com/office/drawing/2014/main" id="{C652CBA8-849F-0DE1-6477-853D1BA0F7B0}"/>
              </a:ext>
            </a:extLst>
          </p:cNvPr>
          <p:cNvSpPr txBox="1"/>
          <p:nvPr/>
        </p:nvSpPr>
        <p:spPr>
          <a:xfrm>
            <a:off x="531042" y="3628360"/>
            <a:ext cx="1986776" cy="1777410"/>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a:ln>
                  <a:noFill/>
                </a:ln>
                <a:solidFill>
                  <a:prstClr val="white"/>
                </a:solidFill>
                <a:effectLst/>
                <a:uLnTx/>
                <a:uFillTx/>
                <a:latin typeface="Securitas Pro Office"/>
                <a:ea typeface="+mn-ea"/>
                <a:cs typeface="+mn-cs"/>
              </a:rPr>
              <a:t>Scope 1 and 2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chemeClr val="accent6"/>
                </a:solidFill>
                <a:effectLst/>
                <a:uLnTx/>
                <a:uFillTx/>
                <a:latin typeface="Securitas Pro Office"/>
                <a:ea typeface="+mn-ea"/>
                <a:cs typeface="+mn-cs"/>
              </a:rPr>
              <a:t>1.5 degrees,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chemeClr val="accent6"/>
                </a:solidFill>
                <a:effectLst/>
                <a:uLnTx/>
                <a:uFillTx/>
                <a:latin typeface="Securitas Pro Office"/>
                <a:ea typeface="+mn-ea"/>
                <a:cs typeface="+mn-cs"/>
              </a:rPr>
              <a:t>42% </a:t>
            </a:r>
            <a:r>
              <a:rPr kumimoji="0" lang="en-GB" sz="1050" i="0" u="none" strike="noStrike" kern="1200" cap="none" spc="0" normalizeH="0" baseline="0" noProof="0">
                <a:ln>
                  <a:noFill/>
                </a:ln>
                <a:solidFill>
                  <a:prstClr val="white"/>
                </a:solidFill>
                <a:effectLst/>
                <a:uLnTx/>
                <a:uFillTx/>
                <a:latin typeface="Securitas Pro Office"/>
                <a:ea typeface="+mn-ea"/>
                <a:cs typeface="+mn-cs"/>
              </a:rPr>
              <a:t>reduction by 2040</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b="1" i="0" strike="noStrike" kern="1200" cap="none" spc="0" normalizeH="0" baseline="0" noProof="0">
                <a:ln>
                  <a:noFill/>
                </a:ln>
                <a:solidFill>
                  <a:prstClr val="white"/>
                </a:solidFill>
                <a:effectLst/>
                <a:uLnTx/>
                <a:uFillTx/>
                <a:latin typeface="Securitas Pro Office"/>
                <a:ea typeface="+mn-ea"/>
                <a:cs typeface="+mn-cs"/>
              </a:rPr>
              <a:t>Scope 3</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chemeClr val="accent6"/>
                </a:solidFill>
                <a:effectLst/>
                <a:uLnTx/>
                <a:uFillTx/>
                <a:latin typeface="Securitas Pro Office"/>
                <a:ea typeface="+mn-ea"/>
                <a:cs typeface="+mn-cs"/>
              </a:rPr>
              <a:t>1.5 degrees,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chemeClr val="accent6"/>
                </a:solidFill>
                <a:effectLst/>
                <a:uLnTx/>
                <a:uFillTx/>
                <a:latin typeface="Securitas Pro Office"/>
                <a:ea typeface="+mn-ea"/>
                <a:cs typeface="+mn-cs"/>
              </a:rPr>
              <a:t>42% </a:t>
            </a:r>
            <a:r>
              <a:rPr kumimoji="0" lang="en-GB" sz="1050" i="0" u="none" strike="noStrike" kern="1200" cap="none" spc="0" normalizeH="0" baseline="0" noProof="0">
                <a:ln>
                  <a:noFill/>
                </a:ln>
                <a:solidFill>
                  <a:prstClr val="white"/>
                </a:solidFill>
                <a:effectLst/>
                <a:uLnTx/>
                <a:uFillTx/>
                <a:latin typeface="Securitas Pro Office"/>
                <a:ea typeface="+mn-ea"/>
                <a:cs typeface="+mn-cs"/>
              </a:rPr>
              <a:t>reduction by 2030</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05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050" b="1">
                <a:solidFill>
                  <a:prstClr val="white"/>
                </a:solidFill>
                <a:latin typeface="Securitas Pro Office"/>
              </a:rPr>
              <a:t>Scope 3 (employee commuting)</a:t>
            </a:r>
            <a:endParaRPr kumimoji="0" lang="en-GB" sz="1050" b="1" i="0" u="none" strike="noStrike" kern="1200" cap="none" spc="0" normalizeH="0" baseline="0" noProof="0">
              <a:ln>
                <a:noFill/>
              </a:ln>
              <a:solidFill>
                <a:prstClr val="white"/>
              </a:solidFill>
              <a:effectLst/>
              <a:uLnTx/>
              <a:uFillTx/>
              <a:latin typeface="Securitas Pro Office"/>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lang="en-GB" sz="1050">
                <a:latin typeface="Securitas Pro Office"/>
              </a:rPr>
              <a:t>&lt;</a:t>
            </a:r>
            <a:r>
              <a:rPr lang="en-GB" sz="1050">
                <a:solidFill>
                  <a:schemeClr val="accent6"/>
                </a:solidFill>
                <a:latin typeface="Securitas Pro Office"/>
              </a:rPr>
              <a:t>2.0</a:t>
            </a:r>
            <a:r>
              <a:rPr kumimoji="0" lang="en-GB" sz="1050" i="0" u="none" strike="noStrike" kern="1200" cap="none" spc="0" normalizeH="0" baseline="0" noProof="0">
                <a:ln>
                  <a:noFill/>
                </a:ln>
                <a:solidFill>
                  <a:schemeClr val="accent6"/>
                </a:solidFill>
                <a:effectLst/>
                <a:uLnTx/>
                <a:uFillTx/>
                <a:latin typeface="Securitas Pro Office"/>
                <a:ea typeface="+mn-ea"/>
                <a:cs typeface="+mn-cs"/>
              </a:rPr>
              <a:t> degrees,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sz="1050" i="0" u="none" strike="noStrike" kern="1200" cap="none" spc="0" normalizeH="0" baseline="0" noProof="0">
                <a:ln>
                  <a:noFill/>
                </a:ln>
                <a:solidFill>
                  <a:schemeClr val="accent6"/>
                </a:solidFill>
                <a:effectLst/>
                <a:uLnTx/>
                <a:uFillTx/>
                <a:latin typeface="Securitas Pro Office"/>
                <a:ea typeface="+mn-ea"/>
                <a:cs typeface="+mn-cs"/>
              </a:rPr>
              <a:t>25% </a:t>
            </a:r>
            <a:r>
              <a:rPr kumimoji="0" lang="en-GB" sz="1050" i="0" u="none" strike="noStrike" kern="1200" cap="none" spc="0" normalizeH="0" baseline="0" noProof="0">
                <a:ln>
                  <a:noFill/>
                </a:ln>
                <a:solidFill>
                  <a:prstClr val="white"/>
                </a:solidFill>
                <a:effectLst/>
                <a:uLnTx/>
                <a:uFillTx/>
                <a:latin typeface="Securitas Pro Office"/>
                <a:ea typeface="+mn-ea"/>
                <a:cs typeface="+mn-cs"/>
              </a:rPr>
              <a:t>reduction by 2030</a:t>
            </a:r>
          </a:p>
        </p:txBody>
      </p:sp>
      <p:pic>
        <p:nvPicPr>
          <p:cNvPr id="11" name="Graphic 10">
            <a:extLst>
              <a:ext uri="{FF2B5EF4-FFF2-40B4-BE49-F238E27FC236}">
                <a16:creationId xmlns:a16="http://schemas.microsoft.com/office/drawing/2014/main" id="{6DCBF8BD-648E-4728-4D0E-8D72CFF75BF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8565" y="3172447"/>
            <a:ext cx="212400" cy="212400"/>
          </a:xfrm>
          <a:prstGeom prst="rect">
            <a:avLst/>
          </a:prstGeom>
        </p:spPr>
      </p:pic>
      <p:sp>
        <p:nvSpPr>
          <p:cNvPr id="127" name="Rectangle 126">
            <a:extLst>
              <a:ext uri="{FF2B5EF4-FFF2-40B4-BE49-F238E27FC236}">
                <a16:creationId xmlns:a16="http://schemas.microsoft.com/office/drawing/2014/main" id="{283D73FE-CA58-DF6D-C306-78E490A424D7}"/>
              </a:ext>
            </a:extLst>
          </p:cNvPr>
          <p:cNvSpPr/>
          <p:nvPr/>
        </p:nvSpPr>
        <p:spPr>
          <a:xfrm>
            <a:off x="5659849" y="3278646"/>
            <a:ext cx="2508336" cy="1007632"/>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132" name="Rectangle 131">
            <a:extLst>
              <a:ext uri="{FF2B5EF4-FFF2-40B4-BE49-F238E27FC236}">
                <a16:creationId xmlns:a16="http://schemas.microsoft.com/office/drawing/2014/main" id="{D22506B7-4ACA-62A3-352A-751DDF89DE09}"/>
              </a:ext>
            </a:extLst>
          </p:cNvPr>
          <p:cNvSpPr/>
          <p:nvPr/>
        </p:nvSpPr>
        <p:spPr>
          <a:xfrm>
            <a:off x="5885810" y="3057697"/>
            <a:ext cx="1152463"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12" name="Rectangle 111">
            <a:extLst>
              <a:ext uri="{FF2B5EF4-FFF2-40B4-BE49-F238E27FC236}">
                <a16:creationId xmlns:a16="http://schemas.microsoft.com/office/drawing/2014/main" id="{99FFAA66-E2E0-238A-55B1-9D3A924E9CCE}"/>
              </a:ext>
            </a:extLst>
          </p:cNvPr>
          <p:cNvSpPr/>
          <p:nvPr/>
        </p:nvSpPr>
        <p:spPr>
          <a:xfrm>
            <a:off x="5676604" y="4603080"/>
            <a:ext cx="2491581" cy="1058569"/>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114" name="Rectangle 113">
            <a:extLst>
              <a:ext uri="{FF2B5EF4-FFF2-40B4-BE49-F238E27FC236}">
                <a16:creationId xmlns:a16="http://schemas.microsoft.com/office/drawing/2014/main" id="{EC9178D8-90EB-021A-C34F-8D8647486C6D}"/>
              </a:ext>
            </a:extLst>
          </p:cNvPr>
          <p:cNvSpPr/>
          <p:nvPr/>
        </p:nvSpPr>
        <p:spPr>
          <a:xfrm>
            <a:off x="5897057" y="4295871"/>
            <a:ext cx="1619999"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15" name="Oval 114">
            <a:extLst>
              <a:ext uri="{FF2B5EF4-FFF2-40B4-BE49-F238E27FC236}">
                <a16:creationId xmlns:a16="http://schemas.microsoft.com/office/drawing/2014/main" id="{D77F1877-E152-21A5-A91C-935890F80D90}"/>
              </a:ext>
            </a:extLst>
          </p:cNvPr>
          <p:cNvSpPr/>
          <p:nvPr/>
        </p:nvSpPr>
        <p:spPr>
          <a:xfrm>
            <a:off x="5992995" y="4420478"/>
            <a:ext cx="365206" cy="365206"/>
          </a:xfrm>
          <a:prstGeom prst="ellipse">
            <a:avLst/>
          </a:prstGeom>
          <a:solidFill>
            <a:schemeClr val="accent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16" name="TextBox 115">
            <a:extLst>
              <a:ext uri="{FF2B5EF4-FFF2-40B4-BE49-F238E27FC236}">
                <a16:creationId xmlns:a16="http://schemas.microsoft.com/office/drawing/2014/main" id="{FA9EC0A5-9CB8-CF1A-7A0A-FBB347E51978}"/>
              </a:ext>
            </a:extLst>
          </p:cNvPr>
          <p:cNvSpPr txBox="1"/>
          <p:nvPr/>
        </p:nvSpPr>
        <p:spPr>
          <a:xfrm>
            <a:off x="6473669" y="4409536"/>
            <a:ext cx="1360862" cy="369332"/>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marR="0" lvl="0"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defRPr/>
            </a:pPr>
            <a:r>
              <a:rPr kumimoji="0" lang="en-US" sz="12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Learning and Development</a:t>
            </a:r>
          </a:p>
        </p:txBody>
      </p:sp>
      <p:sp>
        <p:nvSpPr>
          <p:cNvPr id="122" name="Rectangle 121">
            <a:extLst>
              <a:ext uri="{FF2B5EF4-FFF2-40B4-BE49-F238E27FC236}">
                <a16:creationId xmlns:a16="http://schemas.microsoft.com/office/drawing/2014/main" id="{F871F710-B5EA-E8F3-09FE-028B5F50FA91}"/>
              </a:ext>
            </a:extLst>
          </p:cNvPr>
          <p:cNvSpPr/>
          <p:nvPr/>
        </p:nvSpPr>
        <p:spPr>
          <a:xfrm>
            <a:off x="5798573" y="4935197"/>
            <a:ext cx="2230889" cy="484748"/>
          </a:xfrm>
          <a:prstGeom prst="rect">
            <a:avLst/>
          </a:prstGeom>
          <a:noFill/>
        </p:spPr>
        <p:txBody>
          <a:bodyPr wrap="square" lIns="0" tIns="0" rIns="0" bIns="0">
            <a:spAutoFit/>
          </a:bodyPr>
          <a:lstStyle/>
          <a:p>
            <a:r>
              <a:rPr lang="en-GB" sz="1050">
                <a:solidFill>
                  <a:prstClr val="white"/>
                </a:solidFill>
              </a:rPr>
              <a:t>High quality services and low attrition through skilled colleagues and capable leaders</a:t>
            </a:r>
            <a:endParaRPr lang="en-US" sz="1050">
              <a:solidFill>
                <a:prstClr val="white"/>
              </a:solidFill>
            </a:endParaRPr>
          </a:p>
        </p:txBody>
      </p:sp>
      <p:sp>
        <p:nvSpPr>
          <p:cNvPr id="128" name="Oval 127">
            <a:extLst>
              <a:ext uri="{FF2B5EF4-FFF2-40B4-BE49-F238E27FC236}">
                <a16:creationId xmlns:a16="http://schemas.microsoft.com/office/drawing/2014/main" id="{609CD59B-9967-4346-5626-5658C2551B64}"/>
              </a:ext>
            </a:extLst>
          </p:cNvPr>
          <p:cNvSpPr/>
          <p:nvPr/>
        </p:nvSpPr>
        <p:spPr>
          <a:xfrm>
            <a:off x="5992995" y="3096044"/>
            <a:ext cx="365206" cy="365206"/>
          </a:xfrm>
          <a:prstGeom prst="ellipse">
            <a:avLst/>
          </a:prstGeom>
          <a:solidFill>
            <a:schemeClr val="accent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29" name="TextBox 128">
            <a:extLst>
              <a:ext uri="{FF2B5EF4-FFF2-40B4-BE49-F238E27FC236}">
                <a16:creationId xmlns:a16="http://schemas.microsoft.com/office/drawing/2014/main" id="{82B58CA7-8807-D06A-4137-024CE1AAF21F}"/>
              </a:ext>
            </a:extLst>
          </p:cNvPr>
          <p:cNvSpPr txBox="1"/>
          <p:nvPr/>
        </p:nvSpPr>
        <p:spPr>
          <a:xfrm>
            <a:off x="6473669" y="3177435"/>
            <a:ext cx="564604" cy="184666"/>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marR="0" lvl="0"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defRPr/>
            </a:pPr>
            <a:r>
              <a:rPr kumimoji="0" lang="en-US" sz="12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Ethics</a:t>
            </a:r>
          </a:p>
        </p:txBody>
      </p:sp>
      <p:sp>
        <p:nvSpPr>
          <p:cNvPr id="131" name="Rectangle 130">
            <a:extLst>
              <a:ext uri="{FF2B5EF4-FFF2-40B4-BE49-F238E27FC236}">
                <a16:creationId xmlns:a16="http://schemas.microsoft.com/office/drawing/2014/main" id="{BF1ED1E5-22A7-2E2B-4ECA-6C9A1650A4A8}"/>
              </a:ext>
            </a:extLst>
          </p:cNvPr>
          <p:cNvSpPr/>
          <p:nvPr/>
        </p:nvSpPr>
        <p:spPr>
          <a:xfrm>
            <a:off x="5798573" y="3564860"/>
            <a:ext cx="2230889" cy="484748"/>
          </a:xfrm>
          <a:prstGeom prst="rect">
            <a:avLst/>
          </a:prstGeom>
          <a:noFill/>
        </p:spPr>
        <p:txBody>
          <a:bodyPr wrap="square" lIns="0" tIns="0" rIns="0" bIns="0">
            <a:spAutoFit/>
          </a:bodyPr>
          <a:lstStyle/>
          <a:p>
            <a:r>
              <a:rPr lang="en-GB" sz="1050">
                <a:solidFill>
                  <a:prstClr val="white"/>
                </a:solidFill>
              </a:rPr>
              <a:t>Strong culture of integrity and zero tolerance of non-compliance with values and ethics</a:t>
            </a:r>
            <a:endParaRPr lang="en-US" sz="1050">
              <a:latin typeface="Securitas Pro Office"/>
            </a:endParaRPr>
          </a:p>
        </p:txBody>
      </p:sp>
      <p:pic>
        <p:nvPicPr>
          <p:cNvPr id="16" name="Graphic 15">
            <a:extLst>
              <a:ext uri="{FF2B5EF4-FFF2-40B4-BE49-F238E27FC236}">
                <a16:creationId xmlns:a16="http://schemas.microsoft.com/office/drawing/2014/main" id="{382D23E9-7602-9F1A-5000-410EC86DDBC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69398" y="4496881"/>
            <a:ext cx="212400" cy="212400"/>
          </a:xfrm>
          <a:prstGeom prst="rect">
            <a:avLst/>
          </a:prstGeom>
        </p:spPr>
      </p:pic>
      <p:pic>
        <p:nvPicPr>
          <p:cNvPr id="18" name="Graphic 17">
            <a:extLst>
              <a:ext uri="{FF2B5EF4-FFF2-40B4-BE49-F238E27FC236}">
                <a16:creationId xmlns:a16="http://schemas.microsoft.com/office/drawing/2014/main" id="{E9EBD7C1-39A1-0193-32A3-BBF075279D8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9398" y="3172447"/>
            <a:ext cx="212400" cy="212400"/>
          </a:xfrm>
          <a:prstGeom prst="rect">
            <a:avLst/>
          </a:prstGeom>
        </p:spPr>
      </p:pic>
      <p:sp>
        <p:nvSpPr>
          <p:cNvPr id="100" name="Rectangle 99">
            <a:extLst>
              <a:ext uri="{FF2B5EF4-FFF2-40B4-BE49-F238E27FC236}">
                <a16:creationId xmlns:a16="http://schemas.microsoft.com/office/drawing/2014/main" id="{BEC60553-0902-0B71-76E0-856C453E0EC4}"/>
              </a:ext>
            </a:extLst>
          </p:cNvPr>
          <p:cNvSpPr/>
          <p:nvPr/>
        </p:nvSpPr>
        <p:spPr>
          <a:xfrm>
            <a:off x="3015171" y="3278647"/>
            <a:ext cx="2491580" cy="1007632"/>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102" name="Rectangle 101">
            <a:extLst>
              <a:ext uri="{FF2B5EF4-FFF2-40B4-BE49-F238E27FC236}">
                <a16:creationId xmlns:a16="http://schemas.microsoft.com/office/drawing/2014/main" id="{DF58D329-FBE1-3EAC-913A-1A9FD4CE877B}"/>
              </a:ext>
            </a:extLst>
          </p:cNvPr>
          <p:cNvSpPr/>
          <p:nvPr/>
        </p:nvSpPr>
        <p:spPr>
          <a:xfrm>
            <a:off x="3244374" y="3057697"/>
            <a:ext cx="1943539"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03" name="Oval 102">
            <a:extLst>
              <a:ext uri="{FF2B5EF4-FFF2-40B4-BE49-F238E27FC236}">
                <a16:creationId xmlns:a16="http://schemas.microsoft.com/office/drawing/2014/main" id="{AFECF72F-4FCF-2938-89D3-428034BEA878}"/>
              </a:ext>
            </a:extLst>
          </p:cNvPr>
          <p:cNvSpPr/>
          <p:nvPr/>
        </p:nvSpPr>
        <p:spPr>
          <a:xfrm>
            <a:off x="3355949" y="3096044"/>
            <a:ext cx="365206" cy="365206"/>
          </a:xfrm>
          <a:prstGeom prst="ellipse">
            <a:avLst/>
          </a:prstGeom>
          <a:solidFill>
            <a:schemeClr val="accent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04" name="TextBox 103">
            <a:extLst>
              <a:ext uri="{FF2B5EF4-FFF2-40B4-BE49-F238E27FC236}">
                <a16:creationId xmlns:a16="http://schemas.microsoft.com/office/drawing/2014/main" id="{174E352B-90B9-92DE-8827-4076B8380D7B}"/>
              </a:ext>
            </a:extLst>
          </p:cNvPr>
          <p:cNvSpPr txBox="1"/>
          <p:nvPr/>
        </p:nvSpPr>
        <p:spPr>
          <a:xfrm>
            <a:off x="3836622" y="3177435"/>
            <a:ext cx="1536217" cy="184666"/>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a:buClr>
                <a:prstClr val="white"/>
              </a:buClr>
              <a:buNone/>
              <a:defRPr/>
            </a:pPr>
            <a:r>
              <a:rPr lang="en-US" sz="1200">
                <a:solidFill>
                  <a:prstClr val="white"/>
                </a:solidFill>
                <a:latin typeface="Securitas Pro Office"/>
              </a:rPr>
              <a:t>Health and Safety </a:t>
            </a:r>
          </a:p>
        </p:txBody>
      </p:sp>
      <p:sp>
        <p:nvSpPr>
          <p:cNvPr id="106" name="Rectangle 105">
            <a:extLst>
              <a:ext uri="{FF2B5EF4-FFF2-40B4-BE49-F238E27FC236}">
                <a16:creationId xmlns:a16="http://schemas.microsoft.com/office/drawing/2014/main" id="{F9387818-5083-91DB-D371-20A262E2D61C}"/>
              </a:ext>
            </a:extLst>
          </p:cNvPr>
          <p:cNvSpPr/>
          <p:nvPr/>
        </p:nvSpPr>
        <p:spPr>
          <a:xfrm>
            <a:off x="3008291" y="4601480"/>
            <a:ext cx="2504623" cy="1060169"/>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108" name="Rectangle 107">
            <a:extLst>
              <a:ext uri="{FF2B5EF4-FFF2-40B4-BE49-F238E27FC236}">
                <a16:creationId xmlns:a16="http://schemas.microsoft.com/office/drawing/2014/main" id="{05B95FAF-8178-51F5-E3CF-FC78BE8E0084}"/>
              </a:ext>
            </a:extLst>
          </p:cNvPr>
          <p:cNvSpPr/>
          <p:nvPr/>
        </p:nvSpPr>
        <p:spPr>
          <a:xfrm>
            <a:off x="3260961" y="4294272"/>
            <a:ext cx="1926952"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09" name="Oval 108">
            <a:extLst>
              <a:ext uri="{FF2B5EF4-FFF2-40B4-BE49-F238E27FC236}">
                <a16:creationId xmlns:a16="http://schemas.microsoft.com/office/drawing/2014/main" id="{8637A669-E406-3B03-A57D-418D6EBEDFDE}"/>
              </a:ext>
            </a:extLst>
          </p:cNvPr>
          <p:cNvSpPr/>
          <p:nvPr/>
        </p:nvSpPr>
        <p:spPr>
          <a:xfrm>
            <a:off x="3355949" y="4418879"/>
            <a:ext cx="365206" cy="365206"/>
          </a:xfrm>
          <a:prstGeom prst="ellipse">
            <a:avLst/>
          </a:prstGeom>
          <a:solidFill>
            <a:schemeClr val="accent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200"/>
          </a:p>
        </p:txBody>
      </p:sp>
      <p:sp>
        <p:nvSpPr>
          <p:cNvPr id="110" name="TextBox 109">
            <a:extLst>
              <a:ext uri="{FF2B5EF4-FFF2-40B4-BE49-F238E27FC236}">
                <a16:creationId xmlns:a16="http://schemas.microsoft.com/office/drawing/2014/main" id="{2125568E-412C-2896-3600-08B99F69B08C}"/>
              </a:ext>
            </a:extLst>
          </p:cNvPr>
          <p:cNvSpPr txBox="1"/>
          <p:nvPr/>
        </p:nvSpPr>
        <p:spPr>
          <a:xfrm>
            <a:off x="3836622" y="4423607"/>
            <a:ext cx="1334704" cy="369332"/>
          </a:xfrm>
          <a:prstGeom prst="rect">
            <a:avLst/>
          </a:prstGeom>
          <a:noFill/>
        </p:spPr>
        <p:txBody>
          <a:bodyPr vert="horz" wrap="square" lIns="0" tIns="0" rIns="0" bIns="0" rtlCol="0" anchor="ctr" anchorCtr="0">
            <a:spAutoFit/>
          </a:bodyPr>
          <a:lstStyle>
            <a:defPPr>
              <a:defRPr lang="en-US"/>
            </a:defPPr>
            <a:lvl1pPr marL="6350" lvl="0" indent="0">
              <a:lnSpc>
                <a:spcPct val="100000"/>
              </a:lnSpc>
              <a:spcBef>
                <a:spcPts val="300"/>
              </a:spcBef>
              <a:spcAft>
                <a:spcPts val="300"/>
              </a:spcAft>
              <a:buClr>
                <a:prstClr val="white"/>
              </a:buClr>
              <a:buSzPct val="100000"/>
              <a:buFont typeface="Segoe UI" panose="020B0502040204020203" pitchFamily="34" charset="0"/>
              <a:buNone/>
              <a:defRPr sz="1200">
                <a:solidFill>
                  <a:prstClr val="white"/>
                </a:solidFill>
                <a:latin typeface="Securitas Pro Office"/>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sz="160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sz="160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sz="160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a:t>Diversity, Equity &amp; Inclusion</a:t>
            </a:r>
          </a:p>
        </p:txBody>
      </p:sp>
      <p:sp>
        <p:nvSpPr>
          <p:cNvPr id="120" name="Rectangle 119">
            <a:extLst>
              <a:ext uri="{FF2B5EF4-FFF2-40B4-BE49-F238E27FC236}">
                <a16:creationId xmlns:a16="http://schemas.microsoft.com/office/drawing/2014/main" id="{9FFEDC63-E174-CEEE-BF94-152B60F941A1}"/>
              </a:ext>
            </a:extLst>
          </p:cNvPr>
          <p:cNvSpPr/>
          <p:nvPr/>
        </p:nvSpPr>
        <p:spPr>
          <a:xfrm>
            <a:off x="3339106" y="3564860"/>
            <a:ext cx="1843710" cy="646331"/>
          </a:xfrm>
          <a:prstGeom prst="rect">
            <a:avLst/>
          </a:prstGeom>
          <a:noFill/>
        </p:spPr>
        <p:txBody>
          <a:bodyPr wrap="square" lIns="0" tIns="0" rIns="0" bIns="0">
            <a:spAutoFit/>
          </a:bodyPr>
          <a:lstStyle/>
          <a:p>
            <a:r>
              <a:rPr lang="en-GB" sz="1050">
                <a:solidFill>
                  <a:schemeClr val="accent1"/>
                </a:solidFill>
                <a:latin typeface="Securitas Pro Office"/>
              </a:rPr>
              <a:t>5%</a:t>
            </a:r>
            <a:r>
              <a:rPr lang="en-GB" sz="1050">
                <a:solidFill>
                  <a:schemeClr val="accent6"/>
                </a:solidFill>
                <a:latin typeface="Securitas Pro Office"/>
              </a:rPr>
              <a:t> </a:t>
            </a:r>
            <a:r>
              <a:rPr lang="en-GB" sz="1050">
                <a:solidFill>
                  <a:prstClr val="white"/>
                </a:solidFill>
                <a:latin typeface="Securitas Pro Office"/>
              </a:rPr>
              <a:t>reduction p.a. of injury rate</a:t>
            </a:r>
            <a:endParaRPr lang="en-US" sz="1050">
              <a:solidFill>
                <a:prstClr val="white"/>
              </a:solidFill>
              <a:latin typeface="Securitas Pro Office"/>
            </a:endParaRPr>
          </a:p>
        </p:txBody>
      </p:sp>
      <p:sp>
        <p:nvSpPr>
          <p:cNvPr id="121" name="Rectangle 120">
            <a:extLst>
              <a:ext uri="{FF2B5EF4-FFF2-40B4-BE49-F238E27FC236}">
                <a16:creationId xmlns:a16="http://schemas.microsoft.com/office/drawing/2014/main" id="{38EB92F2-DDDE-427B-028D-D23B41B84F5E}"/>
              </a:ext>
            </a:extLst>
          </p:cNvPr>
          <p:cNvSpPr/>
          <p:nvPr/>
        </p:nvSpPr>
        <p:spPr>
          <a:xfrm>
            <a:off x="3339106" y="4935197"/>
            <a:ext cx="1676100" cy="646331"/>
          </a:xfrm>
          <a:prstGeom prst="rect">
            <a:avLst/>
          </a:prstGeom>
          <a:noFill/>
        </p:spPr>
        <p:txBody>
          <a:bodyPr wrap="square" lIns="0" tIns="0" rIns="0" bIns="0">
            <a:spAutoFit/>
          </a:bodyPr>
          <a:lstStyle/>
          <a:p>
            <a:pPr lvl="0">
              <a:defRPr/>
            </a:pPr>
            <a:r>
              <a:rPr lang="en-GB" sz="1050">
                <a:solidFill>
                  <a:prstClr val="white"/>
                </a:solidFill>
              </a:rPr>
              <a:t>High portion of female managers at all levels by 2025</a:t>
            </a:r>
          </a:p>
        </p:txBody>
      </p:sp>
      <p:pic>
        <p:nvPicPr>
          <p:cNvPr id="13" name="Graphic 12">
            <a:extLst>
              <a:ext uri="{FF2B5EF4-FFF2-40B4-BE49-F238E27FC236}">
                <a16:creationId xmlns:a16="http://schemas.microsoft.com/office/drawing/2014/main" id="{E558581C-B753-EE04-FD97-4B5072498A9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32352" y="4495282"/>
            <a:ext cx="212400" cy="212400"/>
          </a:xfrm>
          <a:prstGeom prst="rect">
            <a:avLst/>
          </a:prstGeom>
        </p:spPr>
      </p:pic>
      <p:pic>
        <p:nvPicPr>
          <p:cNvPr id="20" name="Graphic 19">
            <a:extLst>
              <a:ext uri="{FF2B5EF4-FFF2-40B4-BE49-F238E27FC236}">
                <a16:creationId xmlns:a16="http://schemas.microsoft.com/office/drawing/2014/main" id="{0E744D05-D961-767A-C46A-1C89608C141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700000">
            <a:off x="3450784" y="3190879"/>
            <a:ext cx="175537" cy="175537"/>
          </a:xfrm>
          <a:prstGeom prst="rect">
            <a:avLst/>
          </a:prstGeom>
        </p:spPr>
      </p:pic>
      <p:sp>
        <p:nvSpPr>
          <p:cNvPr id="21" name="Rectangle 20">
            <a:extLst>
              <a:ext uri="{FF2B5EF4-FFF2-40B4-BE49-F238E27FC236}">
                <a16:creationId xmlns:a16="http://schemas.microsoft.com/office/drawing/2014/main" id="{14DC5866-5B1A-41A9-6BCC-13313B90FD5A}"/>
              </a:ext>
            </a:extLst>
          </p:cNvPr>
          <p:cNvSpPr/>
          <p:nvPr/>
        </p:nvSpPr>
        <p:spPr>
          <a:xfrm>
            <a:off x="11799906" y="1677839"/>
            <a:ext cx="45719" cy="401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143" name="Rectangle 142">
            <a:extLst>
              <a:ext uri="{FF2B5EF4-FFF2-40B4-BE49-F238E27FC236}">
                <a16:creationId xmlns:a16="http://schemas.microsoft.com/office/drawing/2014/main" id="{529D3C45-6705-DA0D-7666-18DFF07A0C57}"/>
              </a:ext>
            </a:extLst>
          </p:cNvPr>
          <p:cNvSpPr/>
          <p:nvPr/>
        </p:nvSpPr>
        <p:spPr>
          <a:xfrm>
            <a:off x="11799906" y="2234086"/>
            <a:ext cx="45719" cy="401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sz="1400"/>
          </a:p>
        </p:txBody>
      </p:sp>
      <p:sp>
        <p:nvSpPr>
          <p:cNvPr id="42" name="TextBox 41">
            <a:extLst>
              <a:ext uri="{FF2B5EF4-FFF2-40B4-BE49-F238E27FC236}">
                <a16:creationId xmlns:a16="http://schemas.microsoft.com/office/drawing/2014/main" id="{7E638F42-34E4-46ED-A86D-394F9694AA45}"/>
              </a:ext>
            </a:extLst>
          </p:cNvPr>
          <p:cNvSpPr txBox="1"/>
          <p:nvPr/>
        </p:nvSpPr>
        <p:spPr>
          <a:xfrm>
            <a:off x="317500" y="6404096"/>
            <a:ext cx="762000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Source: ‘Presentation investor update 2022’ (https://www.securitas.com/en/investors/presentations/investor-days/) </a:t>
            </a:r>
            <a:endParaRPr kumimoji="0" lang="en-US" sz="8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1159788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ace car on a track&#10;&#10;Description automatically generated with low confidence">
            <a:extLst>
              <a:ext uri="{FF2B5EF4-FFF2-40B4-BE49-F238E27FC236}">
                <a16:creationId xmlns:a16="http://schemas.microsoft.com/office/drawing/2014/main" id="{E7D67BB2-BC93-4F1B-8BCE-5A2D86A3F12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B06102A4-A6BA-452B-ADC4-DFE62C6CD88F}"/>
              </a:ext>
            </a:extLst>
          </p:cNvPr>
          <p:cNvSpPr>
            <a:spLocks noGrp="1"/>
          </p:cNvSpPr>
          <p:nvPr>
            <p:ph type="ctrTitle"/>
          </p:nvPr>
        </p:nvSpPr>
        <p:spPr>
          <a:xfrm>
            <a:off x="943200" y="1557415"/>
            <a:ext cx="10572888" cy="3042850"/>
          </a:xfrm>
        </p:spPr>
        <p:txBody>
          <a:bodyPr/>
          <a:lstStyle/>
          <a:p>
            <a:pPr marL="0" marR="0" lvl="0" indent="0" algn="l" defTabSz="1042988" rtl="0" eaLnBrk="1" fontAlgn="base" latinLnBrk="0" hangingPunct="1">
              <a:lnSpc>
                <a:spcPct val="100000"/>
              </a:lnSpc>
              <a:spcBef>
                <a:spcPct val="20000"/>
              </a:spcBef>
              <a:spcAft>
                <a:spcPct val="0"/>
              </a:spcAft>
              <a:buClr>
                <a:schemeClr val="tx1"/>
              </a:buClr>
              <a:buSzTx/>
              <a:buFont typeface="Wingdings" pitchFamily="2" charset="2"/>
              <a:buNone/>
              <a:tabLst/>
            </a:pPr>
            <a:r>
              <a:rPr kumimoji="1" lang="en-GB" sz="4800" b="1" i="0" u="none" strike="noStrike" cap="none" normalizeH="0" baseline="0">
                <a:ln>
                  <a:noFill/>
                </a:ln>
                <a:solidFill>
                  <a:schemeClr val="tx1"/>
                </a:solidFill>
                <a:effectLst/>
                <a:latin typeface="+mn-lt"/>
              </a:rPr>
              <a:t>Stanley </a:t>
            </a:r>
            <a:r>
              <a:rPr kumimoji="1" lang="en-GB" sz="4800">
                <a:latin typeface="+mn-lt"/>
              </a:rPr>
              <a:t>a</a:t>
            </a:r>
            <a:r>
              <a:rPr kumimoji="1" lang="en-GB" sz="4800" b="1" i="0" u="none" strike="noStrike" cap="none" normalizeH="0" baseline="0">
                <a:ln>
                  <a:noFill/>
                </a:ln>
                <a:solidFill>
                  <a:schemeClr val="tx1"/>
                </a:solidFill>
                <a:effectLst/>
                <a:latin typeface="+mn-lt"/>
              </a:rPr>
              <a:t>cquisition highlights</a:t>
            </a:r>
            <a:endParaRPr kumimoji="1" lang="en-US" sz="4800" b="1" i="0" u="none" strike="noStrike" cap="none" normalizeH="0" baseline="0">
              <a:ln>
                <a:noFill/>
              </a:ln>
              <a:solidFill>
                <a:schemeClr val="tx1"/>
              </a:solidFill>
              <a:effectLst/>
              <a:latin typeface="+mn-lt"/>
            </a:endParaRPr>
          </a:p>
        </p:txBody>
      </p:sp>
      <p:sp>
        <p:nvSpPr>
          <p:cNvPr id="8" name="Slide Number Placeholder 14">
            <a:extLst>
              <a:ext uri="{FF2B5EF4-FFF2-40B4-BE49-F238E27FC236}">
                <a16:creationId xmlns:a16="http://schemas.microsoft.com/office/drawing/2014/main" id="{9DEFB9D0-F79D-4527-8E0B-7865FF7FCE33}"/>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327712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arallelogram 20">
            <a:extLst>
              <a:ext uri="{FF2B5EF4-FFF2-40B4-BE49-F238E27FC236}">
                <a16:creationId xmlns:a16="http://schemas.microsoft.com/office/drawing/2014/main" id="{850822F9-50C8-4615-9579-05AC0DA93CCE}"/>
              </a:ext>
            </a:extLst>
          </p:cNvPr>
          <p:cNvSpPr/>
          <p:nvPr/>
        </p:nvSpPr>
        <p:spPr>
          <a:xfrm>
            <a:off x="5348767" y="-68923"/>
            <a:ext cx="9313573" cy="6995846"/>
          </a:xfrm>
          <a:prstGeom prst="parallelogram">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25" name="Picture 24">
            <a:extLst>
              <a:ext uri="{FF2B5EF4-FFF2-40B4-BE49-F238E27FC236}">
                <a16:creationId xmlns:a16="http://schemas.microsoft.com/office/drawing/2014/main" id="{4BC3AB4F-8D84-43F2-BCB6-FD76AE03D3B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954"/>
          <a:stretch/>
        </p:blipFill>
        <p:spPr>
          <a:xfrm>
            <a:off x="-2251798" y="-65726"/>
            <a:ext cx="9096963" cy="6993594"/>
          </a:xfrm>
          <a:prstGeom prst="parallelogram">
            <a:avLst/>
          </a:prstGeom>
        </p:spPr>
      </p:pic>
      <p:sp>
        <p:nvSpPr>
          <p:cNvPr id="26" name="Rectangle 25">
            <a:extLst>
              <a:ext uri="{FF2B5EF4-FFF2-40B4-BE49-F238E27FC236}">
                <a16:creationId xmlns:a16="http://schemas.microsoft.com/office/drawing/2014/main" id="{20AFDED9-9CA1-46B9-B238-369C0A5A38DA}"/>
              </a:ext>
            </a:extLst>
          </p:cNvPr>
          <p:cNvSpPr/>
          <p:nvPr/>
        </p:nvSpPr>
        <p:spPr>
          <a:xfrm>
            <a:off x="3507075" y="1995216"/>
            <a:ext cx="5177850" cy="38451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Securitas Pro Office" panose="00000500000000000000" pitchFamily="2" charset="0"/>
              <a:ea typeface="+mn-ea"/>
              <a:cs typeface="+mn-cs"/>
            </a:endParaRPr>
          </a:p>
        </p:txBody>
      </p:sp>
      <p:grpSp>
        <p:nvGrpSpPr>
          <p:cNvPr id="3" name="Group 2">
            <a:extLst>
              <a:ext uri="{FF2B5EF4-FFF2-40B4-BE49-F238E27FC236}">
                <a16:creationId xmlns:a16="http://schemas.microsoft.com/office/drawing/2014/main" id="{B229E167-BEC3-4033-8FA3-A967AB7CB60F}"/>
              </a:ext>
            </a:extLst>
          </p:cNvPr>
          <p:cNvGrpSpPr/>
          <p:nvPr/>
        </p:nvGrpSpPr>
        <p:grpSpPr>
          <a:xfrm>
            <a:off x="4597018" y="1965620"/>
            <a:ext cx="2997964" cy="2926760"/>
            <a:chOff x="4381610" y="2264365"/>
            <a:chExt cx="3428776" cy="3347340"/>
          </a:xfrm>
        </p:grpSpPr>
        <p:sp>
          <p:nvSpPr>
            <p:cNvPr id="36" name="Oval 35">
              <a:extLst>
                <a:ext uri="{FF2B5EF4-FFF2-40B4-BE49-F238E27FC236}">
                  <a16:creationId xmlns:a16="http://schemas.microsoft.com/office/drawing/2014/main" id="{17F01E75-F24F-4C94-BA24-D64AB3F4A22D}"/>
                </a:ext>
              </a:extLst>
            </p:cNvPr>
            <p:cNvSpPr/>
            <p:nvPr/>
          </p:nvSpPr>
          <p:spPr>
            <a:xfrm>
              <a:off x="4616606" y="2438400"/>
              <a:ext cx="2958788" cy="2958788"/>
            </a:xfrm>
            <a:prstGeom prst="ellipse">
              <a:avLst/>
            </a:prstGeom>
            <a:solidFill>
              <a:schemeClr val="bg1"/>
            </a:solidFill>
            <a:ln>
              <a:noFill/>
            </a:ln>
            <a:effectLst>
              <a:outerShdw blurRad="2921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F2F2F2">
                      <a:lumMod val="10000"/>
                    </a:srgbClr>
                  </a:solidFill>
                  <a:effectLst/>
                  <a:uLnTx/>
                  <a:uFillTx/>
                  <a:latin typeface="Securitas Pro Office" panose="00000500000000000000" pitchFamily="2" charset="0"/>
                  <a:ea typeface="+mn-ea"/>
                  <a:cs typeface="+mn-cs"/>
                </a:rPr>
                <a:t>Being a security solutions partner with world-leading technology and expertise</a:t>
              </a:r>
            </a:p>
          </p:txBody>
        </p:sp>
        <p:grpSp>
          <p:nvGrpSpPr>
            <p:cNvPr id="17" name="Group 16">
              <a:extLst>
                <a:ext uri="{FF2B5EF4-FFF2-40B4-BE49-F238E27FC236}">
                  <a16:creationId xmlns:a16="http://schemas.microsoft.com/office/drawing/2014/main" id="{4E84EBFF-5A65-429E-A5BA-8C9FDC0324E2}"/>
                </a:ext>
              </a:extLst>
            </p:cNvPr>
            <p:cNvGrpSpPr>
              <a:grpSpLocks noChangeAspect="1"/>
            </p:cNvGrpSpPr>
            <p:nvPr/>
          </p:nvGrpSpPr>
          <p:grpSpPr>
            <a:xfrm rot="17100000">
              <a:off x="4422328" y="2223647"/>
              <a:ext cx="3347340" cy="3428776"/>
              <a:chOff x="-2005264" y="6592242"/>
              <a:chExt cx="1362517" cy="1395664"/>
            </a:xfrm>
          </p:grpSpPr>
          <p:sp>
            <p:nvSpPr>
              <p:cNvPr id="18" name="Arc 17">
                <a:extLst>
                  <a:ext uri="{FF2B5EF4-FFF2-40B4-BE49-F238E27FC236}">
                    <a16:creationId xmlns:a16="http://schemas.microsoft.com/office/drawing/2014/main" id="{7A49DFC5-E07D-4C85-AEF1-BC6B12029B65}"/>
                  </a:ext>
                </a:extLst>
              </p:cNvPr>
              <p:cNvSpPr/>
              <p:nvPr/>
            </p:nvSpPr>
            <p:spPr>
              <a:xfrm rot="20455172">
                <a:off x="-2005264" y="6625389"/>
                <a:ext cx="1362517" cy="1362517"/>
              </a:xfrm>
              <a:prstGeom prst="arc">
                <a:avLst>
                  <a:gd name="adj1" fmla="val 12883059"/>
                  <a:gd name="adj2" fmla="val 13369"/>
                </a:avLst>
              </a:prstGeom>
              <a:ln w="38100">
                <a:solidFill>
                  <a:srgbClr val="031F3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31F30"/>
                  </a:solidFill>
                  <a:effectLst/>
                  <a:uLnTx/>
                  <a:uFillTx/>
                  <a:latin typeface="Securitas Pro Office"/>
                  <a:ea typeface="+mn-ea"/>
                  <a:cs typeface="+mn-cs"/>
                </a:endParaRPr>
              </a:p>
            </p:txBody>
          </p:sp>
          <p:sp>
            <p:nvSpPr>
              <p:cNvPr id="19" name="Arc 18">
                <a:extLst>
                  <a:ext uri="{FF2B5EF4-FFF2-40B4-BE49-F238E27FC236}">
                    <a16:creationId xmlns:a16="http://schemas.microsoft.com/office/drawing/2014/main" id="{D8399201-DD56-4C80-90B0-14004BD92977}"/>
                  </a:ext>
                </a:extLst>
              </p:cNvPr>
              <p:cNvSpPr/>
              <p:nvPr/>
            </p:nvSpPr>
            <p:spPr>
              <a:xfrm rot="20455172" flipH="1" flipV="1">
                <a:off x="-2005264" y="6592242"/>
                <a:ext cx="1362517" cy="1362517"/>
              </a:xfrm>
              <a:prstGeom prst="arc">
                <a:avLst>
                  <a:gd name="adj1" fmla="val 12535944"/>
                  <a:gd name="adj2" fmla="val 377039"/>
                </a:avLst>
              </a:prstGeom>
              <a:ln w="38100">
                <a:solidFill>
                  <a:srgbClr val="DEE3E7"/>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srgbClr val="031F30"/>
                  </a:solidFill>
                  <a:effectLst/>
                  <a:uLnTx/>
                  <a:uFillTx/>
                  <a:latin typeface="Securitas Pro Office"/>
                  <a:ea typeface="+mn-ea"/>
                  <a:cs typeface="+mn-cs"/>
                </a:endParaRPr>
              </a:p>
            </p:txBody>
          </p:sp>
        </p:grpSp>
      </p:grpSp>
      <p:pic>
        <p:nvPicPr>
          <p:cNvPr id="20" name="Picture 19" descr="A picture containing text, clipart&#10;&#10;Description automatically generated">
            <a:extLst>
              <a:ext uri="{FF2B5EF4-FFF2-40B4-BE49-F238E27FC236}">
                <a16:creationId xmlns:a16="http://schemas.microsoft.com/office/drawing/2014/main" id="{B6DAC719-6EAB-4E4F-80B1-8D066F43FBE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31003" y="2160144"/>
            <a:ext cx="2079583" cy="634511"/>
          </a:xfrm>
          <a:prstGeom prst="rect">
            <a:avLst/>
          </a:prstGeom>
        </p:spPr>
      </p:pic>
      <p:sp>
        <p:nvSpPr>
          <p:cNvPr id="28" name="Rectangle 27">
            <a:extLst>
              <a:ext uri="{FF2B5EF4-FFF2-40B4-BE49-F238E27FC236}">
                <a16:creationId xmlns:a16="http://schemas.microsoft.com/office/drawing/2014/main" id="{5C21ECB7-74A0-4108-949B-CE7955956532}"/>
              </a:ext>
            </a:extLst>
          </p:cNvPr>
          <p:cNvSpPr/>
          <p:nvPr/>
        </p:nvSpPr>
        <p:spPr>
          <a:xfrm>
            <a:off x="951090" y="2886529"/>
            <a:ext cx="3107017" cy="1084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u="none" strike="noStrike" kern="1200" cap="none" spc="0" normalizeH="0" baseline="0" noProof="0">
                <a:ln>
                  <a:noFill/>
                </a:ln>
                <a:solidFill>
                  <a:srgbClr val="031F30"/>
                </a:solidFill>
                <a:effectLst/>
                <a:uLnTx/>
                <a:uFillTx/>
                <a:latin typeface="Securitas Pro Office" panose="00000500000000000000" pitchFamily="2" charset="0"/>
                <a:ea typeface="+mn-ea"/>
                <a:cs typeface="+mn-cs"/>
              </a:rPr>
              <a:t>A leading guarding company with electronic security &amp; solutions capabilities</a:t>
            </a:r>
          </a:p>
        </p:txBody>
      </p:sp>
      <p:sp>
        <p:nvSpPr>
          <p:cNvPr id="29" name="Rectangle 28">
            <a:extLst>
              <a:ext uri="{FF2B5EF4-FFF2-40B4-BE49-F238E27FC236}">
                <a16:creationId xmlns:a16="http://schemas.microsoft.com/office/drawing/2014/main" id="{DC089650-45DE-4A20-BD04-C1D5589229E6}"/>
              </a:ext>
            </a:extLst>
          </p:cNvPr>
          <p:cNvSpPr/>
          <p:nvPr/>
        </p:nvSpPr>
        <p:spPr>
          <a:xfrm>
            <a:off x="8117737" y="2886529"/>
            <a:ext cx="3106115" cy="10849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1" u="none" strike="noStrike" kern="1200" cap="none" spc="0" normalizeH="0" baseline="0" noProof="0">
                <a:ln>
                  <a:noFill/>
                </a:ln>
                <a:solidFill>
                  <a:prstClr val="white"/>
                </a:solidFill>
                <a:effectLst/>
                <a:uLnTx/>
                <a:uFillTx/>
                <a:latin typeface="Securitas Pro Office" panose="00000500000000000000" pitchFamily="2" charset="0"/>
                <a:ea typeface="+mn-ea"/>
                <a:cs typeface="+mn-cs"/>
              </a:rPr>
              <a:t>A leading commercial electronic security provider</a:t>
            </a:r>
            <a:br>
              <a:rPr kumimoji="0" lang="en-GB" sz="1600" b="1" u="none" strike="noStrike" kern="1200" cap="none" spc="0" normalizeH="0" baseline="0" noProof="0">
                <a:ln>
                  <a:noFill/>
                </a:ln>
                <a:solidFill>
                  <a:prstClr val="white"/>
                </a:solidFill>
                <a:effectLst/>
                <a:uLnTx/>
                <a:uFillTx/>
                <a:latin typeface="Securitas Pro Office" panose="00000500000000000000" pitchFamily="2" charset="0"/>
                <a:ea typeface="+mn-ea"/>
                <a:cs typeface="+mn-cs"/>
              </a:rPr>
            </a:br>
            <a:r>
              <a:rPr kumimoji="0" lang="en-GB" sz="1600" b="1" u="none" strike="noStrike" kern="1200" cap="none" spc="0" normalizeH="0" baseline="0" noProof="0">
                <a:ln>
                  <a:noFill/>
                </a:ln>
                <a:solidFill>
                  <a:prstClr val="white"/>
                </a:solidFill>
                <a:effectLst/>
                <a:uLnTx/>
                <a:uFillTx/>
                <a:latin typeface="Securitas Pro Office" panose="00000500000000000000" pitchFamily="2" charset="0"/>
                <a:ea typeface="+mn-ea"/>
                <a:cs typeface="+mn-cs"/>
              </a:rPr>
              <a:t>with highly innovative solutions</a:t>
            </a:r>
          </a:p>
        </p:txBody>
      </p:sp>
      <p:sp>
        <p:nvSpPr>
          <p:cNvPr id="7" name="Slide Number Placeholder 6">
            <a:extLst>
              <a:ext uri="{FF2B5EF4-FFF2-40B4-BE49-F238E27FC236}">
                <a16:creationId xmlns:a16="http://schemas.microsoft.com/office/drawing/2014/main" id="{EA08EB45-0E70-47CA-82F8-CE2812252AF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GB" sz="900" b="0" i="0" u="none" strike="noStrike" kern="1200" cap="none" spc="0" normalizeH="0" baseline="0" noProof="0" smtClean="0">
                <a:ln>
                  <a:noFill/>
                </a:ln>
                <a:solidFill>
                  <a:schemeClr val="tx2"/>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900" b="0" i="0" u="none" strike="noStrike" kern="1200" cap="none" spc="0" normalizeH="0" baseline="0" noProof="0">
              <a:ln>
                <a:noFill/>
              </a:ln>
              <a:solidFill>
                <a:schemeClr val="tx2"/>
              </a:solidFill>
              <a:effectLst/>
              <a:uLnTx/>
              <a:uFillTx/>
              <a:latin typeface="Securitas Pro Office"/>
              <a:ea typeface="+mn-ea"/>
              <a:cs typeface="+mn-cs"/>
            </a:endParaRPr>
          </a:p>
        </p:txBody>
      </p:sp>
      <p:pic>
        <p:nvPicPr>
          <p:cNvPr id="10242" name="Picture 2">
            <a:extLst>
              <a:ext uri="{FF2B5EF4-FFF2-40B4-BE49-F238E27FC236}">
                <a16:creationId xmlns:a16="http://schemas.microsoft.com/office/drawing/2014/main" id="{710F9F15-6DE9-49FA-A846-CE09F08033F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733503" y="1943978"/>
            <a:ext cx="1535966" cy="850677"/>
          </a:xfrm>
          <a:prstGeom prst="rect">
            <a:avLst/>
          </a:prstGeom>
          <a:noFill/>
          <a:extLst>
            <a:ext uri="{909E8E84-426E-40DD-AFC4-6F175D3DCCD1}">
              <a14:hiddenFill xmlns:a14="http://schemas.microsoft.com/office/drawing/2010/main">
                <a:solidFill>
                  <a:srgbClr val="FFFFFF"/>
                </a:solidFill>
              </a14:hiddenFill>
            </a:ext>
          </a:extLst>
        </p:spPr>
      </p:pic>
      <p:pic>
        <p:nvPicPr>
          <p:cNvPr id="24" name="Bild 6">
            <a:extLst>
              <a:ext uri="{FF2B5EF4-FFF2-40B4-BE49-F238E27FC236}">
                <a16:creationId xmlns:a16="http://schemas.microsoft.com/office/drawing/2014/main" id="{014B4A2C-7E74-4EB8-82CF-EC7FA7708606}"/>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313794" y="304165"/>
            <a:ext cx="574039" cy="167765"/>
          </a:xfrm>
          <a:prstGeom prst="rect">
            <a:avLst/>
          </a:prstGeom>
        </p:spPr>
      </p:pic>
      <p:sp>
        <p:nvSpPr>
          <p:cNvPr id="27" name="textruta 7">
            <a:extLst>
              <a:ext uri="{FF2B5EF4-FFF2-40B4-BE49-F238E27FC236}">
                <a16:creationId xmlns:a16="http://schemas.microsoft.com/office/drawing/2014/main" id="{AAB7DFCA-5CD6-4D5C-A065-86EEDD676615}"/>
              </a:ext>
            </a:extLst>
          </p:cNvPr>
          <p:cNvSpPr txBox="1"/>
          <p:nvPr/>
        </p:nvSpPr>
        <p:spPr>
          <a:xfrm>
            <a:off x="315912" y="288924"/>
            <a:ext cx="2300287" cy="5969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031F30"/>
                </a:solidFill>
                <a:effectLst/>
                <a:uLnTx/>
                <a:uFillTx/>
                <a:latin typeface="Securitas Pro Office"/>
                <a:ea typeface="+mn-ea"/>
                <a:cs typeface="+mn-cs"/>
              </a:rPr>
              <a:t>Securitas</a:t>
            </a:r>
          </a:p>
        </p:txBody>
      </p:sp>
      <p:sp>
        <p:nvSpPr>
          <p:cNvPr id="2" name="Rectangle 1">
            <a:extLst>
              <a:ext uri="{FF2B5EF4-FFF2-40B4-BE49-F238E27FC236}">
                <a16:creationId xmlns:a16="http://schemas.microsoft.com/office/drawing/2014/main" id="{BA8B3010-9AC2-48C7-BC98-7D02D3A20A56}"/>
              </a:ext>
            </a:extLst>
          </p:cNvPr>
          <p:cNvSpPr/>
          <p:nvPr/>
        </p:nvSpPr>
        <p:spPr>
          <a:xfrm>
            <a:off x="5874627" y="5043296"/>
            <a:ext cx="7077444" cy="1647613"/>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400"/>
              </a:spcBef>
              <a:spcAft>
                <a:spcPts val="400"/>
              </a:spcAft>
              <a:buClr>
                <a:srgbClr val="FFFFFF"/>
              </a:buClr>
              <a:buSzPct val="100000"/>
              <a:buFont typeface="Arial" panose="020B0604020202020204" pitchFamily="34" charset="0"/>
              <a:buChar char="•"/>
              <a:defRPr/>
            </a:pPr>
            <a:r>
              <a:rPr lang="en-US" sz="1200" b="1">
                <a:solidFill>
                  <a:schemeClr val="bg1"/>
                </a:solidFill>
                <a:cs typeface="Arial" panose="020B0604020202020204" pitchFamily="34" charset="0"/>
              </a:rPr>
              <a:t>Transaction was completed on July 22, 2022</a:t>
            </a:r>
          </a:p>
          <a:p>
            <a:pPr marL="285750" indent="-285750">
              <a:spcBef>
                <a:spcPts val="400"/>
              </a:spcBef>
              <a:spcAft>
                <a:spcPts val="400"/>
              </a:spcAft>
              <a:buClr>
                <a:srgbClr val="FFFFFF"/>
              </a:buClr>
              <a:buSzPct val="100000"/>
              <a:buFont typeface="Arial" panose="020B0604020202020204" pitchFamily="34" charset="0"/>
              <a:buChar char="•"/>
              <a:defRPr/>
            </a:pPr>
            <a:r>
              <a:rPr lang="en-US" sz="1200" b="1">
                <a:solidFill>
                  <a:schemeClr val="bg1"/>
                </a:solidFill>
                <a:cs typeface="Arial" panose="020B0604020202020204" pitchFamily="34" charset="0"/>
              </a:rPr>
              <a:t>Purchase price of MUSD 3 200 on a debt and cash free basis</a:t>
            </a:r>
          </a:p>
          <a:p>
            <a:pPr marL="285750" indent="-285750">
              <a:spcBef>
                <a:spcPts val="400"/>
              </a:spcBef>
              <a:spcAft>
                <a:spcPts val="400"/>
              </a:spcAft>
              <a:buClr>
                <a:srgbClr val="FFFFFF"/>
              </a:buClr>
              <a:buSzPct val="100000"/>
              <a:buFont typeface="Arial" panose="020B0604020202020204" pitchFamily="34" charset="0"/>
              <a:buChar char="•"/>
              <a:defRPr/>
            </a:pPr>
            <a:r>
              <a:rPr lang="en-US" sz="1200" b="1">
                <a:solidFill>
                  <a:schemeClr val="bg1"/>
                </a:solidFill>
                <a:cs typeface="Arial" panose="020B0604020202020204" pitchFamily="34" charset="0"/>
              </a:rPr>
              <a:t>Funded through bridge facilities</a:t>
            </a:r>
          </a:p>
          <a:p>
            <a:pPr marL="450850" lvl="1" indent="-187325">
              <a:spcBef>
                <a:spcPts val="400"/>
              </a:spcBef>
              <a:spcAft>
                <a:spcPts val="400"/>
              </a:spcAft>
              <a:buClr>
                <a:srgbClr val="FFFFFF"/>
              </a:buClr>
              <a:buSzPct val="100000"/>
              <a:buFont typeface="Arial" panose="020B0604020202020204" pitchFamily="34" charset="0"/>
              <a:buChar char="•"/>
              <a:defRPr/>
            </a:pPr>
            <a:r>
              <a:rPr lang="en-US" sz="1200" b="1">
                <a:solidFill>
                  <a:schemeClr val="bg1"/>
                </a:solidFill>
                <a:cs typeface="Arial" panose="020B0604020202020204" pitchFamily="34" charset="0"/>
              </a:rPr>
              <a:t>MUSD 915 bridge to equity facility: repaid after October BSEK 9.6 rights issue</a:t>
            </a:r>
          </a:p>
          <a:p>
            <a:pPr marL="450850" lvl="1" indent="-187325">
              <a:spcBef>
                <a:spcPts val="400"/>
              </a:spcBef>
              <a:spcAft>
                <a:spcPts val="400"/>
              </a:spcAft>
              <a:buClr>
                <a:srgbClr val="FFFFFF"/>
              </a:buClr>
              <a:buSzPct val="100000"/>
              <a:buFont typeface="Arial" panose="020B0604020202020204" pitchFamily="34" charset="0"/>
              <a:buChar char="•"/>
              <a:defRPr/>
            </a:pPr>
            <a:r>
              <a:rPr lang="en-US" sz="1200" b="1">
                <a:solidFill>
                  <a:schemeClr val="bg1"/>
                </a:solidFill>
                <a:cs typeface="Arial" panose="020B0604020202020204" pitchFamily="34" charset="0"/>
              </a:rPr>
              <a:t>MUSD 2 385 bridge to debt facility with maturity in July 2024, fully repaid in July 2023, majority refinanced with long term debt</a:t>
            </a:r>
            <a:endParaRPr lang="en-GB" sz="1200" b="1">
              <a:solidFill>
                <a:schemeClr val="bg1"/>
              </a:solidFill>
              <a:cs typeface="Arial" panose="020B0604020202020204" pitchFamily="34" charset="0"/>
            </a:endParaRPr>
          </a:p>
        </p:txBody>
      </p:sp>
    </p:spTree>
    <p:custDataLst>
      <p:tags r:id="rId1"/>
    </p:custDataLst>
    <p:extLst>
      <p:ext uri="{BB962C8B-B14F-4D97-AF65-F5344CB8AC3E}">
        <p14:creationId xmlns:p14="http://schemas.microsoft.com/office/powerpoint/2010/main" val="1665174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picture containing indoor, person&#10;&#10;Description automatically generated">
            <a:extLst>
              <a:ext uri="{FF2B5EF4-FFF2-40B4-BE49-F238E27FC236}">
                <a16:creationId xmlns:a16="http://schemas.microsoft.com/office/drawing/2014/main" id="{7844A63E-C810-40E2-A2D6-970308F2F4AC}"/>
              </a:ext>
            </a:extLst>
          </p:cNvPr>
          <p:cNvPicPr>
            <a:picLocks noChangeAspect="1"/>
          </p:cNvPicPr>
          <p:nvPr/>
        </p:nvPicPr>
        <p:blipFill rotWithShape="1">
          <a:blip r:embed="rId5"/>
          <a:srcRect l="13049" t="1110" r="20752" b="13883"/>
          <a:stretch/>
        </p:blipFill>
        <p:spPr>
          <a:xfrm>
            <a:off x="8676866" y="0"/>
            <a:ext cx="3560222" cy="6858000"/>
          </a:xfrm>
          <a:prstGeom prst="rect">
            <a:avLst/>
          </a:prstGeom>
        </p:spPr>
      </p:pic>
      <p:graphicFrame>
        <p:nvGraphicFramePr>
          <p:cNvPr id="3" name="Object 2" hidden="1">
            <a:extLst>
              <a:ext uri="{FF2B5EF4-FFF2-40B4-BE49-F238E27FC236}">
                <a16:creationId xmlns:a16="http://schemas.microsoft.com/office/drawing/2014/main" id="{E17DB727-7A9B-4095-BE8F-3F09EDE3E70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3" name="Object 2" hidden="1">
                        <a:extLst>
                          <a:ext uri="{FF2B5EF4-FFF2-40B4-BE49-F238E27FC236}">
                            <a16:creationId xmlns:a16="http://schemas.microsoft.com/office/drawing/2014/main" id="{E17DB727-7A9B-4095-BE8F-3F09EDE3E70F}"/>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pic>
        <p:nvPicPr>
          <p:cNvPr id="47" name="Bild 6">
            <a:extLst>
              <a:ext uri="{FF2B5EF4-FFF2-40B4-BE49-F238E27FC236}">
                <a16:creationId xmlns:a16="http://schemas.microsoft.com/office/drawing/2014/main" id="{59609BFE-D3CA-4224-9507-EA9257FA57B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313794" y="304165"/>
            <a:ext cx="574039" cy="167765"/>
          </a:xfrm>
          <a:prstGeom prst="rect">
            <a:avLst/>
          </a:prstGeom>
        </p:spPr>
      </p:pic>
      <p:sp>
        <p:nvSpPr>
          <p:cNvPr id="18" name="Rectangle 17">
            <a:extLst>
              <a:ext uri="{FF2B5EF4-FFF2-40B4-BE49-F238E27FC236}">
                <a16:creationId xmlns:a16="http://schemas.microsoft.com/office/drawing/2014/main" id="{D7F5974D-5A80-4AB1-9BBB-9AF7D4D17034}"/>
              </a:ext>
            </a:extLst>
          </p:cNvPr>
          <p:cNvSpPr/>
          <p:nvPr/>
        </p:nvSpPr>
        <p:spPr>
          <a:xfrm>
            <a:off x="315912" y="1998378"/>
            <a:ext cx="4252304" cy="3785202"/>
          </a:xfrm>
          <a:prstGeom prst="rect">
            <a:avLst/>
          </a:prstGeom>
          <a:solidFill>
            <a:srgbClr val="031F3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r>
              <a:rPr kumimoji="0" lang="en-GB" sz="14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Active in technology services, focusing on installation, maintenance and monitoring</a:t>
            </a: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endParaRPr kumimoji="0" lang="en-GB" sz="10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r>
              <a:rPr kumimoji="0" lang="en-GB" sz="14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Primarily active in North America and Europe, with headquarters in Indianapolis</a:t>
            </a: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endParaRPr kumimoji="0" lang="en-GB" sz="10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r>
              <a:rPr kumimoji="0" lang="en-GB" sz="14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 ~7 800 highly skilled security professionals</a:t>
            </a: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endParaRPr kumimoji="0" lang="en-GB" sz="10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r>
              <a:rPr kumimoji="0" lang="en-GB" sz="14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Strong competitive position globally with more than 500 000 customers across millions of sites</a:t>
            </a: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endParaRPr lang="en-GB" sz="1000">
              <a:solidFill>
                <a:schemeClr val="tx1"/>
              </a:solidFill>
              <a:latin typeface="Securitas Pro Office"/>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r>
              <a:rPr lang="en-GB" sz="1400">
                <a:solidFill>
                  <a:schemeClr val="tx1"/>
                </a:solidFill>
                <a:latin typeface="Securitas Pro Office"/>
                <a:cs typeface="Arial" panose="020B0604020202020204" pitchFamily="34" charset="0"/>
              </a:rPr>
              <a:t>Highly attractive RMR (Recurring Monthly Revenue) approx. 40% of sales</a:t>
            </a:r>
            <a:endParaRPr kumimoji="0" lang="en-GB" sz="14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endParaRPr kumimoji="0" lang="en-GB" sz="10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endParaRPr>
          </a:p>
          <a:p>
            <a:pPr marL="171450" marR="0" lvl="0" indent="-171450" algn="l" defTabSz="914400" rtl="0" eaLnBrk="1" fontAlgn="auto" latinLnBrk="0" hangingPunct="1">
              <a:lnSpc>
                <a:spcPct val="100000"/>
              </a:lnSpc>
              <a:spcBef>
                <a:spcPts val="300"/>
              </a:spcBef>
              <a:spcAft>
                <a:spcPts val="300"/>
              </a:spcAft>
              <a:buClr>
                <a:prstClr val="white"/>
              </a:buClr>
              <a:buSzPct val="100000"/>
              <a:buFontTx/>
              <a:buChar char="—"/>
              <a:tabLst/>
              <a:defRPr/>
            </a:pPr>
            <a:r>
              <a:rPr kumimoji="0" lang="en-GB" sz="1400" b="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New innovative technology offerings in the health, safety and security space</a:t>
            </a:r>
          </a:p>
        </p:txBody>
      </p:sp>
      <p:graphicFrame>
        <p:nvGraphicFramePr>
          <p:cNvPr id="21" name="Chart 20">
            <a:extLst>
              <a:ext uri="{FF2B5EF4-FFF2-40B4-BE49-F238E27FC236}">
                <a16:creationId xmlns:a16="http://schemas.microsoft.com/office/drawing/2014/main" id="{950C72C9-D1F0-448F-96F4-26CFA1BE3314}"/>
              </a:ext>
            </a:extLst>
          </p:cNvPr>
          <p:cNvGraphicFramePr/>
          <p:nvPr>
            <p:extLst>
              <p:ext uri="{D42A27DB-BD31-4B8C-83A1-F6EECF244321}">
                <p14:modId xmlns:p14="http://schemas.microsoft.com/office/powerpoint/2010/main" val="371122446"/>
              </p:ext>
            </p:extLst>
          </p:nvPr>
        </p:nvGraphicFramePr>
        <p:xfrm>
          <a:off x="5221787" y="1569943"/>
          <a:ext cx="2474096" cy="173809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2" name="Chart 21">
            <a:extLst>
              <a:ext uri="{FF2B5EF4-FFF2-40B4-BE49-F238E27FC236}">
                <a16:creationId xmlns:a16="http://schemas.microsoft.com/office/drawing/2014/main" id="{EE3891B4-967D-4D57-ADE8-603F06698E79}"/>
              </a:ext>
            </a:extLst>
          </p:cNvPr>
          <p:cNvGraphicFramePr/>
          <p:nvPr>
            <p:extLst>
              <p:ext uri="{D42A27DB-BD31-4B8C-83A1-F6EECF244321}">
                <p14:modId xmlns:p14="http://schemas.microsoft.com/office/powerpoint/2010/main" val="1364455566"/>
              </p:ext>
            </p:extLst>
          </p:nvPr>
        </p:nvGraphicFramePr>
        <p:xfrm>
          <a:off x="5201637" y="4298119"/>
          <a:ext cx="2474096" cy="1738091"/>
        </p:xfrm>
        <a:graphic>
          <a:graphicData uri="http://schemas.openxmlformats.org/drawingml/2006/chart">
            <c:chart xmlns:c="http://schemas.openxmlformats.org/drawingml/2006/chart" xmlns:r="http://schemas.openxmlformats.org/officeDocument/2006/relationships" r:id="rId11"/>
          </a:graphicData>
        </a:graphic>
      </p:graphicFrame>
      <p:sp>
        <p:nvSpPr>
          <p:cNvPr id="30" name="Rectangle 29">
            <a:extLst>
              <a:ext uri="{FF2B5EF4-FFF2-40B4-BE49-F238E27FC236}">
                <a16:creationId xmlns:a16="http://schemas.microsoft.com/office/drawing/2014/main" id="{3881FDEE-4EBD-46E8-96BD-6B8DA2596093}"/>
              </a:ext>
            </a:extLst>
          </p:cNvPr>
          <p:cNvSpPr/>
          <p:nvPr/>
        </p:nvSpPr>
        <p:spPr>
          <a:xfrm>
            <a:off x="5320117" y="1431079"/>
            <a:ext cx="2277436" cy="99297"/>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strike="noStrike" kern="1200" cap="none" spc="0" normalizeH="0" baseline="0" noProof="0">
                <a:ln>
                  <a:noFill/>
                </a:ln>
                <a:solidFill>
                  <a:prstClr val="white"/>
                </a:solidFill>
                <a:effectLst/>
                <a:uLnTx/>
                <a:uFillTx/>
                <a:latin typeface="Securitas Pro Office"/>
                <a:ea typeface="+mn-ea"/>
                <a:cs typeface="+mn-cs"/>
              </a:rPr>
              <a:t>Geographic sales split (2021)</a:t>
            </a:r>
            <a:endParaRPr kumimoji="0" lang="en-GB" sz="1200" b="1" i="0" strike="noStrike" kern="1200" cap="none" spc="0" normalizeH="0" baseline="30000" noProof="0">
              <a:ln>
                <a:noFill/>
              </a:ln>
              <a:solidFill>
                <a:prstClr val="white"/>
              </a:solidFill>
              <a:effectLst/>
              <a:uLnTx/>
              <a:uFillTx/>
              <a:latin typeface="Securitas Pro Office"/>
              <a:ea typeface="+mn-ea"/>
              <a:cs typeface="+mn-cs"/>
            </a:endParaRPr>
          </a:p>
        </p:txBody>
      </p:sp>
      <p:sp>
        <p:nvSpPr>
          <p:cNvPr id="31" name="Rectangle 30">
            <a:extLst>
              <a:ext uri="{FF2B5EF4-FFF2-40B4-BE49-F238E27FC236}">
                <a16:creationId xmlns:a16="http://schemas.microsoft.com/office/drawing/2014/main" id="{EE70D1FF-0FAA-4F05-8772-7EF4DE260B1F}"/>
              </a:ext>
            </a:extLst>
          </p:cNvPr>
          <p:cNvSpPr/>
          <p:nvPr/>
        </p:nvSpPr>
        <p:spPr>
          <a:xfrm>
            <a:off x="5469398" y="4209359"/>
            <a:ext cx="1938576" cy="99297"/>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strike="noStrike" kern="1200" cap="none" spc="0" normalizeH="0" baseline="0" noProof="0">
                <a:ln>
                  <a:noFill/>
                </a:ln>
                <a:solidFill>
                  <a:prstClr val="white"/>
                </a:solidFill>
                <a:effectLst/>
                <a:uLnTx/>
                <a:uFillTx/>
                <a:latin typeface="Securitas Pro Office"/>
                <a:ea typeface="+mn-ea"/>
                <a:cs typeface="+mn-cs"/>
              </a:rPr>
              <a:t>Sales type split </a:t>
            </a:r>
            <a:r>
              <a:rPr lang="en-GB" sz="1200" b="1">
                <a:solidFill>
                  <a:prstClr val="white"/>
                </a:solidFill>
                <a:latin typeface="Securitas Pro Office"/>
              </a:rPr>
              <a:t>(2021)</a:t>
            </a:r>
            <a:endParaRPr kumimoji="0" lang="en-GB" sz="1200" b="1" i="0" strike="noStrike" kern="1200" cap="none" spc="0" normalizeH="0" baseline="30000" noProof="0">
              <a:ln>
                <a:noFill/>
              </a:ln>
              <a:solidFill>
                <a:prstClr val="white"/>
              </a:solidFill>
              <a:effectLst/>
              <a:uLnTx/>
              <a:uFillTx/>
              <a:latin typeface="Securitas Pro Office"/>
              <a:ea typeface="+mn-ea"/>
              <a:cs typeface="+mn-cs"/>
            </a:endParaRPr>
          </a:p>
        </p:txBody>
      </p:sp>
      <p:sp>
        <p:nvSpPr>
          <p:cNvPr id="32" name="Oval 31">
            <a:extLst>
              <a:ext uri="{FF2B5EF4-FFF2-40B4-BE49-F238E27FC236}">
                <a16:creationId xmlns:a16="http://schemas.microsoft.com/office/drawing/2014/main" id="{64A7857F-0728-4D4B-887F-5BB8C98436B7}"/>
              </a:ext>
            </a:extLst>
          </p:cNvPr>
          <p:cNvSpPr/>
          <p:nvPr/>
        </p:nvSpPr>
        <p:spPr>
          <a:xfrm>
            <a:off x="5611562" y="3227301"/>
            <a:ext cx="144000" cy="144000"/>
          </a:xfrm>
          <a:prstGeom prst="ellipse">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North America</a:t>
            </a:r>
          </a:p>
        </p:txBody>
      </p:sp>
      <p:sp>
        <p:nvSpPr>
          <p:cNvPr id="43" name="Oval 42">
            <a:extLst>
              <a:ext uri="{FF2B5EF4-FFF2-40B4-BE49-F238E27FC236}">
                <a16:creationId xmlns:a16="http://schemas.microsoft.com/office/drawing/2014/main" id="{08490EA5-B81D-4751-A7E1-1962D354E1DA}"/>
              </a:ext>
            </a:extLst>
          </p:cNvPr>
          <p:cNvSpPr/>
          <p:nvPr/>
        </p:nvSpPr>
        <p:spPr>
          <a:xfrm>
            <a:off x="6839727" y="3227301"/>
            <a:ext cx="144000" cy="144000"/>
          </a:xfrm>
          <a:prstGeom prst="ellipse">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Nordics</a:t>
            </a:r>
          </a:p>
        </p:txBody>
      </p:sp>
      <p:sp>
        <p:nvSpPr>
          <p:cNvPr id="44" name="Oval 43">
            <a:extLst>
              <a:ext uri="{FF2B5EF4-FFF2-40B4-BE49-F238E27FC236}">
                <a16:creationId xmlns:a16="http://schemas.microsoft.com/office/drawing/2014/main" id="{AD2F5FA5-E63E-41EC-BB0B-9FD8585E6DB3}"/>
              </a:ext>
            </a:extLst>
          </p:cNvPr>
          <p:cNvSpPr/>
          <p:nvPr/>
        </p:nvSpPr>
        <p:spPr>
          <a:xfrm>
            <a:off x="5611562" y="3471587"/>
            <a:ext cx="144000" cy="144000"/>
          </a:xfrm>
          <a:prstGeom prst="ellipse">
            <a:avLst/>
          </a:prstGeom>
          <a:solidFill>
            <a:schemeClr val="accent3"/>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France</a:t>
            </a:r>
          </a:p>
        </p:txBody>
      </p:sp>
      <p:sp>
        <p:nvSpPr>
          <p:cNvPr id="45" name="Oval 44">
            <a:extLst>
              <a:ext uri="{FF2B5EF4-FFF2-40B4-BE49-F238E27FC236}">
                <a16:creationId xmlns:a16="http://schemas.microsoft.com/office/drawing/2014/main" id="{0B84A17D-0C7E-4940-AF61-0923A8A1B316}"/>
              </a:ext>
            </a:extLst>
          </p:cNvPr>
          <p:cNvSpPr/>
          <p:nvPr/>
        </p:nvSpPr>
        <p:spPr>
          <a:xfrm>
            <a:off x="6839727" y="3471587"/>
            <a:ext cx="144000" cy="144000"/>
          </a:xfrm>
          <a:prstGeom prst="ellipse">
            <a:avLst/>
          </a:prstGeom>
          <a:solidFill>
            <a:schemeClr val="accent5"/>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UK</a:t>
            </a:r>
          </a:p>
        </p:txBody>
      </p:sp>
      <p:sp>
        <p:nvSpPr>
          <p:cNvPr id="49" name="Oval 48">
            <a:extLst>
              <a:ext uri="{FF2B5EF4-FFF2-40B4-BE49-F238E27FC236}">
                <a16:creationId xmlns:a16="http://schemas.microsoft.com/office/drawing/2014/main" id="{5685B893-CBAD-4EBA-8547-FC7B913D49B6}"/>
              </a:ext>
            </a:extLst>
          </p:cNvPr>
          <p:cNvSpPr/>
          <p:nvPr/>
        </p:nvSpPr>
        <p:spPr>
          <a:xfrm>
            <a:off x="5611562" y="3715873"/>
            <a:ext cx="144000" cy="144000"/>
          </a:xfrm>
          <a:prstGeom prst="ellipse">
            <a:avLst/>
          </a:prstGeom>
          <a:solidFill>
            <a:schemeClr val="accent6"/>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Central EU</a:t>
            </a:r>
          </a:p>
        </p:txBody>
      </p:sp>
      <p:sp>
        <p:nvSpPr>
          <p:cNvPr id="51" name="Oval 50">
            <a:extLst>
              <a:ext uri="{FF2B5EF4-FFF2-40B4-BE49-F238E27FC236}">
                <a16:creationId xmlns:a16="http://schemas.microsoft.com/office/drawing/2014/main" id="{952F8B6C-9C19-4B3E-AEC4-D49B536E8298}"/>
              </a:ext>
            </a:extLst>
          </p:cNvPr>
          <p:cNvSpPr/>
          <p:nvPr/>
        </p:nvSpPr>
        <p:spPr>
          <a:xfrm>
            <a:off x="5770679" y="5955477"/>
            <a:ext cx="144000" cy="144000"/>
          </a:xfrm>
          <a:prstGeom prst="ellipse">
            <a:avLst/>
          </a:prstGeom>
          <a:solidFill>
            <a:schemeClr val="accent1"/>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RMR/T&amp;M</a:t>
            </a:r>
          </a:p>
        </p:txBody>
      </p:sp>
      <p:sp>
        <p:nvSpPr>
          <p:cNvPr id="53" name="Oval 52">
            <a:extLst>
              <a:ext uri="{FF2B5EF4-FFF2-40B4-BE49-F238E27FC236}">
                <a16:creationId xmlns:a16="http://schemas.microsoft.com/office/drawing/2014/main" id="{E4B7D0FF-BEE6-4BD4-A474-28D9BFF03CC7}"/>
              </a:ext>
            </a:extLst>
          </p:cNvPr>
          <p:cNvSpPr/>
          <p:nvPr/>
        </p:nvSpPr>
        <p:spPr>
          <a:xfrm>
            <a:off x="5770679" y="6199763"/>
            <a:ext cx="144000" cy="144000"/>
          </a:xfrm>
          <a:prstGeom prst="ellipse">
            <a:avLst/>
          </a:prstGeom>
          <a:solidFill>
            <a:schemeClr val="accent2"/>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9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i="0" u="none" strike="noStrike" kern="1200" cap="none" spc="0" normalizeH="0" noProof="0">
                <a:ln>
                  <a:noFill/>
                </a:ln>
                <a:solidFill>
                  <a:schemeClr val="tx1"/>
                </a:solidFill>
                <a:effectLst/>
                <a:uLnTx/>
                <a:uFillTx/>
                <a:latin typeface="Securitas Pro Office"/>
                <a:ea typeface="+mn-ea"/>
                <a:cs typeface="+mn-cs"/>
              </a:rPr>
              <a:t>Installation and products</a:t>
            </a:r>
          </a:p>
        </p:txBody>
      </p:sp>
      <p:sp>
        <p:nvSpPr>
          <p:cNvPr id="19" name="Title 1">
            <a:extLst>
              <a:ext uri="{FF2B5EF4-FFF2-40B4-BE49-F238E27FC236}">
                <a16:creationId xmlns:a16="http://schemas.microsoft.com/office/drawing/2014/main" id="{B90E1C28-6617-491A-86F3-AD076BE9D2FE}"/>
              </a:ext>
            </a:extLst>
          </p:cNvPr>
          <p:cNvSpPr txBox="1">
            <a:spLocks/>
          </p:cNvSpPr>
          <p:nvPr/>
        </p:nvSpPr>
        <p:spPr>
          <a:xfrm>
            <a:off x="315913" y="1074420"/>
            <a:ext cx="6265862" cy="605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a:lstStyle>
          <a:p>
            <a:r>
              <a:rPr kumimoji="0" lang="en-GB" sz="2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STANLEY</a:t>
            </a:r>
            <a:r>
              <a:rPr lang="en-US"/>
              <a:t> Security overview</a:t>
            </a:r>
          </a:p>
        </p:txBody>
      </p:sp>
      <p:sp>
        <p:nvSpPr>
          <p:cNvPr id="29" name="Oval 28">
            <a:extLst>
              <a:ext uri="{FF2B5EF4-FFF2-40B4-BE49-F238E27FC236}">
                <a16:creationId xmlns:a16="http://schemas.microsoft.com/office/drawing/2014/main" id="{92186AB0-CE2F-4188-A6DB-2CF0A11FF5CF}"/>
              </a:ext>
            </a:extLst>
          </p:cNvPr>
          <p:cNvSpPr/>
          <p:nvPr/>
        </p:nvSpPr>
        <p:spPr>
          <a:xfrm>
            <a:off x="6109056" y="2117046"/>
            <a:ext cx="671733" cy="6438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a:solidFill>
                  <a:schemeClr val="tx1"/>
                </a:solidFill>
                <a:latin typeface="Securitas Pro Office"/>
              </a:rPr>
              <a:t>MUSD</a:t>
            </a:r>
            <a:br>
              <a:rPr lang="en-US" sz="1200" b="1">
                <a:solidFill>
                  <a:schemeClr val="tx1"/>
                </a:solidFill>
                <a:latin typeface="Securitas Pro Office"/>
              </a:rPr>
            </a:br>
            <a:r>
              <a:rPr lang="en-US" sz="1200" b="1" i="0" u="none" strike="noStrike">
                <a:solidFill>
                  <a:schemeClr val="tx1"/>
                </a:solidFill>
                <a:latin typeface="Securitas Pro Office"/>
              </a:rPr>
              <a:t>1 650</a:t>
            </a:r>
            <a:endParaRPr lang="en-US" sz="2400">
              <a:solidFill>
                <a:schemeClr val="tx1"/>
              </a:solidFill>
            </a:endParaRPr>
          </a:p>
        </p:txBody>
      </p:sp>
      <p:sp>
        <p:nvSpPr>
          <p:cNvPr id="33" name="Oval 32">
            <a:extLst>
              <a:ext uri="{FF2B5EF4-FFF2-40B4-BE49-F238E27FC236}">
                <a16:creationId xmlns:a16="http://schemas.microsoft.com/office/drawing/2014/main" id="{9C643A9F-776E-4D6F-AC48-27384D313D11}"/>
              </a:ext>
            </a:extLst>
          </p:cNvPr>
          <p:cNvSpPr/>
          <p:nvPr/>
        </p:nvSpPr>
        <p:spPr>
          <a:xfrm>
            <a:off x="6102818" y="4845222"/>
            <a:ext cx="671733" cy="6438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200" b="1">
                <a:solidFill>
                  <a:schemeClr val="tx1"/>
                </a:solidFill>
                <a:latin typeface="Securitas Pro Office"/>
              </a:rPr>
              <a:t>MUSD</a:t>
            </a:r>
            <a:br>
              <a:rPr lang="en-US" sz="1200" b="1">
                <a:solidFill>
                  <a:schemeClr val="tx1"/>
                </a:solidFill>
                <a:latin typeface="Securitas Pro Office"/>
              </a:rPr>
            </a:br>
            <a:r>
              <a:rPr lang="en-US" sz="1200" b="1" i="0" u="none" strike="noStrike">
                <a:solidFill>
                  <a:schemeClr val="tx1"/>
                </a:solidFill>
                <a:latin typeface="Securitas Pro Office"/>
              </a:rPr>
              <a:t>1 650</a:t>
            </a:r>
            <a:endParaRPr lang="en-US" sz="2400">
              <a:solidFill>
                <a:schemeClr val="tx1"/>
              </a:solidFill>
            </a:endParaRPr>
          </a:p>
        </p:txBody>
      </p:sp>
      <p:sp>
        <p:nvSpPr>
          <p:cNvPr id="2" name="Slide Number Placeholder 6">
            <a:extLst>
              <a:ext uri="{FF2B5EF4-FFF2-40B4-BE49-F238E27FC236}">
                <a16:creationId xmlns:a16="http://schemas.microsoft.com/office/drawing/2014/main" id="{A85626FE-B791-B81E-90A2-6BF343BE09F3}"/>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GB" sz="900" b="0" i="0" u="none" strike="noStrike" kern="1200" cap="none" spc="0" normalizeH="0" baseline="0" noProof="0" smtClean="0">
                <a:ln>
                  <a:noFill/>
                </a:ln>
                <a:solidFill>
                  <a:schemeClr val="tx2"/>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a:ln>
                <a:noFill/>
              </a:ln>
              <a:solidFill>
                <a:schemeClr val="tx2"/>
              </a:solidFill>
              <a:effectLst/>
              <a:uLnTx/>
              <a:uFillTx/>
              <a:latin typeface="Securitas Pro Office"/>
              <a:ea typeface="+mn-ea"/>
              <a:cs typeface="+mn-cs"/>
            </a:endParaRPr>
          </a:p>
        </p:txBody>
      </p:sp>
      <p:sp>
        <p:nvSpPr>
          <p:cNvPr id="25" name="TextBox 24">
            <a:extLst>
              <a:ext uri="{FF2B5EF4-FFF2-40B4-BE49-F238E27FC236}">
                <a16:creationId xmlns:a16="http://schemas.microsoft.com/office/drawing/2014/main" id="{D660A89F-ADAC-4F2F-BAAF-4CDB082684A1}"/>
              </a:ext>
            </a:extLst>
          </p:cNvPr>
          <p:cNvSpPr txBox="1"/>
          <p:nvPr/>
        </p:nvSpPr>
        <p:spPr>
          <a:xfrm>
            <a:off x="317500" y="6607296"/>
            <a:ext cx="762000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Source: Rights Issue Prospectus Securitas AB (16 September 2022) (https://www.securitas.com/en/investors/rights-issue-2022/)</a:t>
            </a:r>
            <a:endParaRPr kumimoji="0" lang="en-US" sz="8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704687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F00053E-A3A4-4201-A3AC-28B440FC0E4F}"/>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8F00053E-A3A4-4201-A3AC-28B440FC0E4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7" name="Rectangle 56">
            <a:extLst>
              <a:ext uri="{FF2B5EF4-FFF2-40B4-BE49-F238E27FC236}">
                <a16:creationId xmlns:a16="http://schemas.microsoft.com/office/drawing/2014/main" id="{399514AF-7B3C-4C45-AA62-9D21784C9E92}"/>
              </a:ext>
            </a:extLst>
          </p:cNvPr>
          <p:cNvSpPr/>
          <p:nvPr/>
        </p:nvSpPr>
        <p:spPr>
          <a:xfrm>
            <a:off x="1074645" y="2354050"/>
            <a:ext cx="3535824" cy="2389016"/>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curitas Pro Office"/>
                <a:ea typeface="+mn-ea"/>
                <a:cs typeface="+mn-cs"/>
              </a:rPr>
              <a:t>Strong market position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Securitas Pro Office"/>
                <a:ea typeface="+mn-ea"/>
                <a:cs typeface="+mn-cs"/>
              </a:rPr>
              <a:t>in strategic markets: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8D5FFF"/>
                </a:solidFill>
                <a:latin typeface="Securitas Pro Office"/>
              </a:rPr>
              <a:t>#2 globally</a:t>
            </a:r>
            <a:br>
              <a:rPr kumimoji="0" lang="en-US" sz="3600" b="0" i="0" u="none" strike="noStrike" kern="1200" cap="none" spc="0" normalizeH="0" baseline="0" noProof="0">
                <a:ln>
                  <a:noFill/>
                </a:ln>
                <a:solidFill>
                  <a:srgbClr val="8D5FFF"/>
                </a:solidFill>
                <a:effectLst/>
                <a:uLnTx/>
                <a:uFillTx/>
                <a:latin typeface="Securitas Pro Office"/>
                <a:ea typeface="+mn-ea"/>
                <a:cs typeface="+mn-cs"/>
              </a:rPr>
            </a:br>
            <a:br>
              <a:rPr kumimoji="0" lang="en-US" sz="1800" b="0" i="0" u="none" strike="noStrike" kern="1200" cap="none" spc="0" normalizeH="0" baseline="0" noProof="0">
                <a:ln>
                  <a:noFill/>
                </a:ln>
                <a:solidFill>
                  <a:srgbClr val="8D5FFF"/>
                </a:solidFill>
                <a:effectLst/>
                <a:uLnTx/>
                <a:uFillTx/>
                <a:latin typeface="Securitas Pro Office"/>
                <a:ea typeface="+mn-ea"/>
                <a:cs typeface="+mn-cs"/>
              </a:rPr>
            </a:br>
            <a:r>
              <a:rPr kumimoji="0" lang="en-US" sz="1050" b="0" i="0" u="none" strike="noStrike" kern="1200" cap="none" spc="0" normalizeH="0" baseline="0" noProof="0">
                <a:ln>
                  <a:noFill/>
                </a:ln>
                <a:solidFill>
                  <a:prstClr val="white"/>
                </a:solidFill>
                <a:effectLst/>
                <a:uLnTx/>
                <a:uFillTx/>
                <a:latin typeface="Securitas Pro Office"/>
                <a:ea typeface="+mn-ea"/>
                <a:cs typeface="+mn-cs"/>
              </a:rPr>
              <a:t>Including United States. Sweden, France, Spain, Norway, Finland, the Netherlands, the United Kingdom, Belgium, Canada, Denmark</a:t>
            </a: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36" name="Slide Number Placeholder 14">
            <a:extLst>
              <a:ext uri="{FF2B5EF4-FFF2-40B4-BE49-F238E27FC236}">
                <a16:creationId xmlns:a16="http://schemas.microsoft.com/office/drawing/2014/main" id="{27AB7745-1A5E-4567-B093-CCB25F6AB1AF}"/>
              </a:ext>
            </a:extLst>
          </p:cNvPr>
          <p:cNvSpPr>
            <a:spLocks noGrp="1"/>
          </p:cNvSpPr>
          <p:nvPr>
            <p:ph type="sldNum" sz="quarter" idx="12"/>
          </p:nvPr>
        </p:nvSpPr>
        <p:spPr bwMode="gray">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2" name="Rectangle 21">
            <a:extLst>
              <a:ext uri="{FF2B5EF4-FFF2-40B4-BE49-F238E27FC236}">
                <a16:creationId xmlns:a16="http://schemas.microsoft.com/office/drawing/2014/main" id="{0281EF01-0A08-4211-B1A7-28984D692A9B}"/>
              </a:ext>
            </a:extLst>
          </p:cNvPr>
          <p:cNvSpPr/>
          <p:nvPr/>
        </p:nvSpPr>
        <p:spPr>
          <a:xfrm>
            <a:off x="315913" y="5581259"/>
            <a:ext cx="11557000" cy="581427"/>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marL="0" marR="0" lvl="0" indent="0" algn="ctr" defTabSz="914400" rtl="0" eaLnBrk="1" fontAlgn="auto" latinLnBrk="0" hangingPunct="1">
              <a:lnSpc>
                <a:spcPct val="100000"/>
              </a:lnSpc>
              <a:spcBef>
                <a:spcPts val="300"/>
              </a:spcBef>
              <a:spcAft>
                <a:spcPts val="300"/>
              </a:spcAft>
              <a:buClr>
                <a:srgbClr val="031F30"/>
              </a:buClr>
              <a:buSzPct val="100000"/>
              <a:buFont typeface="Segoe UI" panose="020B0502040204020203" pitchFamily="34" charset="0"/>
              <a:buChar char="​"/>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Well diversified and positioned into the global commercial security technology market with strong position in key countries</a:t>
            </a:r>
            <a:endParaRPr kumimoji="0" lang="en-US" sz="1400" b="1" i="0" u="none" strike="noStrike" kern="1200" cap="none" spc="0" normalizeH="0" baseline="30000" noProof="0">
              <a:ln>
                <a:noFill/>
              </a:ln>
              <a:solidFill>
                <a:prstClr val="white"/>
              </a:solidFill>
              <a:effectLst/>
              <a:uLnTx/>
              <a:uFillTx/>
              <a:latin typeface="Tahoma"/>
              <a:ea typeface="+mn-ea"/>
              <a:cs typeface="Arial" panose="020B0604020202020204" pitchFamily="34" charset="0"/>
            </a:endParaRPr>
          </a:p>
        </p:txBody>
      </p:sp>
      <p:sp>
        <p:nvSpPr>
          <p:cNvPr id="23" name="Rectangle 22">
            <a:extLst>
              <a:ext uri="{FF2B5EF4-FFF2-40B4-BE49-F238E27FC236}">
                <a16:creationId xmlns:a16="http://schemas.microsoft.com/office/drawing/2014/main" id="{1731384B-627E-4EA1-ABD4-2FEDB9AF0794}"/>
              </a:ext>
            </a:extLst>
          </p:cNvPr>
          <p:cNvSpPr/>
          <p:nvPr/>
        </p:nvSpPr>
        <p:spPr>
          <a:xfrm>
            <a:off x="11828781" y="5583468"/>
            <a:ext cx="45719" cy="5814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684" name="Title 1">
            <a:extLst>
              <a:ext uri="{FF2B5EF4-FFF2-40B4-BE49-F238E27FC236}">
                <a16:creationId xmlns:a16="http://schemas.microsoft.com/office/drawing/2014/main" id="{9C05C518-E4A3-4E9E-AB6D-C0467AEC997B}"/>
              </a:ext>
            </a:extLst>
          </p:cNvPr>
          <p:cNvSpPr txBox="1">
            <a:spLocks/>
          </p:cNvSpPr>
          <p:nvPr/>
        </p:nvSpPr>
        <p:spPr>
          <a:xfrm>
            <a:off x="298832" y="952181"/>
            <a:ext cx="11542576" cy="605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Securitas Pro Office"/>
                <a:ea typeface="+mj-ea"/>
                <a:cs typeface="+mj-cs"/>
              </a:rPr>
              <a:t>Securitas is now a global leader in technology</a:t>
            </a:r>
            <a:endParaRPr kumimoji="0" lang="en-US" sz="2400" b="0" i="0" u="none" strike="noStrike" kern="1200" cap="none" spc="0" normalizeH="0" baseline="0" noProof="0">
              <a:ln>
                <a:noFill/>
              </a:ln>
              <a:solidFill>
                <a:prstClr val="white"/>
              </a:solidFill>
              <a:effectLst/>
              <a:uLnTx/>
              <a:uFillTx/>
              <a:latin typeface="Securitas Pro Office"/>
              <a:ea typeface="+mj-ea"/>
              <a:cs typeface="+mj-cs"/>
            </a:endParaRPr>
          </a:p>
        </p:txBody>
      </p:sp>
      <p:sp>
        <p:nvSpPr>
          <p:cNvPr id="14" name="TextBox 13">
            <a:extLst>
              <a:ext uri="{FF2B5EF4-FFF2-40B4-BE49-F238E27FC236}">
                <a16:creationId xmlns:a16="http://schemas.microsoft.com/office/drawing/2014/main" id="{CEF861FC-3C7B-43BC-924C-79E016FD6D24}"/>
              </a:ext>
            </a:extLst>
          </p:cNvPr>
          <p:cNvSpPr txBox="1"/>
          <p:nvPr/>
        </p:nvSpPr>
        <p:spPr>
          <a:xfrm>
            <a:off x="315913" y="6329583"/>
            <a:ext cx="9590087"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Securitas Pro Office"/>
                <a:ea typeface="+mn-ea"/>
                <a:cs typeface="+mn-cs"/>
              </a:rPr>
              <a:t>Source: Management estimates (Securitas’ assessment based on Securitas’ sales of solutions and technology and STANLEY Security’s sales in 2021 in relation to competitors’ sales in 2021) </a:t>
            </a:r>
            <a:endParaRPr kumimoji="0" lang="en-US" sz="800" b="0" i="0" u="none" strike="noStrike" kern="1200" cap="none" spc="0" normalizeH="0" baseline="0" noProof="0" dirty="0">
              <a:ln>
                <a:noFill/>
              </a:ln>
              <a:solidFill>
                <a:prstClr val="white"/>
              </a:solidFill>
              <a:effectLst/>
              <a:uLnTx/>
              <a:uFillTx/>
              <a:latin typeface="Securitas Pro Office"/>
              <a:ea typeface="+mn-ea"/>
              <a:cs typeface="+mn-cs"/>
            </a:endParaRPr>
          </a:p>
        </p:txBody>
      </p:sp>
      <p:pic>
        <p:nvPicPr>
          <p:cNvPr id="2" name="Picture 1">
            <a:extLst>
              <a:ext uri="{FF2B5EF4-FFF2-40B4-BE49-F238E27FC236}">
                <a16:creationId xmlns:a16="http://schemas.microsoft.com/office/drawing/2014/main" id="{2EDCB4FA-54CD-249F-1ABF-1D239F277327}"/>
              </a:ext>
            </a:extLst>
          </p:cNvPr>
          <p:cNvPicPr>
            <a:picLocks noChangeAspect="1"/>
          </p:cNvPicPr>
          <p:nvPr/>
        </p:nvPicPr>
        <p:blipFill>
          <a:blip r:embed="rId7"/>
          <a:stretch>
            <a:fillRect/>
          </a:stretch>
        </p:blipFill>
        <p:spPr>
          <a:xfrm>
            <a:off x="6094413" y="1951267"/>
            <a:ext cx="5541744" cy="3194581"/>
          </a:xfrm>
          <a:prstGeom prst="rect">
            <a:avLst/>
          </a:prstGeom>
        </p:spPr>
      </p:pic>
      <p:sp>
        <p:nvSpPr>
          <p:cNvPr id="3" name="TextBox 24">
            <a:extLst>
              <a:ext uri="{FF2B5EF4-FFF2-40B4-BE49-F238E27FC236}">
                <a16:creationId xmlns:a16="http://schemas.microsoft.com/office/drawing/2014/main" id="{3023EAEE-EF74-EB96-0FEB-B093D83B51FD}"/>
              </a:ext>
            </a:extLst>
          </p:cNvPr>
          <p:cNvSpPr txBox="1"/>
          <p:nvPr/>
        </p:nvSpPr>
        <p:spPr>
          <a:xfrm>
            <a:off x="315913" y="6452694"/>
            <a:ext cx="4542726"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a:defRPr/>
            </a:pPr>
            <a:r>
              <a:rPr kumimoji="0" lang="en-US" sz="800" b="0" i="0" u="none" strike="noStrike" kern="1200" cap="none" spc="0" normalizeH="0" baseline="0" noProof="0" dirty="0">
                <a:ln>
                  <a:noFill/>
                </a:ln>
                <a:solidFill>
                  <a:prstClr val="white"/>
                </a:solidFill>
                <a:effectLst/>
                <a:uLnTx/>
                <a:uFillTx/>
                <a:latin typeface="Securitas Pro Office"/>
                <a:ea typeface="+mn-ea"/>
                <a:cs typeface="+mn-cs"/>
              </a:rPr>
              <a:t>(1</a:t>
            </a:r>
            <a:r>
              <a:rPr lang="en-US" dirty="0">
                <a:solidFill>
                  <a:prstClr val="white"/>
                </a:solidFill>
              </a:rPr>
              <a:t>) Adjusted for Argentina divestment </a:t>
            </a:r>
            <a:endParaRPr kumimoji="0" lang="en-US" sz="100" b="0" i="0" u="none" strike="noStrike" kern="1200" cap="none" spc="0" normalizeH="0" baseline="0" noProof="0" dirty="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189153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9DA3491-9247-483F-BF96-40EE349E1E6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5" name="Object 4" hidden="1">
                        <a:extLst>
                          <a:ext uri="{FF2B5EF4-FFF2-40B4-BE49-F238E27FC236}">
                            <a16:creationId xmlns:a16="http://schemas.microsoft.com/office/drawing/2014/main" id="{E9DA3491-9247-483F-BF96-40EE349E1E6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6" name="Rectangle 55">
            <a:extLst>
              <a:ext uri="{FF2B5EF4-FFF2-40B4-BE49-F238E27FC236}">
                <a16:creationId xmlns:a16="http://schemas.microsoft.com/office/drawing/2014/main" id="{44E4EEBF-EB6A-4541-BA00-0E74D12B5B3D}"/>
              </a:ext>
            </a:extLst>
          </p:cNvPr>
          <p:cNvSpPr/>
          <p:nvPr/>
        </p:nvSpPr>
        <p:spPr>
          <a:xfrm>
            <a:off x="6817248" y="1670254"/>
            <a:ext cx="5015631" cy="503791"/>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47" name="Rectangle 46">
            <a:extLst>
              <a:ext uri="{FF2B5EF4-FFF2-40B4-BE49-F238E27FC236}">
                <a16:creationId xmlns:a16="http://schemas.microsoft.com/office/drawing/2014/main" id="{D9D93E2E-ED25-4135-91D9-54FDBFD7A4F4}"/>
              </a:ext>
            </a:extLst>
          </p:cNvPr>
          <p:cNvSpPr/>
          <p:nvPr/>
        </p:nvSpPr>
        <p:spPr>
          <a:xfrm>
            <a:off x="315882" y="1670254"/>
            <a:ext cx="5015631" cy="503791"/>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8" name="Slide Number Placeholder 14">
            <a:extLst>
              <a:ext uri="{FF2B5EF4-FFF2-40B4-BE49-F238E27FC236}">
                <a16:creationId xmlns:a16="http://schemas.microsoft.com/office/drawing/2014/main" id="{8286266A-C373-4584-83CD-6C610183CFEF}"/>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6" name="TextBox 25">
            <a:extLst>
              <a:ext uri="{FF2B5EF4-FFF2-40B4-BE49-F238E27FC236}">
                <a16:creationId xmlns:a16="http://schemas.microsoft.com/office/drawing/2014/main" id="{396AF2E5-E1E6-4C86-AAC0-9B63DC7C217D}"/>
              </a:ext>
            </a:extLst>
          </p:cNvPr>
          <p:cNvSpPr txBox="1"/>
          <p:nvPr/>
        </p:nvSpPr>
        <p:spPr>
          <a:xfrm>
            <a:off x="535120" y="1829816"/>
            <a:ext cx="4396363" cy="184666"/>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GB" sz="120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Highly compelling and tangible cost synergies</a:t>
            </a:r>
            <a:endParaRPr kumimoji="0" lang="en-US" sz="105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endParaRPr>
          </a:p>
        </p:txBody>
      </p:sp>
      <p:sp>
        <p:nvSpPr>
          <p:cNvPr id="29" name="TextBox 28">
            <a:extLst>
              <a:ext uri="{FF2B5EF4-FFF2-40B4-BE49-F238E27FC236}">
                <a16:creationId xmlns:a16="http://schemas.microsoft.com/office/drawing/2014/main" id="{46AFC77F-8C46-4206-80DC-7866D566F108}"/>
              </a:ext>
            </a:extLst>
          </p:cNvPr>
          <p:cNvSpPr txBox="1"/>
          <p:nvPr/>
        </p:nvSpPr>
        <p:spPr>
          <a:xfrm>
            <a:off x="7039246" y="1829816"/>
            <a:ext cx="5015631" cy="184666"/>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Additional significant sustainable margin accretion potential</a:t>
            </a:r>
            <a:endParaRPr kumimoji="0" lang="en-US" sz="105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endParaRPr>
          </a:p>
        </p:txBody>
      </p:sp>
      <p:sp>
        <p:nvSpPr>
          <p:cNvPr id="42" name="TextBox 41">
            <a:extLst>
              <a:ext uri="{FF2B5EF4-FFF2-40B4-BE49-F238E27FC236}">
                <a16:creationId xmlns:a16="http://schemas.microsoft.com/office/drawing/2014/main" id="{DB9AA322-4F78-43B8-8FC9-F8A4F216E19A}"/>
              </a:ext>
            </a:extLst>
          </p:cNvPr>
          <p:cNvSpPr txBox="1"/>
          <p:nvPr/>
        </p:nvSpPr>
        <p:spPr>
          <a:xfrm>
            <a:off x="2130063" y="5247452"/>
            <a:ext cx="2945583" cy="100027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4400" b="1" i="0" u="none" strike="noStrike" kern="1200" cap="none" spc="0" normalizeH="0" baseline="0" noProof="0">
                <a:ln>
                  <a:noFill/>
                </a:ln>
                <a:solidFill>
                  <a:srgbClr val="8D5FFF"/>
                </a:solidFill>
                <a:effectLst/>
                <a:uLnTx/>
                <a:uFillTx/>
                <a:latin typeface="Securitas Pro Office"/>
                <a:ea typeface="+mn-ea"/>
                <a:cs typeface="Arial" panose="020B0604020202020204" pitchFamily="34" charset="0"/>
              </a:rPr>
              <a:t>MUSD 50</a:t>
            </a:r>
            <a:endParaRPr kumimoji="0" lang="en-US" sz="1200" b="1" i="0" u="none" strike="noStrike" kern="1200" cap="none" spc="0" normalizeH="0" baseline="0" noProof="0">
              <a:ln>
                <a:noFill/>
              </a:ln>
              <a:solidFill>
                <a:srgbClr val="8D5FFF"/>
              </a:solidFill>
              <a:effectLst/>
              <a:uLnTx/>
              <a:uFillTx/>
              <a:latin typeface="Securitas Pro Office"/>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lang="en-US" b="1">
                <a:solidFill>
                  <a:prstClr val="white"/>
                </a:solidFill>
                <a:latin typeface="Securitas Pro Office"/>
              </a:rPr>
              <a:t>Cost</a:t>
            </a:r>
            <a:r>
              <a:rPr kumimoji="0" lang="en-US"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synergies</a:t>
            </a:r>
            <a:endParaRPr kumimoji="0" lang="en-US" b="1" i="0" u="none" strike="noStrike" kern="1200" cap="none" spc="0" normalizeH="0" baseline="30000" noProof="0">
              <a:ln>
                <a:noFill/>
              </a:ln>
              <a:solidFill>
                <a:prstClr val="white"/>
              </a:solidFill>
              <a:effectLst/>
              <a:uLnTx/>
              <a:uFillTx/>
              <a:latin typeface="Securitas Pro Office"/>
              <a:ea typeface="+mn-ea"/>
              <a:cs typeface="Arial" panose="020B0604020202020204" pitchFamily="34" charset="0"/>
            </a:endParaRPr>
          </a:p>
        </p:txBody>
      </p:sp>
      <p:sp>
        <p:nvSpPr>
          <p:cNvPr id="43" name="TextBox 42">
            <a:extLst>
              <a:ext uri="{FF2B5EF4-FFF2-40B4-BE49-F238E27FC236}">
                <a16:creationId xmlns:a16="http://schemas.microsoft.com/office/drawing/2014/main" id="{D30E460E-D2D1-42B8-A009-1DD83B51FDCF}"/>
              </a:ext>
            </a:extLst>
          </p:cNvPr>
          <p:cNvSpPr txBox="1"/>
          <p:nvPr/>
        </p:nvSpPr>
        <p:spPr>
          <a:xfrm>
            <a:off x="7234636" y="5368462"/>
            <a:ext cx="4173117" cy="73866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2400" b="1" i="0" u="none" strike="noStrike" kern="1200" cap="none" spc="0" normalizeH="0" baseline="0" noProof="0">
                <a:ln>
                  <a:noFill/>
                </a:ln>
                <a:solidFill>
                  <a:srgbClr val="FC273F"/>
                </a:solidFill>
                <a:effectLst/>
                <a:uLnTx/>
                <a:uFillTx/>
                <a:latin typeface="Securitas Pro Office"/>
                <a:ea typeface="+mn-ea"/>
                <a:cs typeface="Arial" panose="020B0604020202020204" pitchFamily="34" charset="0"/>
              </a:rPr>
              <a:t>Strong levers for continued margin expansion</a:t>
            </a:r>
          </a:p>
        </p:txBody>
      </p:sp>
      <p:sp>
        <p:nvSpPr>
          <p:cNvPr id="70" name="Rectangle 69">
            <a:extLst>
              <a:ext uri="{FF2B5EF4-FFF2-40B4-BE49-F238E27FC236}">
                <a16:creationId xmlns:a16="http://schemas.microsoft.com/office/drawing/2014/main" id="{099FC18D-EF92-421F-B5AB-9F5021BD18EC}"/>
              </a:ext>
            </a:extLst>
          </p:cNvPr>
          <p:cNvSpPr/>
          <p:nvPr/>
        </p:nvSpPr>
        <p:spPr>
          <a:xfrm>
            <a:off x="7572269" y="2985014"/>
            <a:ext cx="4173117" cy="369332"/>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Significant recurring revenue streams enhances revenue stability and profitability, through fixed cost absorption</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72" name="Rectangle 71">
            <a:extLst>
              <a:ext uri="{FF2B5EF4-FFF2-40B4-BE49-F238E27FC236}">
                <a16:creationId xmlns:a16="http://schemas.microsoft.com/office/drawing/2014/main" id="{CA391CDC-88F5-4867-AE0F-6C7C978E0D03}"/>
              </a:ext>
            </a:extLst>
          </p:cNvPr>
          <p:cNvSpPr/>
          <p:nvPr/>
        </p:nvSpPr>
        <p:spPr>
          <a:xfrm>
            <a:off x="7572269" y="3637476"/>
            <a:ext cx="4173117" cy="369332"/>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Innovative offering strengthens client value proposition with high-margin services </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grpSp>
        <p:nvGrpSpPr>
          <p:cNvPr id="7" name="Group 6">
            <a:extLst>
              <a:ext uri="{FF2B5EF4-FFF2-40B4-BE49-F238E27FC236}">
                <a16:creationId xmlns:a16="http://schemas.microsoft.com/office/drawing/2014/main" id="{F5C24BDA-502F-404C-B5F8-96F78A1D1F95}"/>
              </a:ext>
            </a:extLst>
          </p:cNvPr>
          <p:cNvGrpSpPr/>
          <p:nvPr/>
        </p:nvGrpSpPr>
        <p:grpSpPr>
          <a:xfrm>
            <a:off x="535120" y="2406934"/>
            <a:ext cx="5567925" cy="365206"/>
            <a:chOff x="327957" y="2428559"/>
            <a:chExt cx="5567925" cy="365206"/>
          </a:xfrm>
        </p:grpSpPr>
        <p:sp>
          <p:nvSpPr>
            <p:cNvPr id="65" name="Rectangle 64">
              <a:extLst>
                <a:ext uri="{FF2B5EF4-FFF2-40B4-BE49-F238E27FC236}">
                  <a16:creationId xmlns:a16="http://schemas.microsoft.com/office/drawing/2014/main" id="{5DC5755E-501A-422A-BA5E-E0C1C312E614}"/>
                </a:ext>
              </a:extLst>
            </p:cNvPr>
            <p:cNvSpPr/>
            <p:nvPr/>
          </p:nvSpPr>
          <p:spPr>
            <a:xfrm>
              <a:off x="863942" y="2524911"/>
              <a:ext cx="5031940" cy="184666"/>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Creating one common technology organization</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67" name="Oval 66">
              <a:extLst>
                <a:ext uri="{FF2B5EF4-FFF2-40B4-BE49-F238E27FC236}">
                  <a16:creationId xmlns:a16="http://schemas.microsoft.com/office/drawing/2014/main" id="{038598E5-96DF-4752-89C2-4C4EFB7DA7F4}"/>
                </a:ext>
              </a:extLst>
            </p:cNvPr>
            <p:cNvSpPr/>
            <p:nvPr/>
          </p:nvSpPr>
          <p:spPr>
            <a:xfrm>
              <a:off x="327957" y="2428559"/>
              <a:ext cx="365206" cy="365206"/>
            </a:xfrm>
            <a:prstGeom prst="ellipse">
              <a:avLst/>
            </a:prstGeom>
            <a:noFill/>
            <a:ln w="6350">
              <a:solidFill>
                <a:srgbClr val="8D5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90" name="Graphic 89">
              <a:extLst>
                <a:ext uri="{FF2B5EF4-FFF2-40B4-BE49-F238E27FC236}">
                  <a16:creationId xmlns:a16="http://schemas.microsoft.com/office/drawing/2014/main" id="{57016F4D-16EB-4FBF-814B-6136C69AFE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423488" y="2524099"/>
              <a:ext cx="175537" cy="175537"/>
            </a:xfrm>
            <a:prstGeom prst="rect">
              <a:avLst/>
            </a:prstGeom>
          </p:spPr>
        </p:pic>
      </p:grpSp>
      <p:grpSp>
        <p:nvGrpSpPr>
          <p:cNvPr id="6" name="Group 5">
            <a:extLst>
              <a:ext uri="{FF2B5EF4-FFF2-40B4-BE49-F238E27FC236}">
                <a16:creationId xmlns:a16="http://schemas.microsoft.com/office/drawing/2014/main" id="{2B5610A1-0CDA-43A9-852F-C7275931A405}"/>
              </a:ext>
            </a:extLst>
          </p:cNvPr>
          <p:cNvGrpSpPr/>
          <p:nvPr/>
        </p:nvGrpSpPr>
        <p:grpSpPr>
          <a:xfrm>
            <a:off x="535120" y="2987077"/>
            <a:ext cx="5567925" cy="365206"/>
            <a:chOff x="327957" y="2992107"/>
            <a:chExt cx="5567925" cy="365206"/>
          </a:xfrm>
        </p:grpSpPr>
        <p:sp>
          <p:nvSpPr>
            <p:cNvPr id="30" name="Rectangle 29">
              <a:extLst>
                <a:ext uri="{FF2B5EF4-FFF2-40B4-BE49-F238E27FC236}">
                  <a16:creationId xmlns:a16="http://schemas.microsoft.com/office/drawing/2014/main" id="{C1979719-6AFE-4215-9506-D50D46864DFB}"/>
                </a:ext>
              </a:extLst>
            </p:cNvPr>
            <p:cNvSpPr/>
            <p:nvPr/>
          </p:nvSpPr>
          <p:spPr>
            <a:xfrm>
              <a:off x="863942" y="3088459"/>
              <a:ext cx="5031940" cy="184666"/>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Consolidate back-office support</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31" name="Oval 30">
              <a:extLst>
                <a:ext uri="{FF2B5EF4-FFF2-40B4-BE49-F238E27FC236}">
                  <a16:creationId xmlns:a16="http://schemas.microsoft.com/office/drawing/2014/main" id="{80119F2E-258F-40B1-AD35-399779B4CB27}"/>
                </a:ext>
              </a:extLst>
            </p:cNvPr>
            <p:cNvSpPr/>
            <p:nvPr/>
          </p:nvSpPr>
          <p:spPr>
            <a:xfrm>
              <a:off x="327957" y="2992107"/>
              <a:ext cx="365206" cy="365206"/>
            </a:xfrm>
            <a:prstGeom prst="ellipse">
              <a:avLst/>
            </a:prstGeom>
            <a:noFill/>
            <a:ln w="6350">
              <a:solidFill>
                <a:srgbClr val="8D5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32" name="Graphic 31">
              <a:extLst>
                <a:ext uri="{FF2B5EF4-FFF2-40B4-BE49-F238E27FC236}">
                  <a16:creationId xmlns:a16="http://schemas.microsoft.com/office/drawing/2014/main" id="{DB15AC7B-E5A6-45F2-B24D-0DF60B7A2C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423488" y="3087647"/>
              <a:ext cx="175537" cy="175537"/>
            </a:xfrm>
            <a:prstGeom prst="rect">
              <a:avLst/>
            </a:prstGeom>
          </p:spPr>
        </p:pic>
      </p:grpSp>
      <p:grpSp>
        <p:nvGrpSpPr>
          <p:cNvPr id="4" name="Group 3">
            <a:extLst>
              <a:ext uri="{FF2B5EF4-FFF2-40B4-BE49-F238E27FC236}">
                <a16:creationId xmlns:a16="http://schemas.microsoft.com/office/drawing/2014/main" id="{63792294-B443-44A9-9C00-BF149F04B108}"/>
              </a:ext>
            </a:extLst>
          </p:cNvPr>
          <p:cNvGrpSpPr/>
          <p:nvPr/>
        </p:nvGrpSpPr>
        <p:grpSpPr>
          <a:xfrm>
            <a:off x="535120" y="3626484"/>
            <a:ext cx="5567925" cy="365206"/>
            <a:chOff x="327957" y="3555655"/>
            <a:chExt cx="5567925" cy="365206"/>
          </a:xfrm>
        </p:grpSpPr>
        <p:sp>
          <p:nvSpPr>
            <p:cNvPr id="33" name="Rectangle 32">
              <a:extLst>
                <a:ext uri="{FF2B5EF4-FFF2-40B4-BE49-F238E27FC236}">
                  <a16:creationId xmlns:a16="http://schemas.microsoft.com/office/drawing/2014/main" id="{236E36EF-142A-41C2-9E08-B637301ECC9A}"/>
                </a:ext>
              </a:extLst>
            </p:cNvPr>
            <p:cNvSpPr/>
            <p:nvPr/>
          </p:nvSpPr>
          <p:spPr>
            <a:xfrm>
              <a:off x="863942" y="3652007"/>
              <a:ext cx="5031940" cy="184666"/>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Overlap in support and operational facilities</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34" name="Oval 33">
              <a:extLst>
                <a:ext uri="{FF2B5EF4-FFF2-40B4-BE49-F238E27FC236}">
                  <a16:creationId xmlns:a16="http://schemas.microsoft.com/office/drawing/2014/main" id="{E450C750-AC78-4B0A-B0D6-FB8D96550586}"/>
                </a:ext>
              </a:extLst>
            </p:cNvPr>
            <p:cNvSpPr/>
            <p:nvPr/>
          </p:nvSpPr>
          <p:spPr>
            <a:xfrm>
              <a:off x="327957" y="3555655"/>
              <a:ext cx="365206" cy="365206"/>
            </a:xfrm>
            <a:prstGeom prst="ellipse">
              <a:avLst/>
            </a:prstGeom>
            <a:noFill/>
            <a:ln w="6350">
              <a:solidFill>
                <a:srgbClr val="8D5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35" name="Graphic 34">
              <a:extLst>
                <a:ext uri="{FF2B5EF4-FFF2-40B4-BE49-F238E27FC236}">
                  <a16:creationId xmlns:a16="http://schemas.microsoft.com/office/drawing/2014/main" id="{3409EE6A-D45D-4982-9287-42CB0432DC9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423488" y="3651195"/>
              <a:ext cx="175537" cy="175537"/>
            </a:xfrm>
            <a:prstGeom prst="rect">
              <a:avLst/>
            </a:prstGeom>
          </p:spPr>
        </p:pic>
      </p:grpSp>
      <p:grpSp>
        <p:nvGrpSpPr>
          <p:cNvPr id="3" name="Group 2">
            <a:extLst>
              <a:ext uri="{FF2B5EF4-FFF2-40B4-BE49-F238E27FC236}">
                <a16:creationId xmlns:a16="http://schemas.microsoft.com/office/drawing/2014/main" id="{C36B5A73-9363-4CD8-95FC-5854BFE67C5A}"/>
              </a:ext>
            </a:extLst>
          </p:cNvPr>
          <p:cNvGrpSpPr/>
          <p:nvPr/>
        </p:nvGrpSpPr>
        <p:grpSpPr>
          <a:xfrm>
            <a:off x="535120" y="4255686"/>
            <a:ext cx="5567925" cy="365206"/>
            <a:chOff x="327957" y="4031050"/>
            <a:chExt cx="5567925" cy="365206"/>
          </a:xfrm>
        </p:grpSpPr>
        <p:sp>
          <p:nvSpPr>
            <p:cNvPr id="36" name="Rectangle 35">
              <a:extLst>
                <a:ext uri="{FF2B5EF4-FFF2-40B4-BE49-F238E27FC236}">
                  <a16:creationId xmlns:a16="http://schemas.microsoft.com/office/drawing/2014/main" id="{64422B95-6D3C-42FE-9C77-9A50CD72B184}"/>
                </a:ext>
              </a:extLst>
            </p:cNvPr>
            <p:cNvSpPr/>
            <p:nvPr/>
          </p:nvSpPr>
          <p:spPr>
            <a:xfrm>
              <a:off x="863942" y="4127402"/>
              <a:ext cx="5031940" cy="184666"/>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Leveraging strengthened purchasing power</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37" name="Oval 36">
              <a:extLst>
                <a:ext uri="{FF2B5EF4-FFF2-40B4-BE49-F238E27FC236}">
                  <a16:creationId xmlns:a16="http://schemas.microsoft.com/office/drawing/2014/main" id="{162EA8BB-905C-408E-BC4B-A0BE28EAAA22}"/>
                </a:ext>
              </a:extLst>
            </p:cNvPr>
            <p:cNvSpPr/>
            <p:nvPr/>
          </p:nvSpPr>
          <p:spPr>
            <a:xfrm>
              <a:off x="327957" y="4031050"/>
              <a:ext cx="365206" cy="365206"/>
            </a:xfrm>
            <a:prstGeom prst="ellipse">
              <a:avLst/>
            </a:prstGeom>
            <a:noFill/>
            <a:ln w="6350">
              <a:solidFill>
                <a:srgbClr val="8D5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38" name="Graphic 37">
              <a:extLst>
                <a:ext uri="{FF2B5EF4-FFF2-40B4-BE49-F238E27FC236}">
                  <a16:creationId xmlns:a16="http://schemas.microsoft.com/office/drawing/2014/main" id="{CB224E36-361E-480C-A768-2160966459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423488" y="4126590"/>
              <a:ext cx="175537" cy="175537"/>
            </a:xfrm>
            <a:prstGeom prst="rect">
              <a:avLst/>
            </a:prstGeom>
          </p:spPr>
        </p:pic>
      </p:grpSp>
      <p:sp>
        <p:nvSpPr>
          <p:cNvPr id="9" name="Arrow: Right 8">
            <a:extLst>
              <a:ext uri="{FF2B5EF4-FFF2-40B4-BE49-F238E27FC236}">
                <a16:creationId xmlns:a16="http://schemas.microsoft.com/office/drawing/2014/main" id="{59393BA1-8A29-E47E-D392-9EB7DA51CF38}"/>
              </a:ext>
            </a:extLst>
          </p:cNvPr>
          <p:cNvSpPr/>
          <p:nvPr/>
        </p:nvSpPr>
        <p:spPr>
          <a:xfrm>
            <a:off x="5163604" y="5418780"/>
            <a:ext cx="1694284" cy="475467"/>
          </a:xfrm>
          <a:prstGeom prst="rightArrow">
            <a:avLst/>
          </a:prstGeom>
          <a:gradFill flip="none" rotWithShape="1">
            <a:gsLst>
              <a:gs pos="42000">
                <a:srgbClr val="C676D1"/>
              </a:gs>
              <a:gs pos="0">
                <a:schemeClr val="accent6"/>
              </a:gs>
              <a:gs pos="74000">
                <a:schemeClr val="accent3"/>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1" name="TextBox 10">
            <a:extLst>
              <a:ext uri="{FF2B5EF4-FFF2-40B4-BE49-F238E27FC236}">
                <a16:creationId xmlns:a16="http://schemas.microsoft.com/office/drawing/2014/main" id="{26B4F31C-B439-E7E4-3A06-269491ED1D82}"/>
              </a:ext>
            </a:extLst>
          </p:cNvPr>
          <p:cNvSpPr txBox="1"/>
          <p:nvPr/>
        </p:nvSpPr>
        <p:spPr>
          <a:xfrm>
            <a:off x="5666235" y="2683220"/>
            <a:ext cx="859531" cy="144655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8D5FFF"/>
                </a:solidFill>
                <a:effectLst/>
                <a:uLnTx/>
                <a:uFillTx/>
                <a:latin typeface="Securitas Pro Office"/>
                <a:ea typeface="+mn-ea"/>
                <a:cs typeface="+mn-cs"/>
              </a:rPr>
              <a:t>+</a:t>
            </a:r>
            <a:endParaRPr kumimoji="0" lang="en-US" sz="1400" b="1" i="0" u="none" strike="noStrike" kern="1200" cap="none" spc="0" normalizeH="0" baseline="0" noProof="0">
              <a:ln>
                <a:noFill/>
              </a:ln>
              <a:solidFill>
                <a:srgbClr val="8D5FFF"/>
              </a:solidFill>
              <a:effectLst/>
              <a:uLnTx/>
              <a:uFillTx/>
              <a:latin typeface="Securitas Pro Office"/>
              <a:ea typeface="+mn-ea"/>
              <a:cs typeface="+mn-cs"/>
            </a:endParaRPr>
          </a:p>
        </p:txBody>
      </p:sp>
      <p:sp>
        <p:nvSpPr>
          <p:cNvPr id="40" name="Rectangle 39">
            <a:extLst>
              <a:ext uri="{FF2B5EF4-FFF2-40B4-BE49-F238E27FC236}">
                <a16:creationId xmlns:a16="http://schemas.microsoft.com/office/drawing/2014/main" id="{AF932393-6FBA-ED89-BF48-CA011AF5BC65}"/>
              </a:ext>
            </a:extLst>
          </p:cNvPr>
          <p:cNvSpPr/>
          <p:nvPr/>
        </p:nvSpPr>
        <p:spPr>
          <a:xfrm>
            <a:off x="7572269" y="4253623"/>
            <a:ext cx="4173117" cy="369332"/>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STANLEY Products &amp; STANLEY Healthcare offerings enhance portfolio and client share of wallet</a:t>
            </a:r>
            <a:endParaRPr kumimoji="0" lang="en-US"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46" name="Rectangle 45">
            <a:extLst>
              <a:ext uri="{FF2B5EF4-FFF2-40B4-BE49-F238E27FC236}">
                <a16:creationId xmlns:a16="http://schemas.microsoft.com/office/drawing/2014/main" id="{584DC92D-8638-6D76-7DFF-0A910C2D9A5C}"/>
              </a:ext>
            </a:extLst>
          </p:cNvPr>
          <p:cNvSpPr/>
          <p:nvPr/>
        </p:nvSpPr>
        <p:spPr>
          <a:xfrm>
            <a:off x="7572269" y="2497204"/>
            <a:ext cx="4173117" cy="184666"/>
          </a:xfrm>
          <a:prstGeom prst="rect">
            <a:avLst/>
          </a:prstGeom>
          <a:noFill/>
          <a:ln w="12700" cap="flat" cmpd="sng" algn="ctr">
            <a:noFill/>
            <a:prstDash val="solid"/>
            <a:miter lim="800000"/>
          </a:ln>
          <a:effectLst/>
        </p:spPr>
        <p:txBody>
          <a:bodyPr wrap="square" lIns="0" tIns="0" rIns="0" bIns="0" rtlCol="0" anchor="t">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Strong commercial cross-selling and solutions synergies</a:t>
            </a:r>
            <a:endParaRPr kumimoji="0" lang="en-GB" sz="1050" b="0" i="0" u="none" strike="noStrike" kern="0" cap="none" spc="0" normalizeH="0" baseline="0" noProof="0">
              <a:ln>
                <a:noFill/>
              </a:ln>
              <a:solidFill>
                <a:prstClr val="white"/>
              </a:solidFill>
              <a:effectLst/>
              <a:uLnTx/>
              <a:uFillTx/>
              <a:latin typeface="Securitas Pro Office"/>
              <a:ea typeface="+mn-ea"/>
              <a:cs typeface="+mn-cs"/>
            </a:endParaRPr>
          </a:p>
        </p:txBody>
      </p:sp>
      <p:sp>
        <p:nvSpPr>
          <p:cNvPr id="48" name="Oval 47">
            <a:extLst>
              <a:ext uri="{FF2B5EF4-FFF2-40B4-BE49-F238E27FC236}">
                <a16:creationId xmlns:a16="http://schemas.microsoft.com/office/drawing/2014/main" id="{4918B260-282A-14E5-2F27-D4D6E8C0BB5F}"/>
              </a:ext>
            </a:extLst>
          </p:cNvPr>
          <p:cNvSpPr/>
          <p:nvPr/>
        </p:nvSpPr>
        <p:spPr>
          <a:xfrm>
            <a:off x="7039246" y="2406934"/>
            <a:ext cx="365206" cy="365206"/>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49" name="Graphic 48">
            <a:extLst>
              <a:ext uri="{FF2B5EF4-FFF2-40B4-BE49-F238E27FC236}">
                <a16:creationId xmlns:a16="http://schemas.microsoft.com/office/drawing/2014/main" id="{44A2DD7F-2725-7A2A-940C-4C0CE96DB8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7134777" y="2501769"/>
            <a:ext cx="175537" cy="175537"/>
          </a:xfrm>
          <a:prstGeom prst="rect">
            <a:avLst/>
          </a:prstGeom>
        </p:spPr>
      </p:pic>
      <p:sp>
        <p:nvSpPr>
          <p:cNvPr id="50" name="Oval 49">
            <a:extLst>
              <a:ext uri="{FF2B5EF4-FFF2-40B4-BE49-F238E27FC236}">
                <a16:creationId xmlns:a16="http://schemas.microsoft.com/office/drawing/2014/main" id="{0D75601E-A9C2-8C3A-177D-159C598970FE}"/>
              </a:ext>
            </a:extLst>
          </p:cNvPr>
          <p:cNvSpPr/>
          <p:nvPr/>
        </p:nvSpPr>
        <p:spPr>
          <a:xfrm>
            <a:off x="7039437" y="2987077"/>
            <a:ext cx="365206" cy="365206"/>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51" name="Graphic 50">
            <a:extLst>
              <a:ext uri="{FF2B5EF4-FFF2-40B4-BE49-F238E27FC236}">
                <a16:creationId xmlns:a16="http://schemas.microsoft.com/office/drawing/2014/main" id="{6D0972B7-7828-D343-D3E9-17732926C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7134968" y="3081912"/>
            <a:ext cx="175537" cy="175537"/>
          </a:xfrm>
          <a:prstGeom prst="rect">
            <a:avLst/>
          </a:prstGeom>
        </p:spPr>
      </p:pic>
      <p:sp>
        <p:nvSpPr>
          <p:cNvPr id="52" name="Oval 51">
            <a:extLst>
              <a:ext uri="{FF2B5EF4-FFF2-40B4-BE49-F238E27FC236}">
                <a16:creationId xmlns:a16="http://schemas.microsoft.com/office/drawing/2014/main" id="{796458A8-BFB9-2AA0-43AC-5C0A83C38D4D}"/>
              </a:ext>
            </a:extLst>
          </p:cNvPr>
          <p:cNvSpPr/>
          <p:nvPr/>
        </p:nvSpPr>
        <p:spPr>
          <a:xfrm>
            <a:off x="7039307" y="3626484"/>
            <a:ext cx="365206" cy="365206"/>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53" name="Graphic 52">
            <a:extLst>
              <a:ext uri="{FF2B5EF4-FFF2-40B4-BE49-F238E27FC236}">
                <a16:creationId xmlns:a16="http://schemas.microsoft.com/office/drawing/2014/main" id="{7A610D71-7FC5-E90D-79F0-4AEAECD594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7134838" y="3721319"/>
            <a:ext cx="175537" cy="175537"/>
          </a:xfrm>
          <a:prstGeom prst="rect">
            <a:avLst/>
          </a:prstGeom>
        </p:spPr>
      </p:pic>
      <p:sp>
        <p:nvSpPr>
          <p:cNvPr id="54" name="Oval 53">
            <a:extLst>
              <a:ext uri="{FF2B5EF4-FFF2-40B4-BE49-F238E27FC236}">
                <a16:creationId xmlns:a16="http://schemas.microsoft.com/office/drawing/2014/main" id="{D07791F4-5F85-9669-36D4-1B66934F4CA8}"/>
              </a:ext>
            </a:extLst>
          </p:cNvPr>
          <p:cNvSpPr/>
          <p:nvPr/>
        </p:nvSpPr>
        <p:spPr>
          <a:xfrm>
            <a:off x="7044152" y="4255686"/>
            <a:ext cx="365206" cy="365206"/>
          </a:xfrm>
          <a:prstGeom prst="ellipse">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55" name="Graphic 54">
            <a:extLst>
              <a:ext uri="{FF2B5EF4-FFF2-40B4-BE49-F238E27FC236}">
                <a16:creationId xmlns:a16="http://schemas.microsoft.com/office/drawing/2014/main" id="{30E834CA-1E28-0E0E-3D56-7BB71806D4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700000">
            <a:off x="7139683" y="4350521"/>
            <a:ext cx="175537" cy="175537"/>
          </a:xfrm>
          <a:prstGeom prst="rect">
            <a:avLst/>
          </a:prstGeom>
        </p:spPr>
      </p:pic>
      <p:sp>
        <p:nvSpPr>
          <p:cNvPr id="45" name="Title 1">
            <a:extLst>
              <a:ext uri="{FF2B5EF4-FFF2-40B4-BE49-F238E27FC236}">
                <a16:creationId xmlns:a16="http://schemas.microsoft.com/office/drawing/2014/main" id="{F80A4B23-F8D9-4816-AFC4-ABD12578BF04}"/>
              </a:ext>
            </a:extLst>
          </p:cNvPr>
          <p:cNvSpPr txBox="1">
            <a:spLocks/>
          </p:cNvSpPr>
          <p:nvPr/>
        </p:nvSpPr>
        <p:spPr>
          <a:xfrm>
            <a:off x="315882" y="740212"/>
            <a:ext cx="11542576" cy="605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a:solidFill>
                  <a:prstClr val="white"/>
                </a:solidFill>
                <a:latin typeface="Securitas Pro Office"/>
              </a:rPr>
              <a:t>Strong commercial and cost synergies with experienced integration team</a:t>
            </a:r>
            <a:endParaRPr kumimoji="0" lang="en-US" sz="2400" b="0" i="0" u="none" strike="noStrike" kern="1200" cap="none" spc="0" normalizeH="0" baseline="0" noProof="0">
              <a:ln>
                <a:noFill/>
              </a:ln>
              <a:solidFill>
                <a:prstClr val="white"/>
              </a:solidFill>
              <a:effectLst/>
              <a:uLnTx/>
              <a:uFillTx/>
              <a:latin typeface="Securitas Pro Office"/>
              <a:ea typeface="+mj-ea"/>
              <a:cs typeface="+mj-cs"/>
            </a:endParaRPr>
          </a:p>
        </p:txBody>
      </p:sp>
      <p:sp>
        <p:nvSpPr>
          <p:cNvPr id="44" name="TextBox 24">
            <a:extLst>
              <a:ext uri="{FF2B5EF4-FFF2-40B4-BE49-F238E27FC236}">
                <a16:creationId xmlns:a16="http://schemas.microsoft.com/office/drawing/2014/main" id="{AD04B649-7AD1-4374-ADCE-2109D36E8321}"/>
              </a:ext>
            </a:extLst>
          </p:cNvPr>
          <p:cNvSpPr txBox="1"/>
          <p:nvPr/>
        </p:nvSpPr>
        <p:spPr>
          <a:xfrm>
            <a:off x="317500" y="6404096"/>
            <a:ext cx="762000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a:defRPr/>
            </a:pPr>
            <a:r>
              <a:rPr kumimoji="0" lang="en-US" sz="800" b="0" i="0" u="none" strike="noStrike" kern="1200" cap="none" spc="0" normalizeH="0" baseline="0" noProof="0">
                <a:ln>
                  <a:noFill/>
                </a:ln>
                <a:solidFill>
                  <a:prstClr val="white"/>
                </a:solidFill>
                <a:effectLst/>
                <a:uLnTx/>
                <a:uFillTx/>
                <a:latin typeface="Securitas Pro Office"/>
                <a:ea typeface="+mn-ea"/>
                <a:cs typeface="+mn-cs"/>
              </a:rPr>
              <a:t>(1) </a:t>
            </a:r>
            <a:r>
              <a:rPr lang="en-US">
                <a:solidFill>
                  <a:prstClr val="white"/>
                </a:solidFill>
              </a:rPr>
              <a:t>Source: Annual report 2021 (https://www.securitas.com/en/investors/financial-reports/annual-reports/)</a:t>
            </a:r>
            <a:endParaRPr kumimoji="0" lang="en-US" sz="1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7" name="Rectangle 56">
            <a:extLst>
              <a:ext uri="{FF2B5EF4-FFF2-40B4-BE49-F238E27FC236}">
                <a16:creationId xmlns:a16="http://schemas.microsoft.com/office/drawing/2014/main" id="{B21A9FB2-DF28-4D4D-8EF6-BB41B31A0C69}"/>
              </a:ext>
            </a:extLst>
          </p:cNvPr>
          <p:cNvSpPr/>
          <p:nvPr/>
        </p:nvSpPr>
        <p:spPr>
          <a:xfrm>
            <a:off x="4329616" y="5287028"/>
            <a:ext cx="445012" cy="113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a:t>(1)</a:t>
            </a:r>
          </a:p>
        </p:txBody>
      </p:sp>
    </p:spTree>
    <p:custDataLst>
      <p:tags r:id="rId1"/>
    </p:custDataLst>
    <p:extLst>
      <p:ext uri="{BB962C8B-B14F-4D97-AF65-F5344CB8AC3E}">
        <p14:creationId xmlns:p14="http://schemas.microsoft.com/office/powerpoint/2010/main" val="3283997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talking on a cell phone&#10;&#10;Description automatically generated with medium confidence">
            <a:extLst>
              <a:ext uri="{FF2B5EF4-FFF2-40B4-BE49-F238E27FC236}">
                <a16:creationId xmlns:a16="http://schemas.microsoft.com/office/drawing/2014/main" id="{A6663A09-B23D-40A7-8447-5094C5A1B337}"/>
              </a:ext>
            </a:extLst>
          </p:cNvPr>
          <p:cNvPicPr>
            <a:picLocks noChangeAspect="1"/>
          </p:cNvPicPr>
          <p:nvPr/>
        </p:nvPicPr>
        <p:blipFill rotWithShape="1">
          <a:blip r:embed="rId4"/>
          <a:srcRect l="14044" r="5280"/>
          <a:stretch/>
        </p:blipFill>
        <p:spPr>
          <a:xfrm>
            <a:off x="8503919" y="0"/>
            <a:ext cx="3688080" cy="6858000"/>
          </a:xfrm>
          <a:prstGeom prst="rect">
            <a:avLst/>
          </a:prstGeom>
        </p:spPr>
      </p:pic>
      <p:sp>
        <p:nvSpPr>
          <p:cNvPr id="8" name="Slide Number Placeholder 14">
            <a:extLst>
              <a:ext uri="{FF2B5EF4-FFF2-40B4-BE49-F238E27FC236}">
                <a16:creationId xmlns:a16="http://schemas.microsoft.com/office/drawing/2014/main" id="{8286266A-C373-4584-83CD-6C610183CFEF}"/>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47" name="Bild 6">
            <a:extLst>
              <a:ext uri="{FF2B5EF4-FFF2-40B4-BE49-F238E27FC236}">
                <a16:creationId xmlns:a16="http://schemas.microsoft.com/office/drawing/2014/main" id="{59609BFE-D3CA-4224-9507-EA9257FA57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3794" y="304165"/>
            <a:ext cx="574039" cy="167765"/>
          </a:xfrm>
          <a:prstGeom prst="rect">
            <a:avLst/>
          </a:prstGeom>
        </p:spPr>
      </p:pic>
      <p:sp>
        <p:nvSpPr>
          <p:cNvPr id="3" name="Rectangle 2">
            <a:extLst>
              <a:ext uri="{FF2B5EF4-FFF2-40B4-BE49-F238E27FC236}">
                <a16:creationId xmlns:a16="http://schemas.microsoft.com/office/drawing/2014/main" id="{6E98D044-97A5-8793-294C-DBBE16CBFC37}"/>
              </a:ext>
            </a:extLst>
          </p:cNvPr>
          <p:cNvSpPr/>
          <p:nvPr/>
        </p:nvSpPr>
        <p:spPr>
          <a:xfrm>
            <a:off x="317500" y="2198836"/>
            <a:ext cx="1887187" cy="3289283"/>
          </a:xfrm>
          <a:prstGeom prst="rect">
            <a:avLst/>
          </a:prstGeom>
          <a:solidFill>
            <a:schemeClr val="tx1">
              <a:alpha val="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48" name="TextBox 47">
            <a:extLst>
              <a:ext uri="{FF2B5EF4-FFF2-40B4-BE49-F238E27FC236}">
                <a16:creationId xmlns:a16="http://schemas.microsoft.com/office/drawing/2014/main" id="{16975EA4-6A81-DEA2-065C-3A557388AF99}"/>
              </a:ext>
            </a:extLst>
          </p:cNvPr>
          <p:cNvSpPr txBox="1"/>
          <p:nvPr/>
        </p:nvSpPr>
        <p:spPr>
          <a:xfrm>
            <a:off x="317500" y="2372040"/>
            <a:ext cx="1887187" cy="400110"/>
          </a:xfrm>
          <a:prstGeom prst="rect">
            <a:avLst/>
          </a:prstGeom>
          <a:noFill/>
        </p:spPr>
        <p:txBody>
          <a:bodyPr wrap="square" lIns="108000" tIns="0" rIns="108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Securitas Pro Office"/>
                <a:ea typeface="+mn-ea"/>
                <a:cs typeface="+mn-cs"/>
              </a:rPr>
              <a:t>Leading global market position </a:t>
            </a:r>
            <a:r>
              <a:rPr kumimoji="0" lang="en-US" sz="1300" b="1" i="0" u="none" strike="noStrike" kern="1200" cap="none" spc="0" normalizeH="0" baseline="30000" noProof="0">
                <a:ln>
                  <a:noFill/>
                </a:ln>
                <a:solidFill>
                  <a:prstClr val="white"/>
                </a:solidFill>
                <a:effectLst/>
                <a:uLnTx/>
                <a:uFillTx/>
                <a:latin typeface="Securitas Pro Office"/>
                <a:ea typeface="+mn-ea"/>
                <a:cs typeface="+mn-cs"/>
              </a:rPr>
              <a:t>(1)</a:t>
            </a:r>
          </a:p>
        </p:txBody>
      </p:sp>
      <p:sp>
        <p:nvSpPr>
          <p:cNvPr id="52" name="Rectangle 51">
            <a:extLst>
              <a:ext uri="{FF2B5EF4-FFF2-40B4-BE49-F238E27FC236}">
                <a16:creationId xmlns:a16="http://schemas.microsoft.com/office/drawing/2014/main" id="{318E28AB-1A06-80A4-7DFD-0ACFB022B04F}"/>
              </a:ext>
            </a:extLst>
          </p:cNvPr>
          <p:cNvSpPr/>
          <p:nvPr/>
        </p:nvSpPr>
        <p:spPr>
          <a:xfrm>
            <a:off x="317501" y="3157464"/>
            <a:ext cx="1887186" cy="669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curitas Pro Office"/>
                <a:ea typeface="+mn-ea"/>
                <a:cs typeface="+mn-cs"/>
              </a:rPr>
              <a:t>Global market position within </a:t>
            </a:r>
            <a:r>
              <a:rPr kumimoji="0" lang="en-US" sz="1000" b="0" i="0" u="none" strike="noStrike" kern="1200" cap="none" spc="0" normalizeH="0" baseline="0" noProof="0">
                <a:ln>
                  <a:noFill/>
                </a:ln>
                <a:solidFill>
                  <a:schemeClr val="tx1"/>
                </a:solidFill>
                <a:effectLst/>
                <a:uLnTx/>
                <a:uFillTx/>
                <a:latin typeface="Securitas Pro Office"/>
                <a:ea typeface="+mn-ea"/>
                <a:cs typeface="+mn-cs"/>
              </a:rPr>
              <a:t>S</a:t>
            </a:r>
            <a:r>
              <a:rPr lang="en-US" sz="1000" err="1">
                <a:solidFill>
                  <a:schemeClr val="tx1"/>
                </a:solidFill>
                <a:latin typeface="Securitas Pro Office"/>
              </a:rPr>
              <a:t>ecurity</a:t>
            </a:r>
            <a:r>
              <a:rPr kumimoji="0" lang="en-US" sz="1000" b="0" i="0" u="none" strike="noStrike" kern="1200" cap="none" spc="0" normalizeH="0" baseline="0" noProof="0">
                <a:ln>
                  <a:noFill/>
                </a:ln>
                <a:solidFill>
                  <a:schemeClr val="tx1"/>
                </a:solidFill>
                <a:effectLst/>
                <a:uLnTx/>
                <a:uFillTx/>
                <a:latin typeface="Securitas Pro Office"/>
                <a:ea typeface="+mn-ea"/>
                <a:cs typeface="+mn-cs"/>
              </a:rPr>
              <a:t> </a:t>
            </a:r>
            <a:r>
              <a:rPr lang="en-US" sz="1000">
                <a:solidFill>
                  <a:prstClr val="white"/>
                </a:solidFill>
                <a:latin typeface="Securitas Pro Office"/>
              </a:rPr>
              <a:t>S</a:t>
            </a:r>
            <a:r>
              <a:rPr kumimoji="0" lang="en-US" sz="1000" b="0" i="0" u="none" strike="noStrike" kern="1200" cap="none" spc="0" normalizeH="0" baseline="0" noProof="0" err="1">
                <a:ln>
                  <a:noFill/>
                </a:ln>
                <a:solidFill>
                  <a:prstClr val="white"/>
                </a:solidFill>
                <a:effectLst/>
                <a:uLnTx/>
                <a:uFillTx/>
                <a:latin typeface="Securitas Pro Office"/>
                <a:ea typeface="+mn-ea"/>
                <a:cs typeface="+mn-cs"/>
              </a:rPr>
              <a:t>ervices</a:t>
            </a:r>
            <a:r>
              <a:rPr kumimoji="0" lang="en-US" sz="1000" b="0" i="0" u="none" strike="noStrike" kern="1200" cap="none" spc="0" normalizeH="0" baseline="0" noProof="0">
                <a:ln>
                  <a:noFill/>
                </a:ln>
                <a:solidFill>
                  <a:prstClr val="white"/>
                </a:solidFill>
                <a:effectLst/>
                <a:uLnTx/>
                <a:uFillTx/>
                <a:latin typeface="Securitas Pro Office"/>
                <a:ea typeface="+mn-ea"/>
                <a:cs typeface="+mn-cs"/>
              </a:rPr>
              <a:t>: </a:t>
            </a:r>
            <a:br>
              <a:rPr kumimoji="0" lang="en-US" sz="1000" b="0" i="0" u="none" strike="noStrike" kern="1200" cap="none" spc="0" normalizeH="0" baseline="0" noProof="0">
                <a:ln>
                  <a:noFill/>
                </a:ln>
                <a:solidFill>
                  <a:prstClr val="white"/>
                </a:solidFill>
                <a:effectLst/>
                <a:uLnTx/>
                <a:uFillTx/>
                <a:latin typeface="Securitas Pro Office"/>
                <a:ea typeface="+mn-ea"/>
                <a:cs typeface="+mn-cs"/>
              </a:rPr>
            </a:br>
            <a:r>
              <a:rPr kumimoji="0" lang="en-US" sz="1600" b="0" i="0" u="none" strike="noStrike" kern="1200" cap="none" spc="0" normalizeH="0" baseline="0" noProof="0">
                <a:ln>
                  <a:noFill/>
                </a:ln>
                <a:solidFill>
                  <a:srgbClr val="8D5FFF"/>
                </a:solidFill>
                <a:effectLst/>
                <a:uLnTx/>
                <a:uFillTx/>
                <a:latin typeface="Securitas Pro Office"/>
                <a:ea typeface="+mn-ea"/>
                <a:cs typeface="+mn-cs"/>
              </a:rPr>
              <a:t>#2</a:t>
            </a:r>
            <a:endParaRPr kumimoji="0" lang="en-US" sz="1600" b="0" i="0" u="none" strike="noStrike" kern="1200" cap="none" spc="0" normalizeH="0" baseline="0" noProof="0">
              <a:ln>
                <a:noFill/>
              </a:ln>
              <a:solidFill>
                <a:srgbClr val="8D5FFF"/>
              </a:solidFill>
              <a:effectLst/>
              <a:highlight>
                <a:srgbClr val="FFFF00"/>
              </a:highlight>
              <a:uLnTx/>
              <a:uFillTx/>
              <a:latin typeface="Securitas Pro Office"/>
              <a:ea typeface="+mn-ea"/>
              <a:cs typeface="+mn-cs"/>
            </a:endParaRPr>
          </a:p>
        </p:txBody>
      </p:sp>
      <p:sp>
        <p:nvSpPr>
          <p:cNvPr id="43" name="Rectangle 42">
            <a:extLst>
              <a:ext uri="{FF2B5EF4-FFF2-40B4-BE49-F238E27FC236}">
                <a16:creationId xmlns:a16="http://schemas.microsoft.com/office/drawing/2014/main" id="{D2A17CC1-9341-E500-5DC2-DCEFBF48FC55}"/>
              </a:ext>
            </a:extLst>
          </p:cNvPr>
          <p:cNvSpPr/>
          <p:nvPr/>
        </p:nvSpPr>
        <p:spPr>
          <a:xfrm>
            <a:off x="2292469" y="2198837"/>
            <a:ext cx="1887187" cy="3289282"/>
          </a:xfrm>
          <a:prstGeom prst="rect">
            <a:avLst/>
          </a:prstGeom>
          <a:solidFill>
            <a:schemeClr val="tx1">
              <a:alpha val="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49" name="TextBox 48">
            <a:extLst>
              <a:ext uri="{FF2B5EF4-FFF2-40B4-BE49-F238E27FC236}">
                <a16:creationId xmlns:a16="http://schemas.microsoft.com/office/drawing/2014/main" id="{5114EED1-115E-E1E2-FDCA-B43F0EE9058B}"/>
              </a:ext>
            </a:extLst>
          </p:cNvPr>
          <p:cNvSpPr txBox="1"/>
          <p:nvPr/>
        </p:nvSpPr>
        <p:spPr>
          <a:xfrm>
            <a:off x="2292469" y="2372040"/>
            <a:ext cx="1887187" cy="600164"/>
          </a:xfrm>
          <a:prstGeom prst="rect">
            <a:avLst/>
          </a:prstGeom>
          <a:noFill/>
        </p:spPr>
        <p:txBody>
          <a:bodyPr wrap="square" lIns="108000" tIns="0" rIns="108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Securitas Pro Office"/>
                <a:ea typeface="+mn-ea"/>
                <a:cs typeface="+mn-cs"/>
              </a:rPr>
              <a:t>High-quality offering creating client value and retention</a:t>
            </a:r>
            <a:endParaRPr kumimoji="0" lang="en-US" sz="1300" b="1" i="0" u="none" strike="noStrike" kern="1200" cap="none" spc="0" normalizeH="0" baseline="30000" noProof="0">
              <a:ln>
                <a:noFill/>
              </a:ln>
              <a:solidFill>
                <a:prstClr val="white"/>
              </a:solidFill>
              <a:effectLst/>
              <a:uLnTx/>
              <a:uFillTx/>
              <a:latin typeface="Securitas Pro Office"/>
              <a:ea typeface="+mn-ea"/>
              <a:cs typeface="+mn-cs"/>
            </a:endParaRPr>
          </a:p>
        </p:txBody>
      </p:sp>
      <p:sp>
        <p:nvSpPr>
          <p:cNvPr id="53" name="Rectangle 52">
            <a:extLst>
              <a:ext uri="{FF2B5EF4-FFF2-40B4-BE49-F238E27FC236}">
                <a16:creationId xmlns:a16="http://schemas.microsoft.com/office/drawing/2014/main" id="{320FD686-7B6F-B815-A508-3624C04D8DA4}"/>
              </a:ext>
            </a:extLst>
          </p:cNvPr>
          <p:cNvSpPr/>
          <p:nvPr/>
        </p:nvSpPr>
        <p:spPr>
          <a:xfrm>
            <a:off x="2292469" y="3157464"/>
            <a:ext cx="1878028" cy="1298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8D5FFF"/>
                </a:solidFill>
                <a:effectLst/>
                <a:uLnTx/>
                <a:uFillTx/>
                <a:latin typeface="Securitas Pro Office"/>
                <a:ea typeface="+mn-ea"/>
                <a:cs typeface="+mn-cs"/>
              </a:rPr>
              <a:t>&gt;150 000</a:t>
            </a:r>
            <a:br>
              <a:rPr kumimoji="0" lang="en-US" sz="1000" b="0" i="0" u="none" strike="noStrike" kern="1200" cap="none" spc="0" normalizeH="0" baseline="0" noProof="0">
                <a:ln>
                  <a:noFill/>
                </a:ln>
                <a:solidFill>
                  <a:srgbClr val="FC273F"/>
                </a:solidFill>
                <a:effectLst/>
                <a:uLnTx/>
                <a:uFillTx/>
                <a:latin typeface="Securitas Pro Office"/>
                <a:ea typeface="+mn-ea"/>
                <a:cs typeface="+mn-cs"/>
              </a:rPr>
            </a:br>
            <a:r>
              <a:rPr kumimoji="0" lang="en-US" sz="1000" b="0" i="0" u="none" strike="noStrike" kern="1200" cap="none" spc="0" normalizeH="0" baseline="0" noProof="0">
                <a:ln>
                  <a:noFill/>
                </a:ln>
                <a:solidFill>
                  <a:prstClr val="white"/>
                </a:solidFill>
                <a:effectLst/>
                <a:uLnTx/>
                <a:uFillTx/>
                <a:latin typeface="Securitas Pro Office"/>
                <a:ea typeface="+mn-ea"/>
                <a:cs typeface="+mn-cs"/>
              </a:rPr>
              <a:t>clients with cross-selling and solutions opportunities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8D5FFF"/>
                </a:solidFill>
                <a:effectLst/>
                <a:uLnTx/>
                <a:uFillTx/>
                <a:latin typeface="Securitas Pro Office"/>
                <a:ea typeface="+mn-ea"/>
                <a:cs typeface="+mn-cs"/>
              </a:rPr>
              <a:t>~90% </a:t>
            </a:r>
            <a:br>
              <a:rPr kumimoji="0" lang="en-US" sz="1000" b="0" i="0" u="none" strike="noStrike" kern="1200" cap="none" spc="0" normalizeH="0" baseline="0" noProof="0">
                <a:ln>
                  <a:noFill/>
                </a:ln>
                <a:solidFill>
                  <a:srgbClr val="FC273F"/>
                </a:solidFill>
                <a:effectLst/>
                <a:uLnTx/>
                <a:uFillTx/>
                <a:latin typeface="Securitas Pro Office"/>
                <a:ea typeface="+mn-ea"/>
                <a:cs typeface="+mn-cs"/>
              </a:rPr>
            </a:br>
            <a:r>
              <a:rPr kumimoji="0" lang="en-US" sz="1000" b="0" i="0" u="none" strike="noStrike" kern="1200" cap="none" spc="0" normalizeH="0" baseline="0" noProof="0">
                <a:ln>
                  <a:noFill/>
                </a:ln>
                <a:solidFill>
                  <a:prstClr val="white"/>
                </a:solidFill>
                <a:effectLst/>
                <a:uLnTx/>
                <a:uFillTx/>
                <a:latin typeface="Securitas Pro Office"/>
                <a:ea typeface="+mn-ea"/>
                <a:cs typeface="+mn-cs"/>
              </a:rPr>
              <a:t>overall client retention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8D5FFF"/>
                </a:solidFill>
                <a:effectLst/>
                <a:uLnTx/>
                <a:uFillTx/>
                <a:latin typeface="Securitas Pro Office"/>
                <a:ea typeface="+mn-ea"/>
                <a:cs typeface="+mn-cs"/>
              </a:rPr>
              <a:t>&gt;95% </a:t>
            </a:r>
            <a:br>
              <a:rPr kumimoji="0" lang="en-US" sz="1000" b="0" i="0" u="none" strike="noStrike" kern="1200" cap="none" spc="0" normalizeH="0" baseline="0" noProof="0">
                <a:ln>
                  <a:noFill/>
                </a:ln>
                <a:solidFill>
                  <a:srgbClr val="FC273F"/>
                </a:solidFill>
                <a:effectLst/>
                <a:uLnTx/>
                <a:uFillTx/>
                <a:latin typeface="Securitas Pro Office"/>
                <a:ea typeface="+mn-ea"/>
                <a:cs typeface="+mn-cs"/>
              </a:rPr>
            </a:br>
            <a:r>
              <a:rPr kumimoji="0" lang="en-US" sz="1000" b="0" i="0" u="none" strike="noStrike" kern="1200" cap="none" spc="0" normalizeH="0" baseline="0" noProof="0">
                <a:ln>
                  <a:noFill/>
                </a:ln>
                <a:solidFill>
                  <a:prstClr val="white"/>
                </a:solidFill>
                <a:effectLst/>
                <a:uLnTx/>
                <a:uFillTx/>
                <a:latin typeface="Securitas Pro Office"/>
                <a:ea typeface="+mn-ea"/>
                <a:cs typeface="+mn-cs"/>
              </a:rPr>
              <a:t>global client retention</a:t>
            </a:r>
          </a:p>
        </p:txBody>
      </p:sp>
      <p:sp>
        <p:nvSpPr>
          <p:cNvPr id="42" name="Rectangle 41">
            <a:extLst>
              <a:ext uri="{FF2B5EF4-FFF2-40B4-BE49-F238E27FC236}">
                <a16:creationId xmlns:a16="http://schemas.microsoft.com/office/drawing/2014/main" id="{C1B6CFB1-8769-8861-42B9-772B73BF8111}"/>
              </a:ext>
            </a:extLst>
          </p:cNvPr>
          <p:cNvSpPr/>
          <p:nvPr/>
        </p:nvSpPr>
        <p:spPr>
          <a:xfrm>
            <a:off x="4255552" y="2198837"/>
            <a:ext cx="1887187" cy="3289282"/>
          </a:xfrm>
          <a:prstGeom prst="rect">
            <a:avLst/>
          </a:prstGeom>
          <a:solidFill>
            <a:schemeClr val="tx1">
              <a:alpha val="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0" name="TextBox 49">
            <a:extLst>
              <a:ext uri="{FF2B5EF4-FFF2-40B4-BE49-F238E27FC236}">
                <a16:creationId xmlns:a16="http://schemas.microsoft.com/office/drawing/2014/main" id="{DAF3B4ED-0DF0-7141-8117-77C5FA3BAA99}"/>
              </a:ext>
            </a:extLst>
          </p:cNvPr>
          <p:cNvSpPr txBox="1"/>
          <p:nvPr/>
        </p:nvSpPr>
        <p:spPr>
          <a:xfrm>
            <a:off x="4255552" y="2372040"/>
            <a:ext cx="1887187" cy="400110"/>
          </a:xfrm>
          <a:prstGeom prst="rect">
            <a:avLst/>
          </a:prstGeom>
          <a:noFill/>
        </p:spPr>
        <p:txBody>
          <a:bodyPr wrap="square" lIns="108000" tIns="0" rIns="108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Securitas Pro Office"/>
                <a:ea typeface="+mn-ea"/>
                <a:cs typeface="+mn-cs"/>
              </a:rPr>
              <a:t>Successful price vs. wage management</a:t>
            </a:r>
          </a:p>
        </p:txBody>
      </p:sp>
      <p:sp>
        <p:nvSpPr>
          <p:cNvPr id="54" name="Rectangle 53">
            <a:extLst>
              <a:ext uri="{FF2B5EF4-FFF2-40B4-BE49-F238E27FC236}">
                <a16:creationId xmlns:a16="http://schemas.microsoft.com/office/drawing/2014/main" id="{CC414FD2-0E85-35A5-B649-0CDFFDDD02CC}"/>
              </a:ext>
            </a:extLst>
          </p:cNvPr>
          <p:cNvSpPr/>
          <p:nvPr/>
        </p:nvSpPr>
        <p:spPr>
          <a:xfrm>
            <a:off x="4255552" y="3157464"/>
            <a:ext cx="1878027" cy="1298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Price/wage well managed from 2021 and 2022</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Dynamic price management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Enabled by new digital platforms</a:t>
            </a:r>
            <a:endParaRPr kumimoji="0" lang="en-US" sz="1000" b="0" i="0" u="none" strike="noStrike" kern="1200" cap="none" spc="0" normalizeH="0" baseline="0" noProof="0">
              <a:ln>
                <a:noFill/>
              </a:ln>
              <a:solidFill>
                <a:srgbClr val="8D5FFF"/>
              </a:solidFill>
              <a:effectLst/>
              <a:uLnTx/>
              <a:uFillTx/>
              <a:latin typeface="Securitas Pro Office"/>
              <a:ea typeface="+mn-ea"/>
              <a:cs typeface="+mn-cs"/>
            </a:endParaRPr>
          </a:p>
        </p:txBody>
      </p:sp>
      <p:sp>
        <p:nvSpPr>
          <p:cNvPr id="44" name="Rectangle 43">
            <a:extLst>
              <a:ext uri="{FF2B5EF4-FFF2-40B4-BE49-F238E27FC236}">
                <a16:creationId xmlns:a16="http://schemas.microsoft.com/office/drawing/2014/main" id="{77977CBF-307E-57E5-D6F5-B055C822FEE6}"/>
              </a:ext>
            </a:extLst>
          </p:cNvPr>
          <p:cNvSpPr/>
          <p:nvPr/>
        </p:nvSpPr>
        <p:spPr>
          <a:xfrm>
            <a:off x="6225029" y="2198837"/>
            <a:ext cx="1887187" cy="3289282"/>
          </a:xfrm>
          <a:prstGeom prst="rect">
            <a:avLst/>
          </a:prstGeom>
          <a:solidFill>
            <a:schemeClr val="tx1">
              <a:alpha val="3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1" name="TextBox 50">
            <a:extLst>
              <a:ext uri="{FF2B5EF4-FFF2-40B4-BE49-F238E27FC236}">
                <a16:creationId xmlns:a16="http://schemas.microsoft.com/office/drawing/2014/main" id="{B79D7F8B-024B-138C-5A24-EFA122AE2792}"/>
              </a:ext>
            </a:extLst>
          </p:cNvPr>
          <p:cNvSpPr txBox="1"/>
          <p:nvPr/>
        </p:nvSpPr>
        <p:spPr>
          <a:xfrm>
            <a:off x="6225029" y="2372040"/>
            <a:ext cx="1887187" cy="400110"/>
          </a:xfrm>
          <a:prstGeom prst="rect">
            <a:avLst/>
          </a:prstGeom>
          <a:noFill/>
        </p:spPr>
        <p:txBody>
          <a:bodyPr wrap="square" lIns="108000" tIns="0" rIns="108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Securitas Pro Office"/>
                <a:ea typeface="+mn-ea"/>
                <a:cs typeface="+mn-cs"/>
              </a:rPr>
              <a:t>Margin improvement focus</a:t>
            </a:r>
          </a:p>
        </p:txBody>
      </p:sp>
      <p:sp>
        <p:nvSpPr>
          <p:cNvPr id="25" name="TextBox 24">
            <a:extLst>
              <a:ext uri="{FF2B5EF4-FFF2-40B4-BE49-F238E27FC236}">
                <a16:creationId xmlns:a16="http://schemas.microsoft.com/office/drawing/2014/main" id="{6503B4E4-CBF4-447B-B684-C0975D0BA0ED}"/>
              </a:ext>
            </a:extLst>
          </p:cNvPr>
          <p:cNvSpPr txBox="1"/>
          <p:nvPr/>
        </p:nvSpPr>
        <p:spPr>
          <a:xfrm>
            <a:off x="315912" y="6393078"/>
            <a:ext cx="7796304"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curitas Pro Office"/>
                <a:ea typeface="+mn-ea"/>
                <a:cs typeface="+mn-cs"/>
              </a:rPr>
              <a:t>(1) The Freedonia Group, Global Security Services, April 2022. Market position based on Securitas’ sales in 2021 in relation to its competitors’ sales in 2021</a:t>
            </a:r>
          </a:p>
        </p:txBody>
      </p:sp>
      <p:sp>
        <p:nvSpPr>
          <p:cNvPr id="27" name="Rectangle 26">
            <a:extLst>
              <a:ext uri="{FF2B5EF4-FFF2-40B4-BE49-F238E27FC236}">
                <a16:creationId xmlns:a16="http://schemas.microsoft.com/office/drawing/2014/main" id="{B1A5E78E-CB30-42D5-B309-24EC99C4ED32}"/>
              </a:ext>
            </a:extLst>
          </p:cNvPr>
          <p:cNvSpPr/>
          <p:nvPr/>
        </p:nvSpPr>
        <p:spPr>
          <a:xfrm>
            <a:off x="315913" y="5662327"/>
            <a:ext cx="7750584" cy="435600"/>
          </a:xfrm>
          <a:prstGeom prst="rect">
            <a:avLst/>
          </a:prstGeom>
          <a:solidFill>
            <a:schemeClr val="tx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ctr" defTabSz="914400" rtl="0" eaLnBrk="1" fontAlgn="auto" latinLnBrk="0" hangingPunct="1">
              <a:lnSpc>
                <a:spcPct val="100000"/>
              </a:lnSpc>
              <a:spcBef>
                <a:spcPts val="300"/>
              </a:spcBef>
              <a:spcAft>
                <a:spcPts val="300"/>
              </a:spcAft>
              <a:buClr>
                <a:srgbClr val="031F30"/>
              </a:buClr>
              <a:buSzPct val="100000"/>
              <a:buFont typeface="Segoe UI" panose="020B0502040204020203" pitchFamily="34" charset="0"/>
              <a:buChar char="​"/>
              <a:tabLst/>
              <a:defRPr/>
            </a:pPr>
            <a:r>
              <a:rPr kumimoji="0" lang="en-GB" sz="1200" b="1"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Security Services </a:t>
            </a:r>
            <a:r>
              <a:rPr kumimoji="0" lang="en-GB" sz="120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represented 66% of sales in H1 2023</a:t>
            </a:r>
            <a:r>
              <a:rPr lang="en-GB" sz="1200" b="1">
                <a:solidFill>
                  <a:prstClr val="white"/>
                </a:solidFill>
                <a:latin typeface="Securitas Pro Office"/>
                <a:cs typeface="Arial" panose="020B0604020202020204" pitchFamily="34" charset="0"/>
              </a:rPr>
              <a:t>: </a:t>
            </a:r>
            <a:r>
              <a:rPr kumimoji="0" lang="en-GB" sz="1200" b="1"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focus on quality, productivity and profitability </a:t>
            </a:r>
            <a:endParaRPr kumimoji="0" lang="en-GB" sz="1200" b="1" i="0" u="none" strike="noStrike" kern="1200" cap="none" spc="0" normalizeH="0" baseline="30000" noProof="0">
              <a:ln>
                <a:noFill/>
              </a:ln>
              <a:solidFill>
                <a:prstClr val="white"/>
              </a:solidFill>
              <a:effectLst/>
              <a:uLnTx/>
              <a:uFillTx/>
              <a:latin typeface="Securitas Pro Office"/>
              <a:ea typeface="+mn-ea"/>
              <a:cs typeface="Arial" panose="020B0604020202020204" pitchFamily="34" charset="0"/>
            </a:endParaRPr>
          </a:p>
        </p:txBody>
      </p:sp>
      <p:sp>
        <p:nvSpPr>
          <p:cNvPr id="23" name="Rectangle 22">
            <a:extLst>
              <a:ext uri="{FF2B5EF4-FFF2-40B4-BE49-F238E27FC236}">
                <a16:creationId xmlns:a16="http://schemas.microsoft.com/office/drawing/2014/main" id="{29482874-F811-4E89-BA88-372DE48B3333}"/>
              </a:ext>
            </a:extLst>
          </p:cNvPr>
          <p:cNvSpPr/>
          <p:nvPr/>
        </p:nvSpPr>
        <p:spPr>
          <a:xfrm>
            <a:off x="6225029" y="3157464"/>
            <a:ext cx="1959264" cy="1298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1" i="0" u="none" strike="noStrike" kern="1200" cap="none" spc="0" normalizeH="0" baseline="0" noProof="0">
                <a:ln>
                  <a:noFill/>
                </a:ln>
                <a:solidFill>
                  <a:prstClr val="white"/>
                </a:solidFill>
                <a:effectLst/>
                <a:uLnTx/>
                <a:uFillTx/>
                <a:latin typeface="Securitas Pro Office"/>
                <a:ea typeface="+mn-ea"/>
                <a:cs typeface="+mn-cs"/>
              </a:rPr>
              <a:t>Transformation programs</a:t>
            </a:r>
          </a:p>
          <a:p>
            <a:pPr marL="171450" marR="0" lvl="0" indent="-171450" algn="l" defTabSz="914400" rtl="0" eaLnBrk="1" fontAlgn="auto" latinLnBrk="0" hangingPunct="1">
              <a:lnSpc>
                <a:spcPct val="100000"/>
              </a:lnSpc>
              <a:spcBef>
                <a:spcPts val="0"/>
              </a:spcBef>
              <a:spcAft>
                <a:spcPts val="600"/>
              </a:spcAft>
              <a:buClrTx/>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End-to-end digitalization transformation</a:t>
            </a:r>
          </a:p>
          <a:p>
            <a:pPr marL="171450" marR="0" lvl="0" indent="-171450" algn="l" defTabSz="914400" rtl="0" eaLnBrk="1" fontAlgn="auto" latinLnBrk="0" hangingPunct="1">
              <a:lnSpc>
                <a:spcPct val="100000"/>
              </a:lnSpc>
              <a:spcBef>
                <a:spcPts val="0"/>
              </a:spcBef>
              <a:spcAft>
                <a:spcPts val="600"/>
              </a:spcAft>
              <a:buClrTx/>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Digitalized workforce management and client interaction</a:t>
            </a:r>
          </a:p>
          <a:p>
            <a:pPr marL="171450" marR="0" lvl="0" indent="-171450" algn="l" defTabSz="914400" rtl="0" eaLnBrk="1" fontAlgn="auto" latinLnBrk="0" hangingPunct="1">
              <a:lnSpc>
                <a:spcPct val="100000"/>
              </a:lnSpc>
              <a:spcBef>
                <a:spcPts val="0"/>
              </a:spcBef>
              <a:spcAft>
                <a:spcPts val="600"/>
              </a:spcAft>
              <a:buClrTx/>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Increased operational and financial transparency</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000" b="1" i="0" u="none" strike="noStrike" kern="1200" cap="none" spc="0" normalizeH="0" baseline="0" noProof="0">
                <a:ln>
                  <a:noFill/>
                </a:ln>
                <a:solidFill>
                  <a:prstClr val="white"/>
                </a:solidFill>
                <a:effectLst/>
                <a:uLnTx/>
                <a:uFillTx/>
                <a:latin typeface="Securitas Pro Office"/>
                <a:ea typeface="+mn-ea"/>
                <a:cs typeface="+mn-cs"/>
              </a:rPr>
              <a:t>Active portfolio management</a:t>
            </a:r>
          </a:p>
          <a:p>
            <a:pPr marL="171450" marR="0" lvl="0" indent="-171450" algn="l" defTabSz="914400" rtl="0" eaLnBrk="1" fontAlgn="auto" latinLnBrk="0" hangingPunct="1">
              <a:lnSpc>
                <a:spcPct val="100000"/>
              </a:lnSpc>
              <a:spcBef>
                <a:spcPts val="0"/>
              </a:spcBef>
              <a:spcAft>
                <a:spcPts val="600"/>
              </a:spcAft>
              <a:buClrTx/>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Profitability focus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000" b="0" i="0" u="none" strike="noStrike" kern="1200" cap="none" spc="0" normalizeH="0" baseline="0" noProof="0">
              <a:ln>
                <a:noFill/>
              </a:ln>
              <a:solidFill>
                <a:prstClr val="white"/>
              </a:solidFill>
              <a:effectLst/>
              <a:uLnTx/>
              <a:uFillTx/>
              <a:latin typeface="Securitas Pro Office"/>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Tx/>
              <a:buChar char="-"/>
              <a:tabLst/>
              <a:defRPr/>
            </a:pPr>
            <a:endParaRPr kumimoji="0" lang="en-GB" sz="1000" b="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GB" sz="1000" b="1" i="0" u="none" strike="noStrike" kern="1200" cap="none" spc="0" normalizeH="0" baseline="0" noProof="0">
              <a:ln>
                <a:noFill/>
              </a:ln>
              <a:solidFill>
                <a:srgbClr val="8D5FFF"/>
              </a:solidFill>
              <a:effectLst/>
              <a:uLnTx/>
              <a:uFillTx/>
              <a:latin typeface="Securitas Pro Office"/>
              <a:ea typeface="+mn-ea"/>
              <a:cs typeface="+mn-cs"/>
            </a:endParaRPr>
          </a:p>
        </p:txBody>
      </p:sp>
      <p:sp>
        <p:nvSpPr>
          <p:cNvPr id="24" name="Rectangle 23">
            <a:extLst>
              <a:ext uri="{FF2B5EF4-FFF2-40B4-BE49-F238E27FC236}">
                <a16:creationId xmlns:a16="http://schemas.microsoft.com/office/drawing/2014/main" id="{6E9AEAFD-2D83-4849-9902-D25C324DE3E8}"/>
              </a:ext>
            </a:extLst>
          </p:cNvPr>
          <p:cNvSpPr/>
          <p:nvPr/>
        </p:nvSpPr>
        <p:spPr>
          <a:xfrm>
            <a:off x="315912" y="4000613"/>
            <a:ext cx="1803871" cy="6697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1000" b="0" i="0" u="none" strike="noStrike" kern="1200" cap="none" spc="0" normalizeH="0" baseline="0" noProof="0">
              <a:ln>
                <a:noFill/>
              </a:ln>
              <a:solidFill>
                <a:srgbClr val="8D5FFF"/>
              </a:solidFill>
              <a:effectLst/>
              <a:uLnTx/>
              <a:uFillTx/>
              <a:latin typeface="Securitas Pro Office"/>
              <a:ea typeface="+mn-ea"/>
              <a:cs typeface="+mn-cs"/>
            </a:endParaRPr>
          </a:p>
        </p:txBody>
      </p:sp>
      <p:sp>
        <p:nvSpPr>
          <p:cNvPr id="26" name="Rectangle 25">
            <a:extLst>
              <a:ext uri="{FF2B5EF4-FFF2-40B4-BE49-F238E27FC236}">
                <a16:creationId xmlns:a16="http://schemas.microsoft.com/office/drawing/2014/main" id="{3D943075-5748-4549-B7CC-74B454ACF405}"/>
              </a:ext>
            </a:extLst>
          </p:cNvPr>
          <p:cNvSpPr/>
          <p:nvPr/>
        </p:nvSpPr>
        <p:spPr>
          <a:xfrm>
            <a:off x="317501" y="3822721"/>
            <a:ext cx="1802282" cy="7795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8000" tIns="0" rIns="108000" bIns="0" rtlCol="0" anchor="t"/>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curitas Pro Office"/>
                <a:ea typeface="+mn-ea"/>
                <a:cs typeface="+mn-cs"/>
              </a:rPr>
              <a:t>Strong position in key markets globally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000" b="0" i="0" u="none" strike="noStrike" kern="1200" cap="none" spc="0" normalizeH="0" baseline="0" noProof="0">
                <a:ln>
                  <a:noFill/>
                </a:ln>
                <a:solidFill>
                  <a:prstClr val="white"/>
                </a:solidFill>
                <a:effectLst/>
                <a:uLnTx/>
                <a:uFillTx/>
                <a:latin typeface="Securitas Pro Office"/>
                <a:ea typeface="+mn-ea"/>
                <a:cs typeface="+mn-cs"/>
              </a:rPr>
              <a:t>Leading mobile patrol and response network density</a:t>
            </a:r>
          </a:p>
        </p:txBody>
      </p:sp>
      <p:sp>
        <p:nvSpPr>
          <p:cNvPr id="30" name="Title 1">
            <a:extLst>
              <a:ext uri="{FF2B5EF4-FFF2-40B4-BE49-F238E27FC236}">
                <a16:creationId xmlns:a16="http://schemas.microsoft.com/office/drawing/2014/main" id="{3214ACE1-C7C6-42AA-A819-2C6A27EA30D2}"/>
              </a:ext>
            </a:extLst>
          </p:cNvPr>
          <p:cNvSpPr txBox="1">
            <a:spLocks/>
          </p:cNvSpPr>
          <p:nvPr/>
        </p:nvSpPr>
        <p:spPr>
          <a:xfrm>
            <a:off x="315913" y="1074420"/>
            <a:ext cx="7796303" cy="605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Securitas Pro Office"/>
                <a:ea typeface="+mj-ea"/>
                <a:cs typeface="+mj-cs"/>
              </a:rPr>
              <a:t>Quality </a:t>
            </a:r>
            <a:r>
              <a:rPr lang="en-US">
                <a:latin typeface="Securitas Pro Office"/>
              </a:rPr>
              <a:t>S</a:t>
            </a:r>
            <a:r>
              <a:rPr kumimoji="0" lang="en-US" sz="2400" b="0" i="0" u="none" strike="noStrike" kern="1200" cap="none" spc="0" normalizeH="0" baseline="0" noProof="0" err="1">
                <a:ln>
                  <a:noFill/>
                </a:ln>
                <a:effectLst/>
                <a:uLnTx/>
                <a:uFillTx/>
                <a:latin typeface="Securitas Pro Office"/>
                <a:ea typeface="+mj-ea"/>
                <a:cs typeface="+mj-cs"/>
              </a:rPr>
              <a:t>ecurity</a:t>
            </a:r>
            <a:r>
              <a:rPr kumimoji="0" lang="en-US" sz="2400" b="0" i="0" u="none" strike="noStrike" kern="1200" cap="none" spc="0" normalizeH="0" baseline="0" noProof="0">
                <a:ln>
                  <a:noFill/>
                </a:ln>
                <a:solidFill>
                  <a:prstClr val="white"/>
                </a:solidFill>
                <a:effectLst/>
                <a:uLnTx/>
                <a:uFillTx/>
                <a:latin typeface="Securitas Pro Office"/>
                <a:ea typeface="+mj-ea"/>
                <a:cs typeface="+mj-cs"/>
              </a:rPr>
              <a:t> </a:t>
            </a:r>
            <a:r>
              <a:rPr lang="en-US">
                <a:solidFill>
                  <a:prstClr val="white"/>
                </a:solidFill>
                <a:latin typeface="Securitas Pro Office"/>
              </a:rPr>
              <a:t>S</a:t>
            </a:r>
            <a:r>
              <a:rPr kumimoji="0" lang="en-US" sz="2400" b="0" i="0" u="none" strike="noStrike" kern="1200" cap="none" spc="0" normalizeH="0" baseline="0" noProof="0" err="1">
                <a:ln>
                  <a:noFill/>
                </a:ln>
                <a:solidFill>
                  <a:prstClr val="white"/>
                </a:solidFill>
                <a:effectLst/>
                <a:uLnTx/>
                <a:uFillTx/>
                <a:latin typeface="Securitas Pro Office"/>
                <a:ea typeface="+mj-ea"/>
                <a:cs typeface="+mj-cs"/>
              </a:rPr>
              <a:t>ervices</a:t>
            </a:r>
            <a:r>
              <a:rPr kumimoji="0" lang="en-US" sz="2400" b="0" i="0" u="none" strike="noStrike" kern="1200" cap="none" spc="0" normalizeH="0" baseline="0" noProof="0">
                <a:ln>
                  <a:noFill/>
                </a:ln>
                <a:solidFill>
                  <a:prstClr val="white"/>
                </a:solidFill>
                <a:effectLst/>
                <a:uLnTx/>
                <a:uFillTx/>
                <a:latin typeface="Securitas Pro Office"/>
                <a:ea typeface="+mj-ea"/>
                <a:cs typeface="+mj-cs"/>
              </a:rPr>
              <a:t> with global presence generating steady and strong cash flows</a:t>
            </a:r>
          </a:p>
        </p:txBody>
      </p:sp>
    </p:spTree>
    <p:custDataLst>
      <p:tags r:id="rId1"/>
    </p:custDataLst>
    <p:extLst>
      <p:ext uri="{BB962C8B-B14F-4D97-AF65-F5344CB8AC3E}">
        <p14:creationId xmlns:p14="http://schemas.microsoft.com/office/powerpoint/2010/main" val="2375079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2D01A7-A5F0-32D9-8BF5-C5A57CAA6DAC}"/>
              </a:ext>
            </a:extLst>
          </p:cNvPr>
          <p:cNvPicPr>
            <a:picLocks noChangeAspect="1"/>
          </p:cNvPicPr>
          <p:nvPr/>
        </p:nvPicPr>
        <p:blipFill>
          <a:blip r:embed="rId4"/>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B06102A4-A6BA-452B-ADC4-DFE62C6CD88F}"/>
              </a:ext>
            </a:extLst>
          </p:cNvPr>
          <p:cNvSpPr>
            <a:spLocks noGrp="1"/>
          </p:cNvSpPr>
          <p:nvPr>
            <p:ph type="ctrTitle"/>
          </p:nvPr>
        </p:nvSpPr>
        <p:spPr>
          <a:xfrm>
            <a:off x="212726" y="817632"/>
            <a:ext cx="7624762" cy="3042850"/>
          </a:xfrm>
        </p:spPr>
        <p:txBody>
          <a:bodyPr/>
          <a:lstStyle/>
          <a:p>
            <a:pPr lvl="0"/>
            <a:r>
              <a:rPr lang="en-US"/>
              <a:t>Financial overview </a:t>
            </a:r>
            <a:br>
              <a:rPr lang="en-US"/>
            </a:br>
            <a:endParaRPr lang="en-US"/>
          </a:p>
        </p:txBody>
      </p:sp>
      <p:sp>
        <p:nvSpPr>
          <p:cNvPr id="8" name="Slide Number Placeholder 14">
            <a:extLst>
              <a:ext uri="{FF2B5EF4-FFF2-40B4-BE49-F238E27FC236}">
                <a16:creationId xmlns:a16="http://schemas.microsoft.com/office/drawing/2014/main" id="{9DEFB9D0-F79D-4527-8E0B-7865FF7FCE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3265014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177C88-6043-3BF2-424F-52E24442848E}"/>
              </a:ext>
            </a:extLst>
          </p:cNvPr>
          <p:cNvPicPr>
            <a:picLocks noChangeAspect="1"/>
          </p:cNvPicPr>
          <p:nvPr/>
        </p:nvPicPr>
        <p:blipFill rotWithShape="1">
          <a:blip r:embed="rId4"/>
          <a:srcRect l="1" t="16169" r="16064"/>
          <a:stretch/>
        </p:blipFill>
        <p:spPr>
          <a:xfrm>
            <a:off x="-2450" y="0"/>
            <a:ext cx="12194450" cy="6858000"/>
          </a:xfrm>
          <a:prstGeom prst="rect">
            <a:avLst/>
          </a:prstGeom>
        </p:spPr>
      </p:pic>
      <p:sp>
        <p:nvSpPr>
          <p:cNvPr id="2" name="Title 1">
            <a:extLst>
              <a:ext uri="{FF2B5EF4-FFF2-40B4-BE49-F238E27FC236}">
                <a16:creationId xmlns:a16="http://schemas.microsoft.com/office/drawing/2014/main" id="{4BED1360-BC72-4444-BCE9-1BE4F333CE4A}"/>
              </a:ext>
            </a:extLst>
          </p:cNvPr>
          <p:cNvSpPr>
            <a:spLocks noGrp="1"/>
          </p:cNvSpPr>
          <p:nvPr>
            <p:ph type="title"/>
          </p:nvPr>
        </p:nvSpPr>
        <p:spPr>
          <a:xfrm>
            <a:off x="315913" y="719572"/>
            <a:ext cx="11542576" cy="605155"/>
          </a:xfrm>
        </p:spPr>
        <p:txBody>
          <a:bodyPr/>
          <a:lstStyle/>
          <a:p>
            <a:r>
              <a:rPr lang="en-US" sz="2400">
                <a:solidFill>
                  <a:schemeClr val="bg1"/>
                </a:solidFill>
                <a:ea typeface="Calibri" panose="020F0502020204030204" pitchFamily="34" charset="0"/>
                <a:cs typeface="Times New Roman" panose="02020603050405020304" pitchFamily="18" charset="0"/>
              </a:rPr>
              <a:t>Securitas’ financial targets</a:t>
            </a:r>
            <a:endParaRPr lang="en-US">
              <a:solidFill>
                <a:schemeClr val="bg1"/>
              </a:solidFill>
            </a:endParaRPr>
          </a:p>
        </p:txBody>
      </p:sp>
      <p:sp>
        <p:nvSpPr>
          <p:cNvPr id="11" name="Slide Number Placeholder 14">
            <a:extLst>
              <a:ext uri="{FF2B5EF4-FFF2-40B4-BE49-F238E27FC236}">
                <a16:creationId xmlns:a16="http://schemas.microsoft.com/office/drawing/2014/main" id="{0725AF42-C0E2-43F7-BCB5-4B2CB8C7D5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srgbClr val="031F30"/>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0" i="0" u="none" strike="noStrike" kern="1200" cap="none" spc="0" normalizeH="0" baseline="0" noProof="0">
              <a:ln>
                <a:noFill/>
              </a:ln>
              <a:solidFill>
                <a:srgbClr val="031F30"/>
              </a:solidFill>
              <a:effectLst/>
              <a:uLnTx/>
              <a:uFillTx/>
              <a:latin typeface="Securitas Pro Office"/>
              <a:ea typeface="+mn-ea"/>
              <a:cs typeface="+mn-cs"/>
            </a:endParaRPr>
          </a:p>
        </p:txBody>
      </p:sp>
      <p:sp>
        <p:nvSpPr>
          <p:cNvPr id="3" name="Rectangle 2">
            <a:extLst>
              <a:ext uri="{FF2B5EF4-FFF2-40B4-BE49-F238E27FC236}">
                <a16:creationId xmlns:a16="http://schemas.microsoft.com/office/drawing/2014/main" id="{7D5228C7-7211-483C-BA9C-1238E40C6C3A}"/>
              </a:ext>
            </a:extLst>
          </p:cNvPr>
          <p:cNvSpPr/>
          <p:nvPr/>
        </p:nvSpPr>
        <p:spPr>
          <a:xfrm>
            <a:off x="315911" y="1635507"/>
            <a:ext cx="4680000" cy="26498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031F30"/>
              </a:solidFill>
              <a:effectLst/>
              <a:uLnTx/>
              <a:uFillTx/>
              <a:latin typeface="Securitas Pro Office"/>
              <a:ea typeface="+mn-ea"/>
              <a:cs typeface="+mn-cs"/>
            </a:endParaRPr>
          </a:p>
        </p:txBody>
      </p:sp>
      <p:sp>
        <p:nvSpPr>
          <p:cNvPr id="16" name="TextBox 15">
            <a:extLst>
              <a:ext uri="{FF2B5EF4-FFF2-40B4-BE49-F238E27FC236}">
                <a16:creationId xmlns:a16="http://schemas.microsoft.com/office/drawing/2014/main" id="{F2682391-29FA-4529-890C-C902633BF9FA}"/>
              </a:ext>
            </a:extLst>
          </p:cNvPr>
          <p:cNvSpPr txBox="1"/>
          <p:nvPr/>
        </p:nvSpPr>
        <p:spPr>
          <a:xfrm>
            <a:off x="551101" y="2222455"/>
            <a:ext cx="4216842" cy="8617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D5FFF"/>
                </a:solidFill>
                <a:effectLst/>
                <a:uLnTx/>
                <a:uFillTx/>
                <a:latin typeface="Securitas Pro Office"/>
                <a:ea typeface="+mn-ea"/>
                <a:cs typeface="+mn-cs"/>
              </a:rPr>
              <a:t>8-10%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mn-cs"/>
              </a:rPr>
              <a:t>Technology &amp; Solutions annual average real sales growth </a:t>
            </a:r>
            <a:r>
              <a:rPr kumimoji="0" lang="en-US" sz="1400" b="0" i="0" u="none" strike="noStrike" kern="1200" cap="none" spc="0" normalizeH="0" baseline="30000" noProof="0">
                <a:ln>
                  <a:noFill/>
                </a:ln>
                <a:solidFill>
                  <a:prstClr val="white"/>
                </a:solidFill>
                <a:effectLst/>
                <a:uLnTx/>
                <a:uFillTx/>
                <a:latin typeface="Securitas Pro Office"/>
                <a:ea typeface="+mn-ea"/>
                <a:cs typeface="+mn-cs"/>
              </a:rPr>
              <a:t>(1)</a:t>
            </a:r>
          </a:p>
        </p:txBody>
      </p:sp>
      <p:sp>
        <p:nvSpPr>
          <p:cNvPr id="20" name="Rectangle 19">
            <a:extLst>
              <a:ext uri="{FF2B5EF4-FFF2-40B4-BE49-F238E27FC236}">
                <a16:creationId xmlns:a16="http://schemas.microsoft.com/office/drawing/2014/main" id="{7B7F6B25-A63B-4945-8CCD-2F1B73E249E3}"/>
              </a:ext>
            </a:extLst>
          </p:cNvPr>
          <p:cNvSpPr/>
          <p:nvPr/>
        </p:nvSpPr>
        <p:spPr>
          <a:xfrm>
            <a:off x="5189769" y="1635507"/>
            <a:ext cx="4680000" cy="26498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031F30"/>
              </a:solidFill>
              <a:effectLst/>
              <a:uLnTx/>
              <a:uFillTx/>
              <a:latin typeface="Securitas Pro Office"/>
              <a:ea typeface="+mn-ea"/>
              <a:cs typeface="+mn-cs"/>
            </a:endParaRPr>
          </a:p>
        </p:txBody>
      </p:sp>
      <p:sp>
        <p:nvSpPr>
          <p:cNvPr id="18" name="TextBox 17">
            <a:extLst>
              <a:ext uri="{FF2B5EF4-FFF2-40B4-BE49-F238E27FC236}">
                <a16:creationId xmlns:a16="http://schemas.microsoft.com/office/drawing/2014/main" id="{553744F1-34CB-4664-8F6C-6EE6DE0CD132}"/>
              </a:ext>
            </a:extLst>
          </p:cNvPr>
          <p:cNvSpPr txBox="1"/>
          <p:nvPr/>
        </p:nvSpPr>
        <p:spPr>
          <a:xfrm>
            <a:off x="7645716" y="2222455"/>
            <a:ext cx="1832127" cy="8617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D5FFF"/>
                </a:solidFill>
                <a:effectLst/>
                <a:uLnTx/>
                <a:uFillTx/>
                <a:latin typeface="Securitas Pro Office"/>
                <a:ea typeface="+mn-ea"/>
                <a:cs typeface="+mn-cs"/>
              </a:rPr>
              <a:t>&gt;10%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mn-cs"/>
              </a:rPr>
              <a:t>Long-term EBITA margin ambition</a:t>
            </a:r>
          </a:p>
        </p:txBody>
      </p:sp>
      <p:sp>
        <p:nvSpPr>
          <p:cNvPr id="17" name="TextBox 16">
            <a:extLst>
              <a:ext uri="{FF2B5EF4-FFF2-40B4-BE49-F238E27FC236}">
                <a16:creationId xmlns:a16="http://schemas.microsoft.com/office/drawing/2014/main" id="{94FEDB97-4AE9-4E55-9EED-6FDA7080E7DC}"/>
              </a:ext>
            </a:extLst>
          </p:cNvPr>
          <p:cNvSpPr txBox="1"/>
          <p:nvPr/>
        </p:nvSpPr>
        <p:spPr>
          <a:xfrm>
            <a:off x="5443977" y="2222455"/>
            <a:ext cx="1832128" cy="86177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D5FFF"/>
                </a:solidFill>
                <a:effectLst/>
                <a:uLnTx/>
                <a:uFillTx/>
                <a:latin typeface="Securitas Pro Office"/>
                <a:ea typeface="+mn-ea"/>
                <a:cs typeface="+mn-cs"/>
              </a:rPr>
              <a:t>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mn-cs"/>
              </a:rPr>
              <a:t>Group EBITA margin by year-end 2025</a:t>
            </a:r>
          </a:p>
        </p:txBody>
      </p:sp>
      <p:sp>
        <p:nvSpPr>
          <p:cNvPr id="25" name="TextBox 24">
            <a:extLst>
              <a:ext uri="{FF2B5EF4-FFF2-40B4-BE49-F238E27FC236}">
                <a16:creationId xmlns:a16="http://schemas.microsoft.com/office/drawing/2014/main" id="{9B7EBD0B-88A5-4B08-BCB3-2290E12A7D5B}"/>
              </a:ext>
            </a:extLst>
          </p:cNvPr>
          <p:cNvSpPr txBox="1"/>
          <p:nvPr/>
        </p:nvSpPr>
        <p:spPr>
          <a:xfrm>
            <a:off x="551100" y="1754347"/>
            <a:ext cx="4403480"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curitas Pro Office"/>
                <a:ea typeface="+mn-ea"/>
                <a:cs typeface="+mn-cs"/>
              </a:rPr>
              <a:t>Superior growth</a:t>
            </a:r>
          </a:p>
        </p:txBody>
      </p:sp>
      <p:sp>
        <p:nvSpPr>
          <p:cNvPr id="26" name="TextBox 25">
            <a:extLst>
              <a:ext uri="{FF2B5EF4-FFF2-40B4-BE49-F238E27FC236}">
                <a16:creationId xmlns:a16="http://schemas.microsoft.com/office/drawing/2014/main" id="{FAF260A6-67F7-4DED-A305-083D72D561C9}"/>
              </a:ext>
            </a:extLst>
          </p:cNvPr>
          <p:cNvSpPr txBox="1"/>
          <p:nvPr/>
        </p:nvSpPr>
        <p:spPr>
          <a:xfrm>
            <a:off x="5443976" y="1754347"/>
            <a:ext cx="4184476" cy="43088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Securitas Pro Office"/>
                <a:ea typeface="+mn-ea"/>
                <a:cs typeface="+mn-cs"/>
              </a:rPr>
              <a:t>Higher margins</a:t>
            </a:r>
          </a:p>
        </p:txBody>
      </p:sp>
      <p:sp>
        <p:nvSpPr>
          <p:cNvPr id="28" name="TextBox 27">
            <a:extLst>
              <a:ext uri="{FF2B5EF4-FFF2-40B4-BE49-F238E27FC236}">
                <a16:creationId xmlns:a16="http://schemas.microsoft.com/office/drawing/2014/main" id="{26FDA11C-9F3D-448D-AF98-903CBD4353B9}"/>
              </a:ext>
            </a:extLst>
          </p:cNvPr>
          <p:cNvSpPr txBox="1"/>
          <p:nvPr/>
        </p:nvSpPr>
        <p:spPr>
          <a:xfrm>
            <a:off x="551100" y="3221385"/>
            <a:ext cx="3701698" cy="692497"/>
          </a:xfrm>
          <a:prstGeom prst="rect">
            <a:avLst/>
          </a:prstGeom>
          <a:noFill/>
        </p:spPr>
        <p:txBody>
          <a:bodyPr wrap="square" lIns="0" tIns="0" rIns="0" bIns="0" anchor="t">
            <a:sp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A leading global Technology &amp; Solutions provider with strong position in key geographical markets</a:t>
            </a:r>
          </a:p>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Compelling solutions and cross-selling opportunities </a:t>
            </a:r>
            <a:endParaRPr kumimoji="0" lang="en-US" sz="1000" b="0" i="0" u="none" strike="noStrike" kern="1200" cap="none" spc="0" normalizeH="0" baseline="0" noProof="0">
              <a:ln>
                <a:noFill/>
              </a:ln>
              <a:solidFill>
                <a:prstClr val="white"/>
              </a:solidFill>
              <a:effectLst/>
              <a:uLnTx/>
              <a:uFillTx/>
              <a:latin typeface="Securitas Pro Office"/>
              <a:ea typeface="+mn-ea"/>
              <a:cs typeface="+mn-cs"/>
            </a:endParaRPr>
          </a:p>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Attractive M&amp;A opportunities after deleveraging phase</a:t>
            </a:r>
          </a:p>
        </p:txBody>
      </p:sp>
      <p:sp>
        <p:nvSpPr>
          <p:cNvPr id="32" name="TextBox 31">
            <a:extLst>
              <a:ext uri="{FF2B5EF4-FFF2-40B4-BE49-F238E27FC236}">
                <a16:creationId xmlns:a16="http://schemas.microsoft.com/office/drawing/2014/main" id="{9546F555-46B6-44E2-B94B-F4356351BBC1}"/>
              </a:ext>
            </a:extLst>
          </p:cNvPr>
          <p:cNvSpPr txBox="1"/>
          <p:nvPr/>
        </p:nvSpPr>
        <p:spPr>
          <a:xfrm>
            <a:off x="5443976" y="3221385"/>
            <a:ext cx="4184476" cy="884858"/>
          </a:xfrm>
          <a:prstGeom prst="rect">
            <a:avLst/>
          </a:prstGeom>
          <a:noFill/>
        </p:spPr>
        <p:txBody>
          <a:bodyPr wrap="square" lIns="0" tIns="0" rIns="0" bIns="0" anchor="t">
            <a:spAutoFit/>
          </a:bodyPr>
          <a:lstStyle>
            <a:defPPr>
              <a:defRPr lang="en-US"/>
            </a:defPPr>
            <a:lvl1pPr marR="0" lvl="0" algn="ctr" fontAlgn="auto">
              <a:lnSpc>
                <a:spcPct val="100000"/>
              </a:lnSpc>
              <a:spcBef>
                <a:spcPts val="0"/>
              </a:spcBef>
              <a:spcAft>
                <a:spcPts val="600"/>
              </a:spcAft>
              <a:buClrTx/>
              <a:buSzTx/>
              <a:tabLst/>
              <a:defRPr kumimoji="0" sz="1400" b="0" i="0" u="none" strike="noStrike" cap="none" spc="0" normalizeH="0" baseline="0">
                <a:ln>
                  <a:noFill/>
                </a:ln>
                <a:solidFill>
                  <a:srgbClr val="031F30"/>
                </a:solidFill>
                <a:effectLst/>
                <a:uLnTx/>
                <a:uFillTx/>
                <a:latin typeface="Securitas Pro Office"/>
              </a:defRPr>
            </a:lvl1pPr>
          </a:lstStyle>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US" sz="1000" b="0" i="0" u="none" strike="noStrike" kern="1200" cap="none" spc="0" normalizeH="0" baseline="0" noProof="0">
                <a:ln>
                  <a:noFill/>
                </a:ln>
                <a:solidFill>
                  <a:prstClr val="white"/>
                </a:solidFill>
                <a:effectLst/>
                <a:uLnTx/>
                <a:uFillTx/>
                <a:latin typeface="Securitas Pro Office"/>
                <a:ea typeface="+mn-ea"/>
                <a:cs typeface="+mn-cs"/>
              </a:rPr>
              <a:t>Increased exposure to high-margin Technology &amp; Solutions market</a:t>
            </a:r>
          </a:p>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Strong cost synergies with </a:t>
            </a:r>
            <a:r>
              <a:rPr kumimoji="0" lang="en-GB" sz="10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STANLEY</a:t>
            </a:r>
            <a:r>
              <a:rPr kumimoji="0" lang="en-GB" sz="1000" b="0" i="0" u="none" strike="noStrike" kern="1200" cap="none" spc="0" normalizeH="0" baseline="0" noProof="0">
                <a:ln>
                  <a:noFill/>
                </a:ln>
                <a:solidFill>
                  <a:prstClr val="white"/>
                </a:solidFill>
                <a:effectLst/>
                <a:uLnTx/>
                <a:uFillTx/>
                <a:latin typeface="Securitas Pro Office"/>
                <a:ea typeface="+mn-ea"/>
                <a:cs typeface="+mn-cs"/>
              </a:rPr>
              <a:t> (MUSD 50)</a:t>
            </a:r>
          </a:p>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Margin enhancement through business transformation programs</a:t>
            </a:r>
          </a:p>
          <a:p>
            <a:pPr marL="177800" marR="0" lvl="1" indent="-177800" algn="l" defTabSz="914400" rtl="0" eaLnBrk="1" fontAlgn="auto" latinLnBrk="0" hangingPunct="1">
              <a:lnSpc>
                <a:spcPct val="100000"/>
              </a:lnSpc>
              <a:spcBef>
                <a:spcPts val="0"/>
              </a:spcBef>
              <a:spcAft>
                <a:spcPts val="300"/>
              </a:spcAft>
              <a:buClr>
                <a:prstClr val="white"/>
              </a:buClr>
              <a:buSzTx/>
              <a:buFont typeface="Securitas Pro Office" panose="00000500000000000000" pitchFamily="2" charset="0"/>
              <a:buChar char="—"/>
              <a:tabLst/>
              <a:defRPr/>
            </a:pPr>
            <a:r>
              <a:rPr kumimoji="0" lang="en-GB" sz="1000" b="0" i="0" u="none" strike="noStrike" kern="1200" cap="none" spc="0" normalizeH="0" baseline="0" noProof="0">
                <a:ln>
                  <a:noFill/>
                </a:ln>
                <a:solidFill>
                  <a:prstClr val="white"/>
                </a:solidFill>
                <a:effectLst/>
                <a:uLnTx/>
                <a:uFillTx/>
                <a:latin typeface="Securitas Pro Office"/>
                <a:ea typeface="+mn-ea"/>
                <a:cs typeface="+mn-cs"/>
              </a:rPr>
              <a:t>Active portfolio management and continuous review of non-performing contracts</a:t>
            </a:r>
          </a:p>
        </p:txBody>
      </p:sp>
      <p:pic>
        <p:nvPicPr>
          <p:cNvPr id="19" name="Bild 6">
            <a:extLst>
              <a:ext uri="{FF2B5EF4-FFF2-40B4-BE49-F238E27FC236}">
                <a16:creationId xmlns:a16="http://schemas.microsoft.com/office/drawing/2014/main" id="{81A88C15-DBFE-5EA9-2A21-F3CB777ECD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3794" y="304165"/>
            <a:ext cx="574039" cy="167765"/>
          </a:xfrm>
          <a:prstGeom prst="rect">
            <a:avLst/>
          </a:prstGeom>
        </p:spPr>
      </p:pic>
      <p:sp>
        <p:nvSpPr>
          <p:cNvPr id="22" name="TextBox 21">
            <a:extLst>
              <a:ext uri="{FF2B5EF4-FFF2-40B4-BE49-F238E27FC236}">
                <a16:creationId xmlns:a16="http://schemas.microsoft.com/office/drawing/2014/main" id="{977EAC6C-752E-C802-FE04-72B27C3DCFEB}"/>
              </a:ext>
            </a:extLst>
          </p:cNvPr>
          <p:cNvSpPr txBox="1"/>
          <p:nvPr/>
        </p:nvSpPr>
        <p:spPr>
          <a:xfrm>
            <a:off x="293633" y="6306612"/>
            <a:ext cx="5643803" cy="1243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a:ln>
                  <a:noFill/>
                </a:ln>
                <a:solidFill>
                  <a:srgbClr val="031F30"/>
                </a:solidFill>
                <a:effectLst/>
                <a:uLnTx/>
                <a:uFillTx/>
                <a:latin typeface="Securitas Pro Office"/>
                <a:ea typeface="+mn-ea"/>
                <a:cs typeface="+mn-cs"/>
              </a:rPr>
              <a:t>(1) Target for the 2022-26 period is </a:t>
            </a:r>
            <a:r>
              <a:rPr lang="en-US" sz="800">
                <a:solidFill>
                  <a:srgbClr val="031F30"/>
                </a:solidFill>
                <a:latin typeface="Securitas Pro Office"/>
              </a:rPr>
              <a:t>s</a:t>
            </a:r>
            <a:r>
              <a:rPr kumimoji="0" lang="en-US" sz="800" b="0" u="none" strike="noStrike" kern="1200" cap="none" spc="0" normalizeH="0" baseline="0" noProof="0">
                <a:ln>
                  <a:noFill/>
                </a:ln>
                <a:solidFill>
                  <a:srgbClr val="031F30"/>
                </a:solidFill>
                <a:effectLst/>
                <a:uLnTx/>
                <a:uFillTx/>
                <a:latin typeface="Securitas Pro Office"/>
                <a:ea typeface="+mn-ea"/>
                <a:cs typeface="+mn-cs"/>
              </a:rPr>
              <a:t>ales growth adjusted for changes in exchange rates</a:t>
            </a:r>
            <a:endParaRPr kumimoji="0" lang="en-US" sz="800" b="0" u="none" strike="noStrike" kern="1200" cap="none" spc="0" normalizeH="0" baseline="0" noProof="0">
              <a:ln>
                <a:noFill/>
              </a:ln>
              <a:solidFill>
                <a:srgbClr val="031F30"/>
              </a:solidFill>
              <a:effectLst/>
              <a:highlight>
                <a:srgbClr val="FFFF00"/>
              </a:highlight>
              <a:uLnTx/>
              <a:uFillTx/>
              <a:latin typeface="Securitas Pro Office"/>
              <a:ea typeface="+mn-ea"/>
              <a:cs typeface="+mn-cs"/>
            </a:endParaRPr>
          </a:p>
        </p:txBody>
      </p:sp>
      <p:sp>
        <p:nvSpPr>
          <p:cNvPr id="23" name="textruta 7">
            <a:extLst>
              <a:ext uri="{FF2B5EF4-FFF2-40B4-BE49-F238E27FC236}">
                <a16:creationId xmlns:a16="http://schemas.microsoft.com/office/drawing/2014/main" id="{32689C87-5565-D0F9-B178-4EE89AF8B3D1}"/>
              </a:ext>
            </a:extLst>
          </p:cNvPr>
          <p:cNvSpPr txBox="1"/>
          <p:nvPr/>
        </p:nvSpPr>
        <p:spPr>
          <a:xfrm>
            <a:off x="315912" y="288924"/>
            <a:ext cx="2300287" cy="5969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31F30"/>
                </a:solidFill>
                <a:effectLst/>
                <a:uLnTx/>
                <a:uFillTx/>
                <a:latin typeface="Securitas Pro Office"/>
                <a:ea typeface="+mn-ea"/>
                <a:cs typeface="+mn-cs"/>
              </a:rPr>
              <a:t>Securitas</a:t>
            </a:r>
          </a:p>
        </p:txBody>
      </p:sp>
      <p:sp>
        <p:nvSpPr>
          <p:cNvPr id="24" name="Rectangle 23">
            <a:extLst>
              <a:ext uri="{FF2B5EF4-FFF2-40B4-BE49-F238E27FC236}">
                <a16:creationId xmlns:a16="http://schemas.microsoft.com/office/drawing/2014/main" id="{798016FB-88B0-45EE-96D3-187E8AC77ED4}"/>
              </a:ext>
            </a:extLst>
          </p:cNvPr>
          <p:cNvSpPr/>
          <p:nvPr/>
        </p:nvSpPr>
        <p:spPr>
          <a:xfrm>
            <a:off x="315912" y="5454331"/>
            <a:ext cx="9590088" cy="73877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curitas Pro Office"/>
                <a:ea typeface="+mn-ea"/>
                <a:cs typeface="+mn-cs"/>
              </a:rPr>
              <a:t>New additional disclosure from beginning of 2023: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Sales and operating income for </a:t>
            </a:r>
            <a:r>
              <a:rPr kumimoji="0" lang="en-US" sz="1200" b="0" i="0" u="none" strike="noStrike" kern="1200" cap="none" spc="0" normalizeH="0" baseline="0" noProof="0">
                <a:ln>
                  <a:noFill/>
                </a:ln>
                <a:solidFill>
                  <a:srgbClr val="8D5FFF"/>
                </a:solidFill>
                <a:effectLst/>
                <a:uLnTx/>
                <a:uFillTx/>
                <a:latin typeface="Securitas Pro Office"/>
                <a:ea typeface="+mn-ea"/>
                <a:cs typeface="+mn-cs"/>
              </a:rPr>
              <a:t>security services</a:t>
            </a:r>
            <a:r>
              <a:rPr kumimoji="0" lang="en-US" sz="1200" b="0" i="0" u="none" strike="noStrike" kern="1200" cap="none" spc="0" normalizeH="0" baseline="0" noProof="0">
                <a:ln>
                  <a:noFill/>
                </a:ln>
                <a:solidFill>
                  <a:prstClr val="white"/>
                </a:solidFill>
                <a:effectLst/>
                <a:uLnTx/>
                <a:uFillTx/>
                <a:latin typeface="Securitas Pro Office"/>
                <a:ea typeface="+mn-ea"/>
                <a:cs typeface="+mn-cs"/>
              </a:rPr>
              <a:t>, </a:t>
            </a:r>
            <a:r>
              <a:rPr kumimoji="0" lang="en-US" sz="1200" b="0" i="0" u="none" strike="noStrike" kern="1200" cap="none" spc="0" normalizeH="0" baseline="0" noProof="0">
                <a:ln>
                  <a:noFill/>
                </a:ln>
                <a:solidFill>
                  <a:srgbClr val="8D5FFF"/>
                </a:solidFill>
                <a:effectLst/>
                <a:uLnTx/>
                <a:uFillTx/>
                <a:latin typeface="Securitas Pro Office"/>
                <a:ea typeface="+mn-ea"/>
                <a:cs typeface="+mn-cs"/>
              </a:rPr>
              <a:t>technology &amp; solutions</a:t>
            </a:r>
            <a:r>
              <a:rPr kumimoji="0" lang="en-US" sz="1200" b="0" i="0" u="none" strike="noStrike" kern="1200" cap="none" spc="0" normalizeH="0" baseline="0" noProof="0">
                <a:ln>
                  <a:noFill/>
                </a:ln>
                <a:solidFill>
                  <a:prstClr val="white"/>
                </a:solidFill>
                <a:effectLst/>
                <a:uLnTx/>
                <a:uFillTx/>
                <a:latin typeface="Securitas Pro Office"/>
                <a:ea typeface="+mn-ea"/>
                <a:cs typeface="+mn-cs"/>
              </a:rPr>
              <a:t> and </a:t>
            </a:r>
            <a:r>
              <a:rPr kumimoji="0" lang="en-US" sz="1200" b="0" i="0" u="none" strike="noStrike" kern="1200" cap="none" spc="0" normalizeH="0" baseline="0" noProof="0">
                <a:ln>
                  <a:noFill/>
                </a:ln>
                <a:solidFill>
                  <a:srgbClr val="8D5FFF"/>
                </a:solidFill>
                <a:effectLst/>
                <a:uLnTx/>
                <a:uFillTx/>
                <a:latin typeface="Securitas Pro Office"/>
                <a:ea typeface="+mn-ea"/>
                <a:cs typeface="+mn-cs"/>
              </a:rPr>
              <a:t>risk management services and costs for Group functions</a:t>
            </a:r>
          </a:p>
        </p:txBody>
      </p:sp>
      <p:sp>
        <p:nvSpPr>
          <p:cNvPr id="27" name="Rectangle 26">
            <a:extLst>
              <a:ext uri="{FF2B5EF4-FFF2-40B4-BE49-F238E27FC236}">
                <a16:creationId xmlns:a16="http://schemas.microsoft.com/office/drawing/2014/main" id="{CEED3CCF-F2ED-40B1-A7FB-A1B58E485227}"/>
              </a:ext>
            </a:extLst>
          </p:cNvPr>
          <p:cNvSpPr/>
          <p:nvPr/>
        </p:nvSpPr>
        <p:spPr>
          <a:xfrm>
            <a:off x="315911" y="4399463"/>
            <a:ext cx="9590088" cy="9407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031F30"/>
              </a:solidFill>
              <a:effectLst/>
              <a:uLnTx/>
              <a:uFillTx/>
              <a:latin typeface="Securitas Pro Office"/>
              <a:ea typeface="+mn-ea"/>
              <a:cs typeface="+mn-cs"/>
            </a:endParaRPr>
          </a:p>
        </p:txBody>
      </p:sp>
      <p:grpSp>
        <p:nvGrpSpPr>
          <p:cNvPr id="7" name="Group 6">
            <a:extLst>
              <a:ext uri="{FF2B5EF4-FFF2-40B4-BE49-F238E27FC236}">
                <a16:creationId xmlns:a16="http://schemas.microsoft.com/office/drawing/2014/main" id="{45E432FB-9D46-4BD1-B085-A558518AA874}"/>
              </a:ext>
            </a:extLst>
          </p:cNvPr>
          <p:cNvGrpSpPr/>
          <p:nvPr/>
        </p:nvGrpSpPr>
        <p:grpSpPr>
          <a:xfrm>
            <a:off x="776277" y="4523586"/>
            <a:ext cx="8669356" cy="692497"/>
            <a:chOff x="712955" y="4551051"/>
            <a:chExt cx="8669356" cy="692497"/>
          </a:xfrm>
        </p:grpSpPr>
        <p:sp>
          <p:nvSpPr>
            <p:cNvPr id="35" name="TextBox 34">
              <a:extLst>
                <a:ext uri="{FF2B5EF4-FFF2-40B4-BE49-F238E27FC236}">
                  <a16:creationId xmlns:a16="http://schemas.microsoft.com/office/drawing/2014/main" id="{6712D0DA-08CA-465F-BA08-7046067615DD}"/>
                </a:ext>
              </a:extLst>
            </p:cNvPr>
            <p:cNvSpPr txBox="1"/>
            <p:nvPr/>
          </p:nvSpPr>
          <p:spPr>
            <a:xfrm>
              <a:off x="712955" y="4551051"/>
              <a:ext cx="2641331" cy="69249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mn-ea"/>
                  <a:cs typeface="+mn-cs"/>
                </a:rPr>
                <a:t>Operating cash flow</a:t>
              </a:r>
              <a:endParaRPr kumimoji="0" lang="en-US" sz="1400" b="1" i="0" u="none" strike="noStrike" kern="1200" cap="none" spc="0" normalizeH="0" baseline="0" noProof="0">
                <a:ln>
                  <a:noFill/>
                </a:ln>
                <a:solidFill>
                  <a:srgbClr val="8D5FFF"/>
                </a:solidFill>
                <a:effectLst/>
                <a:uLnTx/>
                <a:uFillTx/>
                <a:latin typeface="Securitas Pro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D5FFF"/>
                  </a:solidFill>
                  <a:effectLst/>
                  <a:uLnTx/>
                  <a:uFillTx/>
                  <a:latin typeface="Securitas Pro Office"/>
                  <a:ea typeface="+mn-ea"/>
                  <a:cs typeface="+mn-cs"/>
                </a:rPr>
                <a:t>70-80%</a:t>
              </a:r>
              <a:br>
                <a:rPr kumimoji="0" lang="en-US" sz="2000" b="1" i="0" u="none" strike="noStrike" kern="1200" cap="none" spc="0" normalizeH="0" baseline="0" noProof="0">
                  <a:ln>
                    <a:noFill/>
                  </a:ln>
                  <a:solidFill>
                    <a:srgbClr val="8D5FFF"/>
                  </a:solidFill>
                  <a:effectLst/>
                  <a:uLnTx/>
                  <a:uFillTx/>
                  <a:latin typeface="Securitas Pro Office"/>
                  <a:ea typeface="+mn-ea"/>
                  <a:cs typeface="+mn-cs"/>
                </a:rPr>
              </a:br>
              <a:r>
                <a:rPr kumimoji="0" lang="en-GB" sz="1100" b="0" i="0" u="none" strike="noStrike" kern="1200" cap="none" spc="0" normalizeH="0" baseline="0" noProof="0">
                  <a:ln>
                    <a:noFill/>
                  </a:ln>
                  <a:solidFill>
                    <a:prstClr val="white"/>
                  </a:solidFill>
                  <a:effectLst/>
                  <a:uLnTx/>
                  <a:uFillTx/>
                  <a:latin typeface="Securitas Pro Office"/>
                  <a:ea typeface="+mn-ea"/>
                  <a:cs typeface="+mn-cs"/>
                </a:rPr>
                <a:t>of operating income before amortization</a:t>
              </a:r>
              <a:endParaRPr kumimoji="0" lang="en-US" sz="2000" b="1" i="0" u="none" strike="noStrike" kern="1200" cap="none" spc="0" normalizeH="0" baseline="0" noProof="0">
                <a:ln>
                  <a:noFill/>
                </a:ln>
                <a:solidFill>
                  <a:srgbClr val="8D5FFF"/>
                </a:solidFill>
                <a:effectLst/>
                <a:uLnTx/>
                <a:uFillTx/>
                <a:latin typeface="Securitas Pro Office"/>
                <a:ea typeface="+mn-ea"/>
                <a:cs typeface="+mn-cs"/>
              </a:endParaRPr>
            </a:p>
          </p:txBody>
        </p:sp>
        <p:sp>
          <p:nvSpPr>
            <p:cNvPr id="38" name="TextBox 37">
              <a:extLst>
                <a:ext uri="{FF2B5EF4-FFF2-40B4-BE49-F238E27FC236}">
                  <a16:creationId xmlns:a16="http://schemas.microsoft.com/office/drawing/2014/main" id="{F7C8687E-17E2-4FAA-9029-E1912A7DCC03}"/>
                </a:ext>
              </a:extLst>
            </p:cNvPr>
            <p:cNvSpPr txBox="1"/>
            <p:nvPr/>
          </p:nvSpPr>
          <p:spPr>
            <a:xfrm>
              <a:off x="3726967" y="4551051"/>
              <a:ext cx="2641331" cy="69249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mn-ea"/>
                  <a:cs typeface="+mn-cs"/>
                </a:rPr>
                <a:t>Capital structure</a:t>
              </a:r>
              <a:endParaRPr kumimoji="0" lang="en-US" sz="1400" b="1" i="0" u="none" strike="noStrike" kern="1200" cap="none" spc="0" normalizeH="0" baseline="0" noProof="0">
                <a:ln>
                  <a:noFill/>
                </a:ln>
                <a:solidFill>
                  <a:srgbClr val="8D5FFF"/>
                </a:solidFill>
                <a:effectLst/>
                <a:uLnTx/>
                <a:uFillTx/>
                <a:latin typeface="Securitas Pro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D5FFF"/>
                  </a:solidFill>
                  <a:effectLst/>
                  <a:uLnTx/>
                  <a:uFillTx/>
                  <a:latin typeface="Securitas Pro Office"/>
                  <a:ea typeface="+mn-ea"/>
                  <a:cs typeface="+mn-cs"/>
                </a:rPr>
                <a:t>&lt;3x</a:t>
              </a:r>
              <a:br>
                <a:rPr kumimoji="0" lang="en-US" sz="2000" b="1" i="0" u="none" strike="noStrike" kern="1200" cap="none" spc="0" normalizeH="0" baseline="0" noProof="0">
                  <a:ln>
                    <a:noFill/>
                  </a:ln>
                  <a:solidFill>
                    <a:srgbClr val="8D5FFF"/>
                  </a:solidFill>
                  <a:effectLst/>
                  <a:uLnTx/>
                  <a:uFillTx/>
                  <a:latin typeface="Securitas Pro Office"/>
                  <a:ea typeface="+mn-ea"/>
                  <a:cs typeface="+mn-cs"/>
                </a:rPr>
              </a:br>
              <a:r>
                <a:rPr kumimoji="0" lang="en-GB" sz="1100" b="0" i="0" u="none" strike="noStrike" kern="1200" cap="none" spc="0" normalizeH="0" baseline="0" noProof="0">
                  <a:ln>
                    <a:noFill/>
                  </a:ln>
                  <a:solidFill>
                    <a:prstClr val="white"/>
                  </a:solidFill>
                  <a:effectLst/>
                  <a:uLnTx/>
                  <a:uFillTx/>
                  <a:latin typeface="Securitas Pro Office"/>
                  <a:ea typeface="+mn-ea"/>
                  <a:cs typeface="+mn-cs"/>
                </a:rPr>
                <a:t>Net debt to EBITDA-ratio</a:t>
              </a:r>
              <a:endParaRPr kumimoji="0" lang="en-US" sz="2000" b="1" i="0" u="none" strike="noStrike" kern="1200" cap="none" spc="0" normalizeH="0" baseline="0" noProof="0">
                <a:ln>
                  <a:noFill/>
                </a:ln>
                <a:solidFill>
                  <a:srgbClr val="8D5FFF"/>
                </a:solidFill>
                <a:effectLst/>
                <a:uLnTx/>
                <a:uFillTx/>
                <a:latin typeface="Securitas Pro Office"/>
                <a:ea typeface="+mn-ea"/>
                <a:cs typeface="+mn-cs"/>
              </a:endParaRPr>
            </a:p>
          </p:txBody>
        </p:sp>
        <p:sp>
          <p:nvSpPr>
            <p:cNvPr id="39" name="TextBox 38">
              <a:extLst>
                <a:ext uri="{FF2B5EF4-FFF2-40B4-BE49-F238E27FC236}">
                  <a16:creationId xmlns:a16="http://schemas.microsoft.com/office/drawing/2014/main" id="{04C68006-76D7-4652-BE74-D8A3942CF732}"/>
                </a:ext>
              </a:extLst>
            </p:cNvPr>
            <p:cNvSpPr txBox="1"/>
            <p:nvPr/>
          </p:nvSpPr>
          <p:spPr>
            <a:xfrm>
              <a:off x="6740980" y="4551051"/>
              <a:ext cx="2641331" cy="692497"/>
            </a:xfrm>
            <a:prstGeom prst="rect">
              <a:avLst/>
            </a:prstGeom>
            <a:no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curitas Pro Office"/>
                  <a:ea typeface="+mn-ea"/>
                  <a:cs typeface="+mn-cs"/>
                </a:rPr>
                <a:t>Dividend policy</a:t>
              </a:r>
              <a:endParaRPr kumimoji="0" lang="en-US" sz="1400" b="1" i="0" u="none" strike="noStrike" kern="1200" cap="none" spc="0" normalizeH="0" baseline="0" noProof="0">
                <a:ln>
                  <a:noFill/>
                </a:ln>
                <a:solidFill>
                  <a:srgbClr val="8D5FFF"/>
                </a:solidFill>
                <a:effectLst/>
                <a:uLnTx/>
                <a:uFillTx/>
                <a:latin typeface="Securitas Pro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8D5FFF"/>
                  </a:solidFill>
                  <a:effectLst/>
                  <a:uLnTx/>
                  <a:uFillTx/>
                  <a:latin typeface="Securitas Pro Office"/>
                  <a:ea typeface="+mn-ea"/>
                  <a:cs typeface="+mn-cs"/>
                </a:rPr>
                <a:t>50-60%</a:t>
              </a:r>
              <a:br>
                <a:rPr kumimoji="0" lang="en-US" sz="2000" b="1" i="0" u="none" strike="noStrike" kern="1200" cap="none" spc="0" normalizeH="0" baseline="0" noProof="0">
                  <a:ln>
                    <a:noFill/>
                  </a:ln>
                  <a:solidFill>
                    <a:srgbClr val="8D5FFF"/>
                  </a:solidFill>
                  <a:effectLst/>
                  <a:uLnTx/>
                  <a:uFillTx/>
                  <a:latin typeface="Securitas Pro Office"/>
                  <a:ea typeface="+mn-ea"/>
                  <a:cs typeface="+mn-cs"/>
                </a:rPr>
              </a:br>
              <a:r>
                <a:rPr kumimoji="0" lang="en-GB" sz="1100" b="0" i="0" u="none" strike="noStrike" kern="1200" cap="none" spc="0" normalizeH="0" baseline="0" noProof="0">
                  <a:ln>
                    <a:noFill/>
                  </a:ln>
                  <a:solidFill>
                    <a:prstClr val="white"/>
                  </a:solidFill>
                  <a:effectLst/>
                  <a:uLnTx/>
                  <a:uFillTx/>
                  <a:latin typeface="Securitas Pro Office"/>
                  <a:ea typeface="+mn-ea"/>
                  <a:cs typeface="+mn-cs"/>
                </a:rPr>
                <a:t>of annual net income over time</a:t>
              </a:r>
              <a:endParaRPr kumimoji="0" lang="en-US" sz="2000" b="1" i="0" u="none" strike="noStrike" kern="1200" cap="none" spc="0" normalizeH="0" baseline="0" noProof="0">
                <a:ln>
                  <a:noFill/>
                </a:ln>
                <a:solidFill>
                  <a:srgbClr val="8D5FFF"/>
                </a:solidFill>
                <a:effectLst/>
                <a:uLnTx/>
                <a:uFillTx/>
                <a:latin typeface="Securitas Pro Office"/>
                <a:ea typeface="+mn-ea"/>
                <a:cs typeface="+mn-cs"/>
              </a:endParaRPr>
            </a:p>
          </p:txBody>
        </p:sp>
      </p:grpSp>
    </p:spTree>
    <p:custDataLst>
      <p:tags r:id="rId1"/>
    </p:custDataLst>
    <p:extLst>
      <p:ext uri="{BB962C8B-B14F-4D97-AF65-F5344CB8AC3E}">
        <p14:creationId xmlns:p14="http://schemas.microsoft.com/office/powerpoint/2010/main" val="24629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CA67542-8833-4AE2-8D47-C2E1A8E59605}"/>
              </a:ext>
            </a:extLst>
          </p:cNvPr>
          <p:cNvSpPr/>
          <p:nvPr/>
        </p:nvSpPr>
        <p:spPr>
          <a:xfrm>
            <a:off x="315913" y="1118886"/>
            <a:ext cx="11666537" cy="46922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This presentation is provided for information purposes only and on the basis of the acceptance of this disclaimer and does not purport to be a completed description of all material terms or of the terms (which may be different from the ones referred to herein) of an offering that may be finally consummated. The information contained (the “Information”) herein has not been reviewed or approved by any rating agency, government entity, regulatory body or listing authority and does not constitute listing particulars in compliance with the regulations or rules of any stock exchange. The Information does not constitute an offer to sell or the solicitation of an offer to subscribe for or buy any security, nor a solicitation of any vote or approval in any jurisdiction, nor shall there be any sale, issuance or transfer of any securities referred to in this presentation in any jurisdiction in contravention of applicable law. The Information and any questions and answers that follows the presentation do not contain all of the information that is material to an investor. By attending a meeting where this Information is presented, or by reading this presentation, you agree to be bound by the following limitations and conditions and, in particular, will be taken to have represented, warranted and undertaken that you have read and agree to comply with the contents of this disclaimer including, without limitation, the obligation to keep this document and its contents confidential.</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This presentation shall not, under any circumstances, create any implication that there has been no change in the business or affairs of Securitas AB (</a:t>
            </a:r>
            <a:r>
              <a:rPr kumimoji="0" lang="en-US" sz="800" i="0" u="none" strike="noStrike" kern="1200" cap="none" spc="0" normalizeH="0" baseline="0" noProof="0" err="1">
                <a:ln>
                  <a:noFill/>
                </a:ln>
                <a:solidFill>
                  <a:prstClr val="white"/>
                </a:solidFill>
                <a:effectLst/>
                <a:uLnTx/>
                <a:uFillTx/>
                <a:latin typeface="Securitas Pro Office"/>
                <a:ea typeface="+mn-ea"/>
                <a:cs typeface="Arial" panose="020B0604020202020204" pitchFamily="34" charset="0"/>
              </a:rPr>
              <a:t>publ</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(reg. no. 556302-7241) (the “Company”) since the date of this presentation or that the information contained herein is correct as at any time subsequent to this date. The Information is furnished by the Company solely for the recipients’ information in connection with a contemplated issue of notes by the Company under its EMTN </a:t>
            </a:r>
            <a:r>
              <a:rPr kumimoji="0" lang="en-US" sz="800" i="0" u="none" strike="noStrike" kern="1200" cap="none" spc="0" normalizeH="0" baseline="0" noProof="0" err="1">
                <a:ln>
                  <a:noFill/>
                </a:ln>
                <a:solidFill>
                  <a:prstClr val="white"/>
                </a:solidFill>
                <a:effectLst/>
                <a:uLnTx/>
                <a:uFillTx/>
                <a:latin typeface="Securitas Pro Office"/>
                <a:ea typeface="+mn-ea"/>
                <a:cs typeface="Arial" panose="020B0604020202020204" pitchFamily="34" charset="0"/>
              </a:rPr>
              <a:t>Programme</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(the “Notes”). The intended recipients are thus a limited group of potential investors in Notes. The Information is strictly confidential and may not be reproduced, redistributed, published or passed on to any person , directly or indirectly, in whole or part, for any purpose without the prior written consent of the Company. Failure to comply with this restriction may constitute a violation of applicable securities laws.</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Nothing in this presentation should be construed as a profit forecast or profit estimate. Nothing in this presentation should be construed as legal, tax, regulatory, accounting or investment advice, nor as a recommendation or an offer by the Company to sell securities to you or to purchase securities from you, or to underwrite any of the securities or extend to you any credit or similar financing, or to conduct any such activities on your behalf.</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This presentation may include "forward-looking statements". Such statements contain the words "anticipate", "believe", "intend",  "estimate", "expect", "will", "may", "project", "plan" and words of similar meaning. All statements included in this presentation, other than statements of historical facts, are forward-looking statements. Such forward-looking statements involve known and unknown risks, uncertainties and other important factors that could cause actual results, performance or achievements to be materially different from  future results, performance or achievements expressed or implied by such forward-looking  statements. Such forward-looking statements are based on numerous assumptions regarding present and future business strategies and the relevant future business environment, and  no representation, assurance, guarantee or warranty is given in relation to them (whether by the Company or any of its associates, directors, officers, employees or advisers), including as to their completeness, accuracy or the basis on which they were prepared.</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NO ACTION HAS BEEN MADE OR WILL BE TAKEN THAT WOULD PERMIT A PUBLIC OFFERING OF ANY SECURITIES DESCRIBED HEREIN    IN ANY JURISDICTION IN WHICH ACTION FOR THAT PURPOSE IS REQUIRED. NO OFFERS, SALES, RESALES OR DELIVERY OF ANY SECURITIES DESCRIBED HEREIN OR DISTRIBUTION OF ANY OFFERING MATERIAL RELATING  TO ANY SUCH SECURITIES MAY BE MADE  IN OR FROM ANY JURISDICTION EXCEPT IN CIRCUMSTANCES WHICH WILL RESULT IN COMPLIANCE WITH ANY APPLICABLE LAWS AND REGULATIONS.</a:t>
            </a:r>
          </a:p>
          <a:p>
            <a:pPr marR="0" lvl="0" algn="l" defTabSz="914400" rtl="0" eaLnBrk="1" fontAlgn="auto" latinLnBrk="0" hangingPunct="1">
              <a:lnSpc>
                <a:spcPct val="100000"/>
              </a:lnSpc>
              <a:spcBef>
                <a:spcPts val="100"/>
              </a:spcBef>
              <a:spcAft>
                <a:spcPts val="100"/>
              </a:spcAft>
              <a:buClr>
                <a:prstClr val="white"/>
              </a:buClr>
              <a:buSzPct val="100000"/>
              <a:tabLst/>
              <a:defRPr/>
            </a:pPr>
            <a:endPar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endParaRP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Save as stated below, this presentation is not for distribution in, nor does it constitute an offer of securities in the United States. Neither    this presentation nor any copy of it may be taken or transmitted into the United States, its territories or possessions, or distributed, directly  or indirectly, in the United States, its territories or possessions or to any US person as defined in Regulation S under the US Securities Act 1933, as amended (the “Securities Act” and “Regulation S”). Any failure to comply with this restriction may constitute a violation of United States securities law. Accordingly,  each person viewing this presentation will be deemed to have represented that it is not a US person  within the meaning of Regulation S of the Securities Act. Securities may not be offered or sold in the United States absent registration or     an exemption from registration. The Company has not registered and does not intend to register any securities that may be described   herein in the United States or to conduct a public offering of any securities in the United States.</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The communication of this presentation is only being made to those persons falling within Article 12, Article 19(5) or Article 49 of the Financial Services and Markets Act 2000 (Financial Promotion) Order 2005, or to other persons to whom this presentation may otherwise be distributed without contravention of Section 21 of the Financial Services and Markets Act 2000 (“FSMA”), or any person to whom it may otherwise lawfully be made (all such persons being referred to as “relevant persons”). This presentation is only directed at relevant persons and any investment or investment activity to which the presentation relates is only available to relevant persons or will be engaged  in only the relevant persons. Solicitations resulting from this presentation will only be responded to if the person concerned is a relevant person. Other persons should not rely or act upon this presentation or any of its contents. This presentation is not intended for distribution to and must not be passed on to any retail client. The distribution of this presentation in jurisdictions other than the UK may be restricted by applicable law and regulation, and therefore any persons who are subject to the laws of any jurisdiction other than the UK should inform themselves of, and observe, any applicable requirements.</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None of the Company or any of its affiliates or advisers shall have any liability whatsoever (in negligence or otherwise) for any loss whatsoever arising from any use of this presentation or its contents, or otherwise arising in connection with this presentation. Each recipient of this presentation is advised to seek independent professional advice as to the suitability of any products and to their tax, accounting, credit, legal or regulatory implications.</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The Company is under no obligation to accept offers or proposals and the Company reserves the right to change the process or terminate negotiations at any time before a binding agreement has been reached. The Company also reserves the right to negotiate with any party and with any number of parties it wishes. Potential investors’ costs in connection with the process shall be borne by the investors.</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This document is not a prospectus for the purposes of Regulation (EU) 2017/1129 of the European Parliament and of the Council of 14 June 2017 on the Prospectus to be published when securities are offered to the public or admitted to trading on a regulated market, and repealing Directive 2003/71/EC (the “Prospectus Regulation”) and has not been prepared, approved or registered in accordance with the Prospectus Regulation or any other law. Accordingly, this document has not been subject to review or approval by the Central Bank of Ireland or any other authority. </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Under the Company’s EMTN </a:t>
            </a:r>
            <a:r>
              <a:rPr kumimoji="0" lang="en-US" sz="800" i="0" u="none" strike="noStrike" kern="1200" cap="none" spc="0" normalizeH="0" baseline="0" noProof="0" err="1">
                <a:ln>
                  <a:noFill/>
                </a:ln>
                <a:solidFill>
                  <a:prstClr val="white"/>
                </a:solidFill>
                <a:effectLst/>
                <a:uLnTx/>
                <a:uFillTx/>
                <a:latin typeface="Securitas Pro Office"/>
                <a:ea typeface="+mn-ea"/>
                <a:cs typeface="Arial" panose="020B0604020202020204" pitchFamily="34" charset="0"/>
              </a:rPr>
              <a:t>programme</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an offering circular comprising a base prospectus, together with supplements, for the purpose of article 8 of the Prospectus Regulation, was approved by the Central Bank of Ireland </a:t>
            </a:r>
            <a:r>
              <a:rPr lang="en-US" sz="800">
                <a:solidFill>
                  <a:prstClr val="white"/>
                </a:solidFill>
                <a:latin typeface="Securitas Pro Office"/>
                <a:cs typeface="Arial" panose="020B0604020202020204" pitchFamily="34" charset="0"/>
              </a:rPr>
              <a:t>on 15 November </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2022, 10 March 2023, 23 May 2023 and on 22 August 2023 respectively (together the “Offering Circular</a:t>
            </a:r>
            <a:r>
              <a:rPr kumimoji="0" lang="en-US" sz="800" i="0" u="none" strike="noStrike" kern="1200" cap="none" spc="0" normalizeH="0" baseline="0" noProof="0">
                <a:ln>
                  <a:noFill/>
                </a:ln>
                <a:solidFill>
                  <a:schemeClr val="tx1"/>
                </a:solidFill>
                <a:effectLst/>
                <a:uLnTx/>
                <a:uFillTx/>
                <a:latin typeface="Securitas Pro Office"/>
                <a:ea typeface="+mn-ea"/>
                <a:cs typeface="Arial" panose="020B0604020202020204" pitchFamily="34" charset="0"/>
              </a:rPr>
              <a:t>”). </a:t>
            </a:r>
            <a:r>
              <a:rPr lang="en-US" sz="800">
                <a:solidFill>
                  <a:schemeClr val="tx1"/>
                </a:solidFill>
                <a:effectLst/>
                <a:latin typeface="+mj-lt"/>
                <a:ea typeface="Times New Roman" panose="02020603050405020304" pitchFamily="18" charset="0"/>
              </a:rPr>
              <a:t>Potential investors should read the Offering Circula</a:t>
            </a:r>
            <a:r>
              <a:rPr lang="en-US" sz="800">
                <a:solidFill>
                  <a:schemeClr val="tx1"/>
                </a:solidFill>
                <a:latin typeface="+mj-lt"/>
                <a:ea typeface="Times New Roman" panose="02020603050405020304" pitchFamily="18" charset="0"/>
              </a:rPr>
              <a:t>r </a:t>
            </a:r>
            <a:r>
              <a:rPr lang="en-US" sz="800">
                <a:solidFill>
                  <a:schemeClr val="tx1"/>
                </a:solidFill>
                <a:effectLst/>
                <a:latin typeface="+mj-lt"/>
                <a:ea typeface="Times New Roman" panose="02020603050405020304" pitchFamily="18" charset="0"/>
              </a:rPr>
              <a:t>before making an investment decision in order to fully understand the potential risks associated with a decision to invest in the Notes (see </a:t>
            </a:r>
            <a:r>
              <a:rPr lang="en-US" sz="800" i="1">
                <a:solidFill>
                  <a:schemeClr val="tx1"/>
                </a:solidFill>
                <a:effectLst/>
                <a:latin typeface="+mj-lt"/>
                <a:ea typeface="Times New Roman" panose="02020603050405020304" pitchFamily="18" charset="0"/>
              </a:rPr>
              <a:t>“Risk factors” </a:t>
            </a:r>
            <a:r>
              <a:rPr lang="en-US" sz="800">
                <a:solidFill>
                  <a:schemeClr val="tx1"/>
                </a:solidFill>
                <a:effectLst/>
                <a:latin typeface="+mj-lt"/>
                <a:ea typeface="Times New Roman" panose="02020603050405020304" pitchFamily="18" charset="0"/>
              </a:rPr>
              <a:t>in the Offering Circular</a:t>
            </a:r>
            <a:r>
              <a:rPr lang="en-US" sz="800" i="1">
                <a:solidFill>
                  <a:schemeClr val="tx1"/>
                </a:solidFill>
                <a:effectLst/>
                <a:latin typeface="+mj-lt"/>
                <a:ea typeface="Times New Roman" panose="02020603050405020304" pitchFamily="18" charset="0"/>
              </a:rPr>
              <a:t>)</a:t>
            </a:r>
            <a:r>
              <a:rPr lang="en-US" sz="800">
                <a:effectLst/>
                <a:latin typeface="+mj-lt"/>
                <a:ea typeface="Times New Roman" panose="02020603050405020304" pitchFamily="18" charset="0"/>
              </a:rPr>
              <a:t>. </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The approval of the Offering Circular should not be understood as an endorsement of the Notes. </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The Offering Circular is available at the Company’s website </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hlinkClick r:id="rId4"/>
              </a:rPr>
              <a:t>https://www.securitas.com/en/investors/funding/listing-documents/</a:t>
            </a:r>
            <a:r>
              <a:rPr lang="en-US" sz="800">
                <a:solidFill>
                  <a:prstClr val="white"/>
                </a:solidFill>
                <a:latin typeface="Securitas Pro Office"/>
                <a:cs typeface="Arial" panose="020B0604020202020204" pitchFamily="34" charset="0"/>
              </a:rPr>
              <a:t> </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The final terms of an issue of Notes under the Company’s EMTN </a:t>
            </a:r>
            <a:r>
              <a:rPr kumimoji="0" lang="en-US" sz="800" i="0" u="none" strike="noStrike" kern="1200" cap="none" spc="0" normalizeH="0" baseline="0" noProof="0" err="1">
                <a:ln>
                  <a:noFill/>
                </a:ln>
                <a:solidFill>
                  <a:prstClr val="white"/>
                </a:solidFill>
                <a:effectLst/>
                <a:uLnTx/>
                <a:uFillTx/>
                <a:latin typeface="Securitas Pro Office"/>
                <a:ea typeface="+mn-ea"/>
                <a:cs typeface="Arial" panose="020B0604020202020204" pitchFamily="34" charset="0"/>
              </a:rPr>
              <a:t>programme</a:t>
            </a: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will also be made available on the same website. This document is an advertisement and investors should not subscribe for or purchase any Notes except on the basis of information provided in the Offering Circular.</a:t>
            </a:r>
          </a:p>
          <a:p>
            <a:pPr marR="0" lvl="0" algn="l" defTabSz="914400" rtl="0" eaLnBrk="1" fontAlgn="auto" latinLnBrk="0" hangingPunct="1">
              <a:lnSpc>
                <a:spcPct val="100000"/>
              </a:lnSpc>
              <a:spcBef>
                <a:spcPts val="100"/>
              </a:spcBef>
              <a:spcAft>
                <a:spcPts val="100"/>
              </a:spcAft>
              <a:buClr>
                <a:prstClr val="white"/>
              </a:buClr>
              <a:buSzPct val="100000"/>
              <a:tabLst/>
              <a:defRPr/>
            </a:pPr>
            <a:r>
              <a:rPr kumimoji="0" lang="en-US" sz="80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a:t>
            </a:r>
            <a:endParaRPr kumimoji="0" lang="en-GB" sz="800" i="0" u="none" strike="noStrike" kern="1200" cap="none" spc="0" normalizeH="0" baseline="0" noProof="0">
              <a:ln>
                <a:noFill/>
              </a:ln>
              <a:solidFill>
                <a:srgbClr val="8D5FFF"/>
              </a:solidFill>
              <a:effectLst/>
              <a:uLnTx/>
              <a:uFillTx/>
              <a:latin typeface="Securitas Pro Office"/>
              <a:ea typeface="+mn-ea"/>
              <a:cs typeface="Arial" panose="020B0604020202020204" pitchFamily="34" charset="0"/>
            </a:endParaRPr>
          </a:p>
        </p:txBody>
      </p:sp>
      <p:sp>
        <p:nvSpPr>
          <p:cNvPr id="31" name="Title 1">
            <a:extLst>
              <a:ext uri="{FF2B5EF4-FFF2-40B4-BE49-F238E27FC236}">
                <a16:creationId xmlns:a16="http://schemas.microsoft.com/office/drawing/2014/main" id="{5F453ECF-BE06-410A-9ED7-09E57FCE1EF5}"/>
              </a:ext>
            </a:extLst>
          </p:cNvPr>
          <p:cNvSpPr>
            <a:spLocks noGrp="1"/>
          </p:cNvSpPr>
          <p:nvPr>
            <p:ph type="title"/>
          </p:nvPr>
        </p:nvSpPr>
        <p:spPr>
          <a:xfrm>
            <a:off x="315913" y="754381"/>
            <a:ext cx="11542576" cy="364506"/>
          </a:xfrm>
        </p:spPr>
        <p:txBody>
          <a:bodyPr/>
          <a:lstStyle/>
          <a:p>
            <a:r>
              <a:rPr kumimoji="0" lang="en-GB" sz="2100" b="0" i="0" u="none" strike="noStrike" kern="1200" cap="none" spc="0" normalizeH="0" baseline="0" noProof="0">
                <a:ln>
                  <a:noFill/>
                </a:ln>
                <a:solidFill>
                  <a:prstClr val="white"/>
                </a:solidFill>
                <a:effectLst/>
                <a:uLnTx/>
                <a:uFillTx/>
                <a:latin typeface="Securitas Pro Office"/>
                <a:ea typeface="+mj-ea"/>
                <a:cs typeface="+mj-cs"/>
              </a:rPr>
              <a:t>Disclaimer – </a:t>
            </a:r>
            <a:r>
              <a:rPr kumimoji="0" lang="en-GB" sz="2100" b="0" i="0" u="none" strike="noStrike" kern="1200" cap="none" spc="0" normalizeH="0" baseline="0" noProof="0">
                <a:ln>
                  <a:noFill/>
                </a:ln>
                <a:effectLst/>
                <a:uLnTx/>
                <a:uFillTx/>
                <a:latin typeface="Securitas Pro Office"/>
                <a:ea typeface="+mj-ea"/>
                <a:cs typeface="+mj-cs"/>
              </a:rPr>
              <a:t>Advertisement within in the meaning of the Prospectus Regulation (EU) 2017/1129</a:t>
            </a:r>
            <a:endParaRPr lang="en-US" sz="2100"/>
          </a:p>
        </p:txBody>
      </p:sp>
      <p:sp>
        <p:nvSpPr>
          <p:cNvPr id="32" name="Slide Number Placeholder 14">
            <a:extLst>
              <a:ext uri="{FF2B5EF4-FFF2-40B4-BE49-F238E27FC236}">
                <a16:creationId xmlns:a16="http://schemas.microsoft.com/office/drawing/2014/main" id="{7A631272-D822-4400-84C2-89B827BA09B5}"/>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37170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1360-BC72-4444-BCE9-1BE4F333CE4A}"/>
              </a:ext>
            </a:extLst>
          </p:cNvPr>
          <p:cNvSpPr>
            <a:spLocks noGrp="1"/>
          </p:cNvSpPr>
          <p:nvPr>
            <p:ph type="title"/>
          </p:nvPr>
        </p:nvSpPr>
        <p:spPr>
          <a:xfrm>
            <a:off x="315913" y="1074420"/>
            <a:ext cx="11542576" cy="605155"/>
          </a:xfrm>
        </p:spPr>
        <p:txBody>
          <a:bodyPr/>
          <a:lstStyle/>
          <a:p>
            <a:r>
              <a:rPr lang="en-US">
                <a:cs typeface="Times New Roman" panose="02020603050405020304" pitchFamily="18" charset="0"/>
              </a:rPr>
              <a:t>Our strategy is delivering results</a:t>
            </a:r>
            <a:endParaRPr lang="en-US"/>
          </a:p>
        </p:txBody>
      </p:sp>
      <p:sp>
        <p:nvSpPr>
          <p:cNvPr id="11" name="Slide Number Placeholder 14">
            <a:extLst>
              <a:ext uri="{FF2B5EF4-FFF2-40B4-BE49-F238E27FC236}">
                <a16:creationId xmlns:a16="http://schemas.microsoft.com/office/drawing/2014/main" id="{0725AF42-C0E2-43F7-BCB5-4B2CB8C7D5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graphicFrame>
        <p:nvGraphicFramePr>
          <p:cNvPr id="7" name="Chart 6">
            <a:extLst>
              <a:ext uri="{FF2B5EF4-FFF2-40B4-BE49-F238E27FC236}">
                <a16:creationId xmlns:a16="http://schemas.microsoft.com/office/drawing/2014/main" id="{931679D9-A3CC-4109-98B4-586248FDF7A6}"/>
              </a:ext>
            </a:extLst>
          </p:cNvPr>
          <p:cNvGraphicFramePr/>
          <p:nvPr>
            <p:extLst>
              <p:ext uri="{D42A27DB-BD31-4B8C-83A1-F6EECF244321}">
                <p14:modId xmlns:p14="http://schemas.microsoft.com/office/powerpoint/2010/main" val="3574151961"/>
              </p:ext>
            </p:extLst>
          </p:nvPr>
        </p:nvGraphicFramePr>
        <p:xfrm>
          <a:off x="293851" y="2022070"/>
          <a:ext cx="7790119" cy="4116263"/>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F1748C67-6FF6-4B48-B414-BAF66456FE81}"/>
              </a:ext>
            </a:extLst>
          </p:cNvPr>
          <p:cNvSpPr/>
          <p:nvPr/>
        </p:nvSpPr>
        <p:spPr>
          <a:xfrm>
            <a:off x="8730013" y="3954483"/>
            <a:ext cx="273132" cy="1721922"/>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3" name="Rectangle 12">
            <a:extLst>
              <a:ext uri="{FF2B5EF4-FFF2-40B4-BE49-F238E27FC236}">
                <a16:creationId xmlns:a16="http://schemas.microsoft.com/office/drawing/2014/main" id="{DCD15FAE-70BE-475A-BA24-3EDF393BD8E8}"/>
              </a:ext>
            </a:extLst>
          </p:cNvPr>
          <p:cNvSpPr/>
          <p:nvPr/>
        </p:nvSpPr>
        <p:spPr>
          <a:xfrm>
            <a:off x="8206240" y="3227043"/>
            <a:ext cx="3862503" cy="2281895"/>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71450" marR="0" lvl="0" indent="-171450" algn="l" defTabSz="914400" rtl="0" eaLnBrk="1" fontAlgn="auto" latinLnBrk="0" hangingPunct="1">
              <a:lnSpc>
                <a:spcPct val="100000"/>
              </a:lnSpc>
              <a:spcBef>
                <a:spcPts val="1200"/>
              </a:spcBef>
              <a:spcAft>
                <a:spcPts val="300"/>
              </a:spcAft>
              <a:buClr>
                <a:prstClr val="white"/>
              </a:buClr>
              <a:buSzPct val="100000"/>
              <a:buFontTx/>
              <a:buChar char="—"/>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Improved mix, higher T&amp;S of total sales</a:t>
            </a:r>
          </a:p>
          <a:p>
            <a:pPr marL="171450" marR="0" lvl="0" indent="-171450" algn="l" defTabSz="914400" rtl="0" eaLnBrk="1" fontAlgn="auto" latinLnBrk="0" hangingPunct="1">
              <a:lnSpc>
                <a:spcPct val="100000"/>
              </a:lnSpc>
              <a:spcBef>
                <a:spcPts val="1200"/>
              </a:spcBef>
              <a:spcAft>
                <a:spcPts val="300"/>
              </a:spcAft>
              <a:buClr>
                <a:prstClr val="white"/>
              </a:buClr>
              <a:buSzPct val="100000"/>
              <a:buFontTx/>
              <a:buChar char="—"/>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Positive price/wage management throughout 2022 despite high inflationary environment</a:t>
            </a:r>
          </a:p>
          <a:p>
            <a:pPr marL="171450" marR="0" lvl="0" indent="-171450" algn="l" defTabSz="914400" rtl="0" eaLnBrk="1" fontAlgn="auto" latinLnBrk="0" hangingPunct="1">
              <a:lnSpc>
                <a:spcPct val="100000"/>
              </a:lnSpc>
              <a:spcBef>
                <a:spcPts val="1200"/>
              </a:spcBef>
              <a:spcAft>
                <a:spcPts val="300"/>
              </a:spcAft>
              <a:buClr>
                <a:prstClr val="white"/>
              </a:buClr>
              <a:buSzPct val="100000"/>
              <a:buFontTx/>
              <a:buChar char="—"/>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Transformation programs, first benefits realized</a:t>
            </a:r>
          </a:p>
          <a:p>
            <a:pPr marL="171450" marR="0" lvl="0" indent="-171450" algn="l" defTabSz="914400" rtl="0" eaLnBrk="1" fontAlgn="auto" latinLnBrk="0" hangingPunct="1">
              <a:lnSpc>
                <a:spcPct val="100000"/>
              </a:lnSpc>
              <a:spcBef>
                <a:spcPts val="1200"/>
              </a:spcBef>
              <a:spcAft>
                <a:spcPts val="300"/>
              </a:spcAft>
              <a:buClr>
                <a:prstClr val="white"/>
              </a:buClr>
              <a:buSzPct val="100000"/>
              <a:buFontTx/>
              <a:buChar char="—"/>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Cost efficiency throughout pandemic</a:t>
            </a:r>
          </a:p>
          <a:p>
            <a:pPr marL="171450" marR="0" lvl="0" indent="-171450" algn="l" defTabSz="914400" rtl="0" eaLnBrk="1" fontAlgn="auto" latinLnBrk="0" hangingPunct="1">
              <a:lnSpc>
                <a:spcPct val="100000"/>
              </a:lnSpc>
              <a:spcBef>
                <a:spcPts val="1200"/>
              </a:spcBef>
              <a:spcAft>
                <a:spcPts val="300"/>
              </a:spcAft>
              <a:buClr>
                <a:prstClr val="white"/>
              </a:buClr>
              <a:buSzPct val="100000"/>
              <a:buFontTx/>
              <a:buChar char="—"/>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Sharpened the business through exit program</a:t>
            </a:r>
          </a:p>
          <a:p>
            <a:pPr marL="171450" marR="0" lvl="0" indent="-171450" algn="l" defTabSz="914400" rtl="0" eaLnBrk="1" fontAlgn="auto" latinLnBrk="0" hangingPunct="1">
              <a:lnSpc>
                <a:spcPct val="100000"/>
              </a:lnSpc>
              <a:spcBef>
                <a:spcPts val="1200"/>
              </a:spcBef>
              <a:spcAft>
                <a:spcPts val="300"/>
              </a:spcAft>
              <a:buClr>
                <a:prstClr val="white"/>
              </a:buClr>
              <a:buSzPct val="100000"/>
              <a:buFontTx/>
              <a:buChar char="—"/>
              <a:tabLst/>
              <a:defRPr/>
            </a:pPr>
            <a:r>
              <a:rPr lang="en-GB" sz="1200">
                <a:solidFill>
                  <a:prstClr val="white"/>
                </a:solidFill>
                <a:latin typeface="Securitas Pro Office"/>
                <a:cs typeface="Arial" panose="020B0604020202020204" pitchFamily="34" charset="0"/>
              </a:rPr>
              <a:t>Stanley acquisition and cost synergy contribution</a:t>
            </a:r>
            <a:endParaRPr kumimoji="0" lang="en-US" sz="12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4" name="TextBox 13">
            <a:extLst>
              <a:ext uri="{FF2B5EF4-FFF2-40B4-BE49-F238E27FC236}">
                <a16:creationId xmlns:a16="http://schemas.microsoft.com/office/drawing/2014/main" id="{B8E2017A-4E32-43D5-BEC6-5844465C217A}"/>
              </a:ext>
            </a:extLst>
          </p:cNvPr>
          <p:cNvSpPr txBox="1"/>
          <p:nvPr/>
        </p:nvSpPr>
        <p:spPr>
          <a:xfrm>
            <a:off x="8206240" y="2582294"/>
            <a:ext cx="3522085" cy="430887"/>
          </a:xfrm>
          <a:prstGeom prst="rect">
            <a:avLst/>
          </a:prstGeom>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Securitas Pro Office"/>
                <a:ea typeface="+mn-ea"/>
                <a:cs typeface="+mn-cs"/>
              </a:rPr>
              <a:t>Continuously higher operating margin compared to pre-pandemic years</a:t>
            </a:r>
          </a:p>
        </p:txBody>
      </p:sp>
      <p:sp>
        <p:nvSpPr>
          <p:cNvPr id="15" name="Title 1">
            <a:extLst>
              <a:ext uri="{FF2B5EF4-FFF2-40B4-BE49-F238E27FC236}">
                <a16:creationId xmlns:a16="http://schemas.microsoft.com/office/drawing/2014/main" id="{C0E5DCA6-F437-46B1-B938-598941D4B528}"/>
              </a:ext>
            </a:extLst>
          </p:cNvPr>
          <p:cNvSpPr txBox="1">
            <a:spLocks/>
          </p:cNvSpPr>
          <p:nvPr/>
        </p:nvSpPr>
        <p:spPr>
          <a:xfrm>
            <a:off x="315913" y="1416915"/>
            <a:ext cx="11542576" cy="605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Securitas Pro Office"/>
                <a:ea typeface="+mj-ea"/>
                <a:cs typeface="Times New Roman" panose="02020603050405020304" pitchFamily="18" charset="0"/>
              </a:rPr>
              <a:t>Group sales and EBITA margin development </a:t>
            </a:r>
            <a:endParaRPr kumimoji="0" lang="en-US" sz="1600" b="0" i="0" u="none" strike="noStrike" kern="1200" cap="none" spc="0" normalizeH="0" baseline="0" noProof="0">
              <a:ln>
                <a:noFill/>
              </a:ln>
              <a:solidFill>
                <a:prstClr val="white"/>
              </a:solidFill>
              <a:effectLst/>
              <a:uLnTx/>
              <a:uFillTx/>
              <a:latin typeface="Securitas Pro Office"/>
              <a:ea typeface="+mj-ea"/>
              <a:cs typeface="+mj-cs"/>
            </a:endParaRPr>
          </a:p>
        </p:txBody>
      </p:sp>
      <p:grpSp>
        <p:nvGrpSpPr>
          <p:cNvPr id="10" name="Group 9">
            <a:extLst>
              <a:ext uri="{FF2B5EF4-FFF2-40B4-BE49-F238E27FC236}">
                <a16:creationId xmlns:a16="http://schemas.microsoft.com/office/drawing/2014/main" id="{DCB4519B-FDD1-4821-AF70-D67C5CA6D122}"/>
              </a:ext>
            </a:extLst>
          </p:cNvPr>
          <p:cNvGrpSpPr/>
          <p:nvPr/>
        </p:nvGrpSpPr>
        <p:grpSpPr>
          <a:xfrm>
            <a:off x="148394" y="5592226"/>
            <a:ext cx="5600800" cy="204839"/>
            <a:chOff x="171204" y="5531459"/>
            <a:chExt cx="4606385" cy="204839"/>
          </a:xfrm>
        </p:grpSpPr>
        <p:sp>
          <p:nvSpPr>
            <p:cNvPr id="17" name="Rectangle 16">
              <a:extLst>
                <a:ext uri="{FF2B5EF4-FFF2-40B4-BE49-F238E27FC236}">
                  <a16:creationId xmlns:a16="http://schemas.microsoft.com/office/drawing/2014/main" id="{C90F78AE-F2F1-4F04-88F4-6799C6BE5779}"/>
                </a:ext>
              </a:extLst>
            </p:cNvPr>
            <p:cNvSpPr/>
            <p:nvPr/>
          </p:nvSpPr>
          <p:spPr>
            <a:xfrm>
              <a:off x="171204" y="5531459"/>
              <a:ext cx="744563"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2015</a:t>
              </a:r>
            </a:p>
          </p:txBody>
        </p:sp>
        <p:sp>
          <p:nvSpPr>
            <p:cNvPr id="18" name="Rectangle 17">
              <a:extLst>
                <a:ext uri="{FF2B5EF4-FFF2-40B4-BE49-F238E27FC236}">
                  <a16:creationId xmlns:a16="http://schemas.microsoft.com/office/drawing/2014/main" id="{6C49616A-4D9B-4F88-A289-26C32815C958}"/>
                </a:ext>
              </a:extLst>
            </p:cNvPr>
            <p:cNvSpPr/>
            <p:nvPr/>
          </p:nvSpPr>
          <p:spPr>
            <a:xfrm>
              <a:off x="723357" y="5539568"/>
              <a:ext cx="744563"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2016</a:t>
              </a:r>
            </a:p>
          </p:txBody>
        </p:sp>
        <p:sp>
          <p:nvSpPr>
            <p:cNvPr id="19" name="Rectangle 18">
              <a:extLst>
                <a:ext uri="{FF2B5EF4-FFF2-40B4-BE49-F238E27FC236}">
                  <a16:creationId xmlns:a16="http://schemas.microsoft.com/office/drawing/2014/main" id="{29358901-B939-4905-A46F-C584D1068CFE}"/>
                </a:ext>
              </a:extLst>
            </p:cNvPr>
            <p:cNvSpPr/>
            <p:nvPr/>
          </p:nvSpPr>
          <p:spPr>
            <a:xfrm>
              <a:off x="1276730" y="5539568"/>
              <a:ext cx="744563"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2017</a:t>
              </a:r>
            </a:p>
          </p:txBody>
        </p:sp>
        <p:sp>
          <p:nvSpPr>
            <p:cNvPr id="20" name="Rectangle 19">
              <a:extLst>
                <a:ext uri="{FF2B5EF4-FFF2-40B4-BE49-F238E27FC236}">
                  <a16:creationId xmlns:a16="http://schemas.microsoft.com/office/drawing/2014/main" id="{40D5F6AE-8678-45FA-ABAC-3948589CA2C7}"/>
                </a:ext>
              </a:extLst>
            </p:cNvPr>
            <p:cNvSpPr/>
            <p:nvPr/>
          </p:nvSpPr>
          <p:spPr>
            <a:xfrm>
              <a:off x="1785841" y="5539568"/>
              <a:ext cx="744563"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2018</a:t>
              </a:r>
            </a:p>
          </p:txBody>
        </p:sp>
        <p:sp>
          <p:nvSpPr>
            <p:cNvPr id="21" name="Rectangle 20">
              <a:extLst>
                <a:ext uri="{FF2B5EF4-FFF2-40B4-BE49-F238E27FC236}">
                  <a16:creationId xmlns:a16="http://schemas.microsoft.com/office/drawing/2014/main" id="{C659725D-35B2-442C-B3FA-0CC9E58C47EC}"/>
                </a:ext>
              </a:extLst>
            </p:cNvPr>
            <p:cNvSpPr/>
            <p:nvPr/>
          </p:nvSpPr>
          <p:spPr>
            <a:xfrm>
              <a:off x="2337931" y="5539568"/>
              <a:ext cx="744563"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2019</a:t>
              </a:r>
            </a:p>
          </p:txBody>
        </p:sp>
        <p:sp>
          <p:nvSpPr>
            <p:cNvPr id="22" name="Rectangle 21">
              <a:extLst>
                <a:ext uri="{FF2B5EF4-FFF2-40B4-BE49-F238E27FC236}">
                  <a16:creationId xmlns:a16="http://schemas.microsoft.com/office/drawing/2014/main" id="{2669D594-5DD4-47B6-8726-725955C355E3}"/>
                </a:ext>
              </a:extLst>
            </p:cNvPr>
            <p:cNvSpPr/>
            <p:nvPr/>
          </p:nvSpPr>
          <p:spPr>
            <a:xfrm>
              <a:off x="2891367" y="5531459"/>
              <a:ext cx="819019"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2020</a:t>
              </a:r>
            </a:p>
          </p:txBody>
        </p:sp>
        <p:sp>
          <p:nvSpPr>
            <p:cNvPr id="23" name="Rectangle 22">
              <a:extLst>
                <a:ext uri="{FF2B5EF4-FFF2-40B4-BE49-F238E27FC236}">
                  <a16:creationId xmlns:a16="http://schemas.microsoft.com/office/drawing/2014/main" id="{3E7BE64E-AA6B-4427-9D2C-16FC8FFF2B0F}"/>
                </a:ext>
              </a:extLst>
            </p:cNvPr>
            <p:cNvSpPr/>
            <p:nvPr/>
          </p:nvSpPr>
          <p:spPr>
            <a:xfrm>
              <a:off x="3443457" y="5531459"/>
              <a:ext cx="744563"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2021</a:t>
              </a:r>
            </a:p>
          </p:txBody>
        </p:sp>
        <p:sp>
          <p:nvSpPr>
            <p:cNvPr id="24" name="Rectangle 23">
              <a:extLst>
                <a:ext uri="{FF2B5EF4-FFF2-40B4-BE49-F238E27FC236}">
                  <a16:creationId xmlns:a16="http://schemas.microsoft.com/office/drawing/2014/main" id="{FCF8D750-B78E-470D-8258-FF8D4F133856}"/>
                </a:ext>
              </a:extLst>
            </p:cNvPr>
            <p:cNvSpPr/>
            <p:nvPr/>
          </p:nvSpPr>
          <p:spPr>
            <a:xfrm>
              <a:off x="3968175" y="5535808"/>
              <a:ext cx="809414"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2022 </a:t>
              </a:r>
            </a:p>
          </p:txBody>
        </p:sp>
      </p:grpSp>
      <p:sp>
        <p:nvSpPr>
          <p:cNvPr id="26" name="TextBox 25">
            <a:extLst>
              <a:ext uri="{FF2B5EF4-FFF2-40B4-BE49-F238E27FC236}">
                <a16:creationId xmlns:a16="http://schemas.microsoft.com/office/drawing/2014/main" id="{903F7CCF-E5F8-42D3-8702-0751AA3A99DC}"/>
              </a:ext>
            </a:extLst>
          </p:cNvPr>
          <p:cNvSpPr txBox="1"/>
          <p:nvPr/>
        </p:nvSpPr>
        <p:spPr>
          <a:xfrm>
            <a:off x="317499" y="6404096"/>
            <a:ext cx="11614968"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rPr>
              <a:t>Source:  Securitas Annual reports 2015-2021 (https://www.securitas.com/en/investors/financial-reports/annual-reports/) and Securitas EMTN prospectus dated 15 November 2022, and as supplemented on 10 March, 23 May and 22 August 2023</a:t>
            </a:r>
            <a:endParaRPr kumimoji="0" lang="en-US" sz="800" b="0" i="0" u="none" strike="noStrike" kern="1200" cap="none" spc="0" normalizeH="0" baseline="0" noProof="0" dirty="0">
              <a:ln>
                <a:noFill/>
              </a:ln>
              <a:solidFill>
                <a:prstClr val="white"/>
              </a:solidFill>
              <a:effectLst/>
              <a:uLnTx/>
              <a:uFillTx/>
              <a:latin typeface="Securitas Pro Office"/>
              <a:ea typeface="+mn-ea"/>
              <a:cs typeface="+mn-cs"/>
            </a:endParaRPr>
          </a:p>
        </p:txBody>
      </p:sp>
      <p:sp>
        <p:nvSpPr>
          <p:cNvPr id="5" name="Rectangle 4">
            <a:extLst>
              <a:ext uri="{FF2B5EF4-FFF2-40B4-BE49-F238E27FC236}">
                <a16:creationId xmlns:a16="http://schemas.microsoft.com/office/drawing/2014/main" id="{9255D517-3258-CD2B-5471-129888D0944D}"/>
              </a:ext>
            </a:extLst>
          </p:cNvPr>
          <p:cNvSpPr/>
          <p:nvPr/>
        </p:nvSpPr>
        <p:spPr>
          <a:xfrm>
            <a:off x="5412470" y="5592554"/>
            <a:ext cx="98414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H1 </a:t>
            </a:r>
            <a:br>
              <a:rPr kumimoji="0" lang="en-US" sz="1200" b="1" i="0" u="none" strike="noStrike" kern="1200" cap="none" spc="0" normalizeH="0" baseline="0" noProof="0">
                <a:ln>
                  <a:noFill/>
                </a:ln>
                <a:solidFill>
                  <a:prstClr val="white"/>
                </a:solidFill>
                <a:effectLst/>
                <a:uLnTx/>
                <a:uFillTx/>
                <a:latin typeface="Securitas Pro Office"/>
                <a:ea typeface="+mn-ea"/>
                <a:cs typeface="+mn-cs"/>
              </a:rPr>
            </a:br>
            <a:r>
              <a:rPr kumimoji="0" lang="en-US" sz="1200" b="1" i="0" u="none" strike="noStrike" kern="1200" cap="none" spc="0" normalizeH="0" baseline="0" noProof="0">
                <a:ln>
                  <a:noFill/>
                </a:ln>
                <a:solidFill>
                  <a:prstClr val="white"/>
                </a:solidFill>
                <a:effectLst/>
                <a:uLnTx/>
                <a:uFillTx/>
                <a:latin typeface="Securitas Pro Office"/>
                <a:ea typeface="+mn-ea"/>
                <a:cs typeface="+mn-cs"/>
              </a:rPr>
              <a:t>2022 </a:t>
            </a:r>
          </a:p>
        </p:txBody>
      </p:sp>
    </p:spTree>
    <p:custDataLst>
      <p:tags r:id="rId1"/>
    </p:custDataLst>
    <p:extLst>
      <p:ext uri="{BB962C8B-B14F-4D97-AF65-F5344CB8AC3E}">
        <p14:creationId xmlns:p14="http://schemas.microsoft.com/office/powerpoint/2010/main" val="25160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067BC9D6-5BF7-42DF-8871-805ADD37311A}"/>
              </a:ext>
            </a:extLst>
          </p:cNvPr>
          <p:cNvCxnSpPr>
            <a:cxnSpLocks/>
          </p:cNvCxnSpPr>
          <p:nvPr/>
        </p:nvCxnSpPr>
        <p:spPr>
          <a:xfrm>
            <a:off x="593342" y="3405768"/>
            <a:ext cx="3456000" cy="0"/>
          </a:xfrm>
          <a:prstGeom prst="line">
            <a:avLst/>
          </a:prstGeom>
          <a:ln w="19050">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22FE4DD-319A-4FC7-86D8-5825ED93BEDA}"/>
              </a:ext>
            </a:extLst>
          </p:cNvPr>
          <p:cNvCxnSpPr>
            <a:cxnSpLocks/>
          </p:cNvCxnSpPr>
          <p:nvPr/>
        </p:nvCxnSpPr>
        <p:spPr>
          <a:xfrm>
            <a:off x="593343" y="3494982"/>
            <a:ext cx="3456000" cy="0"/>
          </a:xfrm>
          <a:prstGeom prst="line">
            <a:avLst/>
          </a:prstGeom>
          <a:ln w="19050">
            <a:solidFill>
              <a:schemeClr val="accent3"/>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9" name="Chart 8">
            <a:extLst>
              <a:ext uri="{FF2B5EF4-FFF2-40B4-BE49-F238E27FC236}">
                <a16:creationId xmlns:a16="http://schemas.microsoft.com/office/drawing/2014/main" id="{69EBE381-7DA7-43AF-B24B-4CA07290D1DA}"/>
              </a:ext>
            </a:extLst>
          </p:cNvPr>
          <p:cNvGraphicFramePr/>
          <p:nvPr>
            <p:extLst>
              <p:ext uri="{D42A27DB-BD31-4B8C-83A1-F6EECF244321}">
                <p14:modId xmlns:p14="http://schemas.microsoft.com/office/powerpoint/2010/main" val="3497561488"/>
              </p:ext>
            </p:extLst>
          </p:nvPr>
        </p:nvGraphicFramePr>
        <p:xfrm>
          <a:off x="188442" y="2560999"/>
          <a:ext cx="4329811" cy="3586847"/>
        </p:xfrm>
        <a:graphic>
          <a:graphicData uri="http://schemas.openxmlformats.org/drawingml/2006/chart">
            <c:chart xmlns:c="http://schemas.openxmlformats.org/drawingml/2006/chart" xmlns:r="http://schemas.openxmlformats.org/officeDocument/2006/relationships" r:id="rId4"/>
          </a:graphicData>
        </a:graphic>
      </p:graphicFrame>
      <p:sp>
        <p:nvSpPr>
          <p:cNvPr id="42" name="Rectangle 41">
            <a:extLst>
              <a:ext uri="{FF2B5EF4-FFF2-40B4-BE49-F238E27FC236}">
                <a16:creationId xmlns:a16="http://schemas.microsoft.com/office/drawing/2014/main" id="{8555B8D4-E4A5-459F-BCEF-5692DD51CF7E}"/>
              </a:ext>
            </a:extLst>
          </p:cNvPr>
          <p:cNvSpPr/>
          <p:nvPr/>
        </p:nvSpPr>
        <p:spPr>
          <a:xfrm>
            <a:off x="4375917" y="2995349"/>
            <a:ext cx="828209" cy="41041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300"/>
              </a:spcAft>
              <a:buClr>
                <a:prstClr val="white"/>
              </a:buClr>
              <a:buSzPct val="100000"/>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2015-22 average: </a:t>
            </a:r>
            <a:r>
              <a:rPr kumimoji="0" lang="en-US" sz="1200" b="1" i="0" u="none" strike="noStrike" kern="1200" cap="none" spc="0" normalizeH="0" baseline="0" noProof="0">
                <a:ln>
                  <a:noFill/>
                </a:ln>
                <a:solidFill>
                  <a:srgbClr val="FC273F"/>
                </a:solidFill>
                <a:effectLst/>
                <a:uLnTx/>
                <a:uFillTx/>
                <a:latin typeface="Securitas Pro Office"/>
                <a:ea typeface="+mn-ea"/>
                <a:cs typeface="+mn-cs"/>
              </a:rPr>
              <a:t>86%</a:t>
            </a:r>
          </a:p>
        </p:txBody>
      </p:sp>
      <p:sp>
        <p:nvSpPr>
          <p:cNvPr id="2" name="Title 1">
            <a:extLst>
              <a:ext uri="{FF2B5EF4-FFF2-40B4-BE49-F238E27FC236}">
                <a16:creationId xmlns:a16="http://schemas.microsoft.com/office/drawing/2014/main" id="{4BED1360-BC72-4444-BCE9-1BE4F333CE4A}"/>
              </a:ext>
            </a:extLst>
          </p:cNvPr>
          <p:cNvSpPr>
            <a:spLocks noGrp="1"/>
          </p:cNvSpPr>
          <p:nvPr>
            <p:ph type="title"/>
          </p:nvPr>
        </p:nvSpPr>
        <p:spPr/>
        <p:txBody>
          <a:bodyPr/>
          <a:lstStyle/>
          <a:p>
            <a:r>
              <a:rPr lang="en-GB"/>
              <a:t>Strong recurring cash flow generation supports our growth and investments</a:t>
            </a:r>
            <a:endParaRPr lang="en-US"/>
          </a:p>
        </p:txBody>
      </p:sp>
      <p:sp>
        <p:nvSpPr>
          <p:cNvPr id="11" name="Slide Number Placeholder 14">
            <a:extLst>
              <a:ext uri="{FF2B5EF4-FFF2-40B4-BE49-F238E27FC236}">
                <a16:creationId xmlns:a16="http://schemas.microsoft.com/office/drawing/2014/main" id="{0725AF42-C0E2-43F7-BCB5-4B2CB8C7D5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6" name="Rectangle 5">
            <a:extLst>
              <a:ext uri="{FF2B5EF4-FFF2-40B4-BE49-F238E27FC236}">
                <a16:creationId xmlns:a16="http://schemas.microsoft.com/office/drawing/2014/main" id="{A16B0B83-42F5-4847-A691-00B74C62A4FA}"/>
              </a:ext>
            </a:extLst>
          </p:cNvPr>
          <p:cNvSpPr/>
          <p:nvPr/>
        </p:nvSpPr>
        <p:spPr>
          <a:xfrm>
            <a:off x="324192" y="1828730"/>
            <a:ext cx="283289" cy="126129"/>
          </a:xfrm>
          <a:prstGeom prst="rect">
            <a:avLst/>
          </a:prstGeom>
          <a:solidFill>
            <a:srgbClr val="55419E"/>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Operating cash flow (BSEK)</a:t>
            </a:r>
          </a:p>
        </p:txBody>
      </p:sp>
      <p:sp>
        <p:nvSpPr>
          <p:cNvPr id="127" name="Rectangle 126">
            <a:extLst>
              <a:ext uri="{FF2B5EF4-FFF2-40B4-BE49-F238E27FC236}">
                <a16:creationId xmlns:a16="http://schemas.microsoft.com/office/drawing/2014/main" id="{CB53A0E3-6F5E-4F36-9685-F0300780F3F3}"/>
              </a:ext>
            </a:extLst>
          </p:cNvPr>
          <p:cNvSpPr/>
          <p:nvPr/>
        </p:nvSpPr>
        <p:spPr>
          <a:xfrm>
            <a:off x="324192" y="2190022"/>
            <a:ext cx="283289" cy="34986"/>
          </a:xfrm>
          <a:prstGeom prst="rect">
            <a:avLst/>
          </a:prstGeom>
          <a:solidFill>
            <a:srgbClr val="C2B4F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Operating cash flow as % of EBITA</a:t>
            </a:r>
          </a:p>
        </p:txBody>
      </p:sp>
      <p:sp>
        <p:nvSpPr>
          <p:cNvPr id="128" name="Rectangle 127">
            <a:extLst>
              <a:ext uri="{FF2B5EF4-FFF2-40B4-BE49-F238E27FC236}">
                <a16:creationId xmlns:a16="http://schemas.microsoft.com/office/drawing/2014/main" id="{BEBB0296-FECF-4DB0-9E15-4F93520B68B9}"/>
              </a:ext>
            </a:extLst>
          </p:cNvPr>
          <p:cNvSpPr/>
          <p:nvPr/>
        </p:nvSpPr>
        <p:spPr>
          <a:xfrm>
            <a:off x="5204126" y="1840493"/>
            <a:ext cx="283289" cy="1261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Free cash flow (BSEK)</a:t>
            </a:r>
          </a:p>
        </p:txBody>
      </p:sp>
      <p:sp>
        <p:nvSpPr>
          <p:cNvPr id="129" name="Rectangle 128">
            <a:extLst>
              <a:ext uri="{FF2B5EF4-FFF2-40B4-BE49-F238E27FC236}">
                <a16:creationId xmlns:a16="http://schemas.microsoft.com/office/drawing/2014/main" id="{21DFC45A-986C-45D8-A36B-BAF5BBDDB35C}"/>
              </a:ext>
            </a:extLst>
          </p:cNvPr>
          <p:cNvSpPr/>
          <p:nvPr/>
        </p:nvSpPr>
        <p:spPr>
          <a:xfrm>
            <a:off x="5204126" y="2201785"/>
            <a:ext cx="283289" cy="3498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57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Free cash flow as % of adjusted income</a:t>
            </a:r>
          </a:p>
        </p:txBody>
      </p:sp>
      <p:sp>
        <p:nvSpPr>
          <p:cNvPr id="35" name="Rectangle 34">
            <a:extLst>
              <a:ext uri="{FF2B5EF4-FFF2-40B4-BE49-F238E27FC236}">
                <a16:creationId xmlns:a16="http://schemas.microsoft.com/office/drawing/2014/main" id="{40F86181-ACE1-468E-9C85-C1A6C4F3BCE6}"/>
              </a:ext>
            </a:extLst>
          </p:cNvPr>
          <p:cNvSpPr/>
          <p:nvPr/>
        </p:nvSpPr>
        <p:spPr>
          <a:xfrm>
            <a:off x="9382137" y="2436718"/>
            <a:ext cx="2476352" cy="330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360000" marR="0" lvl="0" indent="-360000" algn="l" defTabSz="914400" rtl="0" eaLnBrk="1" fontAlgn="auto" latinLnBrk="0" hangingPunct="1">
              <a:lnSpc>
                <a:spcPct val="100000"/>
              </a:lnSpc>
              <a:spcBef>
                <a:spcPts val="0"/>
              </a:spcBef>
              <a:spcAft>
                <a:spcPts val="1200"/>
              </a:spcAft>
              <a:buClrTx/>
              <a:buSzTx/>
              <a:buFont typeface="Securitas Pro Office" panose="00000500000000000000" pitchFamily="2" charset="0"/>
              <a:buChar char="—"/>
              <a:tabLst>
                <a:tab pos="358775" algn="l"/>
              </a:tabLst>
              <a:defRPr/>
            </a:pPr>
            <a:r>
              <a:rPr kumimoji="0" lang="en-GB" sz="1200" b="0" i="0" u="none" strike="noStrike" kern="1200" cap="none" spc="0" normalizeH="0" baseline="0" noProof="0" dirty="0">
                <a:ln>
                  <a:noFill/>
                </a:ln>
                <a:solidFill>
                  <a:prstClr val="white"/>
                </a:solidFill>
                <a:effectLst/>
                <a:uLnTx/>
                <a:uFillTx/>
                <a:latin typeface="Securitas Pro Office"/>
                <a:ea typeface="+mn-ea"/>
                <a:cs typeface="+mn-cs"/>
              </a:rPr>
              <a:t>Average operating cash flow of 86% since 2015</a:t>
            </a:r>
          </a:p>
          <a:p>
            <a:pPr marL="360000" marR="0" lvl="0" indent="-360000" algn="l" defTabSz="914400" rtl="0" eaLnBrk="1" fontAlgn="auto" latinLnBrk="0" hangingPunct="1">
              <a:lnSpc>
                <a:spcPct val="100000"/>
              </a:lnSpc>
              <a:spcBef>
                <a:spcPts val="0"/>
              </a:spcBef>
              <a:spcAft>
                <a:spcPts val="1200"/>
              </a:spcAft>
              <a:buClrTx/>
              <a:buSzTx/>
              <a:buFont typeface="Securitas Pro Office" panose="00000500000000000000" pitchFamily="2" charset="0"/>
              <a:buChar char="—"/>
              <a:tabLst>
                <a:tab pos="358775" algn="l"/>
              </a:tabLst>
              <a:defRPr/>
            </a:pPr>
            <a:r>
              <a:rPr lang="en-GB" sz="1200" dirty="0">
                <a:solidFill>
                  <a:prstClr val="white"/>
                </a:solidFill>
                <a:latin typeface="Securitas Pro Office"/>
              </a:rPr>
              <a:t>Portfolio business with steady, recurring cash flow profile over time</a:t>
            </a:r>
            <a:endParaRPr kumimoji="0" lang="en-GB" sz="1200" b="0" i="0" u="none" strike="noStrike" kern="1200" cap="none" spc="0" normalizeH="0" baseline="0" noProof="0" dirty="0">
              <a:ln>
                <a:noFill/>
              </a:ln>
              <a:solidFill>
                <a:prstClr val="white"/>
              </a:solidFill>
              <a:effectLst/>
              <a:uLnTx/>
              <a:uFillTx/>
              <a:latin typeface="Securitas Pro Office"/>
              <a:ea typeface="+mn-ea"/>
              <a:cs typeface="+mn-cs"/>
            </a:endParaRPr>
          </a:p>
          <a:p>
            <a:pPr marL="360000" marR="0" lvl="0" indent="-360000" algn="l" defTabSz="914400" rtl="0" eaLnBrk="1" fontAlgn="auto" latinLnBrk="0" hangingPunct="1">
              <a:lnSpc>
                <a:spcPct val="100000"/>
              </a:lnSpc>
              <a:spcBef>
                <a:spcPts val="0"/>
              </a:spcBef>
              <a:spcAft>
                <a:spcPts val="1200"/>
              </a:spcAft>
              <a:buClrTx/>
              <a:buSzTx/>
              <a:buFont typeface="Securitas Pro Office" panose="00000500000000000000" pitchFamily="2" charset="0"/>
              <a:buChar char="—"/>
              <a:tabLst>
                <a:tab pos="358775" algn="l"/>
              </a:tabLst>
              <a:defRPr/>
            </a:pPr>
            <a:r>
              <a:rPr kumimoji="0" lang="en-GB" sz="1200" b="0" i="0" u="none" strike="noStrike" kern="1200" cap="none" spc="0" normalizeH="0" baseline="0" noProof="0" dirty="0">
                <a:ln>
                  <a:noFill/>
                </a:ln>
                <a:solidFill>
                  <a:prstClr val="white"/>
                </a:solidFill>
                <a:effectLst/>
                <a:uLnTx/>
                <a:uFillTx/>
                <a:latin typeface="Securitas Pro Office"/>
                <a:ea typeface="+mn-ea"/>
                <a:cs typeface="+mn-cs"/>
              </a:rPr>
              <a:t>Low CAPEX need, less than 3% of sales including IFRS 16 historically, mainly solutions, IT and maintenance CAPEX</a:t>
            </a:r>
          </a:p>
          <a:p>
            <a:pPr marL="360000" marR="0" lvl="0" indent="-360000" algn="l" defTabSz="914400" rtl="0" eaLnBrk="1" fontAlgn="auto" latinLnBrk="0" hangingPunct="1">
              <a:lnSpc>
                <a:spcPct val="100000"/>
              </a:lnSpc>
              <a:spcBef>
                <a:spcPts val="0"/>
              </a:spcBef>
              <a:spcAft>
                <a:spcPts val="1200"/>
              </a:spcAft>
              <a:buClrTx/>
              <a:buSzTx/>
              <a:buFont typeface="Securitas Pro Office" panose="00000500000000000000" pitchFamily="2" charset="0"/>
              <a:buChar char="—"/>
              <a:tabLst>
                <a:tab pos="358775" algn="l"/>
              </a:tabLst>
              <a:defRPr/>
            </a:pPr>
            <a:r>
              <a:rPr lang="en-GB" sz="1200" dirty="0">
                <a:solidFill>
                  <a:prstClr val="white"/>
                </a:solidFill>
                <a:latin typeface="Securitas Pro Office"/>
              </a:rPr>
              <a:t>2022 cash flow burdened by non-recurring 700 MSEK C19 </a:t>
            </a:r>
            <a:r>
              <a:rPr lang="en-GB" sz="1200" dirty="0">
                <a:solidFill>
                  <a:schemeClr val="tx1"/>
                </a:solidFill>
                <a:latin typeface="Securitas Pro Office"/>
              </a:rPr>
              <a:t>benefit repayment </a:t>
            </a:r>
            <a:r>
              <a:rPr lang="en-GB" sz="1200" dirty="0">
                <a:solidFill>
                  <a:prstClr val="white"/>
                </a:solidFill>
                <a:latin typeface="Securitas Pro Office"/>
              </a:rPr>
              <a:t>in the US. No further payments going forward</a:t>
            </a:r>
            <a:endParaRPr kumimoji="0" lang="en-GB" sz="1200" b="0" i="0" u="none" strike="noStrike" kern="1200" cap="none" spc="0" normalizeH="0" baseline="0" noProof="0" dirty="0">
              <a:ln>
                <a:noFill/>
              </a:ln>
              <a:solidFill>
                <a:prstClr val="white"/>
              </a:solidFill>
              <a:effectLst/>
              <a:uLnTx/>
              <a:uFillTx/>
              <a:latin typeface="Securitas Pro Office"/>
              <a:ea typeface="+mn-ea"/>
              <a:cs typeface="+mn-cs"/>
            </a:endParaRPr>
          </a:p>
          <a:p>
            <a:pPr marL="360000" marR="0" lvl="0" indent="-360000" algn="l" defTabSz="914400" rtl="0" eaLnBrk="1" fontAlgn="auto" latinLnBrk="0" hangingPunct="1">
              <a:lnSpc>
                <a:spcPct val="100000"/>
              </a:lnSpc>
              <a:spcBef>
                <a:spcPts val="0"/>
              </a:spcBef>
              <a:spcAft>
                <a:spcPts val="1200"/>
              </a:spcAft>
              <a:buClrTx/>
              <a:buSzTx/>
              <a:buFont typeface="Securitas Pro Office" panose="00000500000000000000" pitchFamily="2" charset="0"/>
              <a:buChar char="—"/>
              <a:tabLst>
                <a:tab pos="358775" algn="l"/>
              </a:tabLst>
              <a:defRPr/>
            </a:pPr>
            <a:r>
              <a:rPr kumimoji="0" lang="en-GB" sz="1200" b="0" i="0" u="none" strike="noStrike" kern="1200" cap="none" spc="0" normalizeH="0" baseline="0" noProof="0" dirty="0">
                <a:ln>
                  <a:noFill/>
                </a:ln>
                <a:solidFill>
                  <a:prstClr val="white"/>
                </a:solidFill>
                <a:effectLst/>
                <a:uLnTx/>
                <a:uFillTx/>
                <a:latin typeface="Securitas Pro Office"/>
                <a:ea typeface="+mn-ea"/>
                <a:cs typeface="+mn-cs"/>
              </a:rPr>
              <a:t>Solid foundation to deliver strong cash flows within our target range in coming years</a:t>
            </a:r>
          </a:p>
        </p:txBody>
      </p:sp>
      <p:sp>
        <p:nvSpPr>
          <p:cNvPr id="54" name="Rectangle 53">
            <a:extLst>
              <a:ext uri="{FF2B5EF4-FFF2-40B4-BE49-F238E27FC236}">
                <a16:creationId xmlns:a16="http://schemas.microsoft.com/office/drawing/2014/main" id="{16E13811-D81B-4F37-8A4C-B32EF5B0AB5F}"/>
              </a:ext>
            </a:extLst>
          </p:cNvPr>
          <p:cNvSpPr/>
          <p:nvPr/>
        </p:nvSpPr>
        <p:spPr>
          <a:xfrm>
            <a:off x="4454762" y="3496521"/>
            <a:ext cx="647205" cy="410419"/>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1200"/>
              </a:spcBef>
              <a:spcAft>
                <a:spcPts val="300"/>
              </a:spcAft>
              <a:buClr>
                <a:prstClr val="white"/>
              </a:buClr>
              <a:buSzPct val="100000"/>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Target:</a:t>
            </a:r>
            <a:br>
              <a:rPr kumimoji="0" lang="en-US" sz="1200" b="0" i="0" u="none" strike="noStrike" kern="1200" cap="none" spc="0" normalizeH="0" baseline="0" noProof="0">
                <a:ln>
                  <a:noFill/>
                </a:ln>
                <a:solidFill>
                  <a:prstClr val="white"/>
                </a:solidFill>
                <a:effectLst/>
                <a:uLnTx/>
                <a:uFillTx/>
                <a:latin typeface="Securitas Pro Office"/>
                <a:ea typeface="+mn-ea"/>
                <a:cs typeface="+mn-cs"/>
              </a:rPr>
            </a:br>
            <a:r>
              <a:rPr kumimoji="0" lang="en-US" sz="1200" b="1" i="0" u="none" strike="noStrike" kern="1200" cap="none" spc="0" normalizeH="0" baseline="0" noProof="0">
                <a:ln>
                  <a:noFill/>
                </a:ln>
                <a:solidFill>
                  <a:srgbClr val="FF8DA3"/>
                </a:solidFill>
                <a:effectLst/>
                <a:uLnTx/>
                <a:uFillTx/>
                <a:latin typeface="Securitas Pro Office"/>
                <a:ea typeface="+mn-ea"/>
                <a:cs typeface="+mn-cs"/>
              </a:rPr>
              <a:t>70-80%</a:t>
            </a:r>
          </a:p>
        </p:txBody>
      </p:sp>
      <p:graphicFrame>
        <p:nvGraphicFramePr>
          <p:cNvPr id="5" name="Chart 4">
            <a:extLst>
              <a:ext uri="{FF2B5EF4-FFF2-40B4-BE49-F238E27FC236}">
                <a16:creationId xmlns:a16="http://schemas.microsoft.com/office/drawing/2014/main" id="{11A1C76D-3392-B9DC-E5AF-B6A777687850}"/>
              </a:ext>
            </a:extLst>
          </p:cNvPr>
          <p:cNvGraphicFramePr/>
          <p:nvPr>
            <p:extLst>
              <p:ext uri="{D42A27DB-BD31-4B8C-83A1-F6EECF244321}">
                <p14:modId xmlns:p14="http://schemas.microsoft.com/office/powerpoint/2010/main" val="2784183529"/>
              </p:ext>
            </p:extLst>
          </p:nvPr>
        </p:nvGraphicFramePr>
        <p:xfrm>
          <a:off x="5101967" y="2560999"/>
          <a:ext cx="3934624" cy="3586847"/>
        </p:xfrm>
        <a:graphic>
          <a:graphicData uri="http://schemas.openxmlformats.org/drawingml/2006/chart">
            <c:chart xmlns:c="http://schemas.openxmlformats.org/drawingml/2006/chart" xmlns:r="http://schemas.openxmlformats.org/officeDocument/2006/relationships" r:id="rId5"/>
          </a:graphicData>
        </a:graphic>
      </p:graphicFrame>
      <p:grpSp>
        <p:nvGrpSpPr>
          <p:cNvPr id="7" name="Group 6">
            <a:extLst>
              <a:ext uri="{FF2B5EF4-FFF2-40B4-BE49-F238E27FC236}">
                <a16:creationId xmlns:a16="http://schemas.microsoft.com/office/drawing/2014/main" id="{AF298476-4807-3056-F38C-D62569722F07}"/>
              </a:ext>
            </a:extLst>
          </p:cNvPr>
          <p:cNvGrpSpPr/>
          <p:nvPr/>
        </p:nvGrpSpPr>
        <p:grpSpPr>
          <a:xfrm>
            <a:off x="5344288" y="5654877"/>
            <a:ext cx="3032683" cy="265632"/>
            <a:chOff x="579905" y="5684761"/>
            <a:chExt cx="3075004" cy="197184"/>
          </a:xfrm>
        </p:grpSpPr>
        <p:sp>
          <p:nvSpPr>
            <p:cNvPr id="8" name="Rectangle 7">
              <a:extLst>
                <a:ext uri="{FF2B5EF4-FFF2-40B4-BE49-F238E27FC236}">
                  <a16:creationId xmlns:a16="http://schemas.microsoft.com/office/drawing/2014/main" id="{BDA468E0-5027-D5F2-88EB-985C20F44EA0}"/>
                </a:ext>
              </a:extLst>
            </p:cNvPr>
            <p:cNvSpPr/>
            <p:nvPr/>
          </p:nvSpPr>
          <p:spPr>
            <a:xfrm>
              <a:off x="579905" y="5685215"/>
              <a:ext cx="353779"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2015</a:t>
              </a:r>
            </a:p>
          </p:txBody>
        </p:sp>
        <p:sp>
          <p:nvSpPr>
            <p:cNvPr id="10" name="Rectangle 9">
              <a:extLst>
                <a:ext uri="{FF2B5EF4-FFF2-40B4-BE49-F238E27FC236}">
                  <a16:creationId xmlns:a16="http://schemas.microsoft.com/office/drawing/2014/main" id="{E3683874-1856-CCF8-3376-07DCED5186BF}"/>
                </a:ext>
              </a:extLst>
            </p:cNvPr>
            <p:cNvSpPr/>
            <p:nvPr/>
          </p:nvSpPr>
          <p:spPr>
            <a:xfrm>
              <a:off x="1021112" y="5685215"/>
              <a:ext cx="35377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2016</a:t>
              </a:r>
            </a:p>
          </p:txBody>
        </p:sp>
        <p:sp>
          <p:nvSpPr>
            <p:cNvPr id="12" name="Rectangle 11">
              <a:extLst>
                <a:ext uri="{FF2B5EF4-FFF2-40B4-BE49-F238E27FC236}">
                  <a16:creationId xmlns:a16="http://schemas.microsoft.com/office/drawing/2014/main" id="{2869B017-A587-8046-E0E1-FCD052D981A1}"/>
                </a:ext>
              </a:extLst>
            </p:cNvPr>
            <p:cNvSpPr/>
            <p:nvPr/>
          </p:nvSpPr>
          <p:spPr>
            <a:xfrm>
              <a:off x="1462319" y="5685215"/>
              <a:ext cx="353779"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2017</a:t>
              </a:r>
            </a:p>
          </p:txBody>
        </p:sp>
        <p:sp>
          <p:nvSpPr>
            <p:cNvPr id="13" name="Rectangle 12">
              <a:extLst>
                <a:ext uri="{FF2B5EF4-FFF2-40B4-BE49-F238E27FC236}">
                  <a16:creationId xmlns:a16="http://schemas.microsoft.com/office/drawing/2014/main" id="{82A141D5-9739-89C0-6F7B-B2B2B20E4FD6}"/>
                </a:ext>
              </a:extLst>
            </p:cNvPr>
            <p:cNvSpPr/>
            <p:nvPr/>
          </p:nvSpPr>
          <p:spPr>
            <a:xfrm>
              <a:off x="1924101" y="5684761"/>
              <a:ext cx="353779"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2018</a:t>
              </a:r>
            </a:p>
          </p:txBody>
        </p:sp>
        <p:sp>
          <p:nvSpPr>
            <p:cNvPr id="14" name="Rectangle 13">
              <a:extLst>
                <a:ext uri="{FF2B5EF4-FFF2-40B4-BE49-F238E27FC236}">
                  <a16:creationId xmlns:a16="http://schemas.microsoft.com/office/drawing/2014/main" id="{7EFE04F8-B64F-14F1-0E75-E8AAF0BD3ED8}"/>
                </a:ext>
              </a:extLst>
            </p:cNvPr>
            <p:cNvSpPr/>
            <p:nvPr/>
          </p:nvSpPr>
          <p:spPr>
            <a:xfrm>
              <a:off x="2426056" y="5685215"/>
              <a:ext cx="353779"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2019</a:t>
              </a:r>
            </a:p>
          </p:txBody>
        </p:sp>
        <p:sp>
          <p:nvSpPr>
            <p:cNvPr id="15" name="Rectangle 14">
              <a:extLst>
                <a:ext uri="{FF2B5EF4-FFF2-40B4-BE49-F238E27FC236}">
                  <a16:creationId xmlns:a16="http://schemas.microsoft.com/office/drawing/2014/main" id="{AF2F7380-A1F7-E91B-A981-11D155CAC252}"/>
                </a:ext>
              </a:extLst>
            </p:cNvPr>
            <p:cNvSpPr/>
            <p:nvPr/>
          </p:nvSpPr>
          <p:spPr>
            <a:xfrm>
              <a:off x="2859923" y="5684912"/>
              <a:ext cx="389157" cy="196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2020</a:t>
              </a:r>
            </a:p>
          </p:txBody>
        </p:sp>
        <p:sp>
          <p:nvSpPr>
            <p:cNvPr id="16" name="Rectangle 15">
              <a:extLst>
                <a:ext uri="{FF2B5EF4-FFF2-40B4-BE49-F238E27FC236}">
                  <a16:creationId xmlns:a16="http://schemas.microsoft.com/office/drawing/2014/main" id="{0FC032CC-FEE3-D906-B3FE-D49349A7BAF4}"/>
                </a:ext>
              </a:extLst>
            </p:cNvPr>
            <p:cNvSpPr/>
            <p:nvPr/>
          </p:nvSpPr>
          <p:spPr>
            <a:xfrm>
              <a:off x="3301130" y="5684761"/>
              <a:ext cx="353779" cy="1967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2021</a:t>
              </a:r>
            </a:p>
          </p:txBody>
        </p:sp>
      </p:grpSp>
      <p:sp>
        <p:nvSpPr>
          <p:cNvPr id="24" name="TextBox 23">
            <a:extLst>
              <a:ext uri="{FF2B5EF4-FFF2-40B4-BE49-F238E27FC236}">
                <a16:creationId xmlns:a16="http://schemas.microsoft.com/office/drawing/2014/main" id="{16D6C6CC-C879-48BF-9D30-9395ACD68680}"/>
              </a:ext>
            </a:extLst>
          </p:cNvPr>
          <p:cNvSpPr txBox="1"/>
          <p:nvPr/>
        </p:nvSpPr>
        <p:spPr>
          <a:xfrm>
            <a:off x="317500" y="6499346"/>
            <a:ext cx="975995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Source:  Securitas Annual reports 2015-2021 (</a:t>
            </a:r>
            <a:r>
              <a:rPr lang="en-US">
                <a:solidFill>
                  <a:prstClr val="white"/>
                </a:solidFill>
                <a:hlinkClick r:id="rId6"/>
              </a:rPr>
              <a:t>https://www.securitas.com/en/investors/financial-reports/annual-reports/</a:t>
            </a:r>
            <a:r>
              <a:rPr lang="en-US">
                <a:solidFill>
                  <a:prstClr val="white"/>
                </a:solidFill>
              </a:rPr>
              <a:t>), and EMTN prospectus dated 15 November 2022 and supplement dated 22 August 2023</a:t>
            </a:r>
            <a:endParaRPr kumimoji="0" lang="en-US" sz="8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2339977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DF89892-B02A-4100-8B52-4AE393EB5EA6}"/>
              </a:ext>
            </a:extLst>
          </p:cNvPr>
          <p:cNvSpPr/>
          <p:nvPr/>
        </p:nvSpPr>
        <p:spPr>
          <a:xfrm>
            <a:off x="315913" y="1901118"/>
            <a:ext cx="3684587" cy="4047331"/>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4" name="Rectangle 3">
            <a:extLst>
              <a:ext uri="{FF2B5EF4-FFF2-40B4-BE49-F238E27FC236}">
                <a16:creationId xmlns:a16="http://schemas.microsoft.com/office/drawing/2014/main" id="{39F7211C-4C6E-4C0B-A6AA-50DB9C75E85F}"/>
              </a:ext>
            </a:extLst>
          </p:cNvPr>
          <p:cNvSpPr/>
          <p:nvPr/>
        </p:nvSpPr>
        <p:spPr>
          <a:xfrm>
            <a:off x="4252912" y="1901118"/>
            <a:ext cx="3684587" cy="4047331"/>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 name="Rectangle 4">
            <a:extLst>
              <a:ext uri="{FF2B5EF4-FFF2-40B4-BE49-F238E27FC236}">
                <a16:creationId xmlns:a16="http://schemas.microsoft.com/office/drawing/2014/main" id="{B8C3D671-131F-4D68-AC10-106AC5E95BCA}"/>
              </a:ext>
            </a:extLst>
          </p:cNvPr>
          <p:cNvSpPr/>
          <p:nvPr/>
        </p:nvSpPr>
        <p:spPr>
          <a:xfrm>
            <a:off x="8189912" y="1901118"/>
            <a:ext cx="3799598" cy="4047331"/>
          </a:xfrm>
          <a:prstGeom prst="rect">
            <a:avLst/>
          </a:prstGeom>
          <a:solidFill>
            <a:srgbClr val="031F3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grpSp>
        <p:nvGrpSpPr>
          <p:cNvPr id="21" name="Group 20">
            <a:extLst>
              <a:ext uri="{FF2B5EF4-FFF2-40B4-BE49-F238E27FC236}">
                <a16:creationId xmlns:a16="http://schemas.microsoft.com/office/drawing/2014/main" id="{AC855FF1-63D9-4A48-A4EF-1B7D7C42C5D3}"/>
              </a:ext>
            </a:extLst>
          </p:cNvPr>
          <p:cNvGrpSpPr/>
          <p:nvPr/>
        </p:nvGrpSpPr>
        <p:grpSpPr>
          <a:xfrm>
            <a:off x="9598629" y="1680169"/>
            <a:ext cx="867155" cy="497068"/>
            <a:chOff x="8734773" y="1716594"/>
            <a:chExt cx="1536217" cy="497068"/>
          </a:xfrm>
        </p:grpSpPr>
        <p:sp>
          <p:nvSpPr>
            <p:cNvPr id="7" name="Rectangle 6">
              <a:extLst>
                <a:ext uri="{FF2B5EF4-FFF2-40B4-BE49-F238E27FC236}">
                  <a16:creationId xmlns:a16="http://schemas.microsoft.com/office/drawing/2014/main" id="{A4AAA409-352D-4247-91AD-72E9FFF0BBB7}"/>
                </a:ext>
              </a:extLst>
            </p:cNvPr>
            <p:cNvSpPr/>
            <p:nvPr/>
          </p:nvSpPr>
          <p:spPr>
            <a:xfrm>
              <a:off x="8734773" y="1716594"/>
              <a:ext cx="1536217"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9" name="TextBox 8">
              <a:extLst>
                <a:ext uri="{FF2B5EF4-FFF2-40B4-BE49-F238E27FC236}">
                  <a16:creationId xmlns:a16="http://schemas.microsoft.com/office/drawing/2014/main" id="{59B5F6EF-B642-41D2-BA58-ABF77CCD6986}"/>
                </a:ext>
              </a:extLst>
            </p:cNvPr>
            <p:cNvSpPr txBox="1"/>
            <p:nvPr/>
          </p:nvSpPr>
          <p:spPr>
            <a:xfrm>
              <a:off x="8734773" y="1820943"/>
              <a:ext cx="1536217" cy="215444"/>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marR="0" lvl="0" indent="0" algn="ctr"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Beyond</a:t>
              </a:r>
            </a:p>
          </p:txBody>
        </p:sp>
      </p:grpSp>
      <p:grpSp>
        <p:nvGrpSpPr>
          <p:cNvPr id="23" name="Group 22">
            <a:extLst>
              <a:ext uri="{FF2B5EF4-FFF2-40B4-BE49-F238E27FC236}">
                <a16:creationId xmlns:a16="http://schemas.microsoft.com/office/drawing/2014/main" id="{BA68BB16-EDB1-4868-9AE2-49611F9A65D6}"/>
              </a:ext>
            </a:extLst>
          </p:cNvPr>
          <p:cNvGrpSpPr/>
          <p:nvPr/>
        </p:nvGrpSpPr>
        <p:grpSpPr>
          <a:xfrm>
            <a:off x="4970504" y="1680169"/>
            <a:ext cx="2250085" cy="497068"/>
            <a:chOff x="4770194" y="1716594"/>
            <a:chExt cx="2045531" cy="497068"/>
          </a:xfrm>
        </p:grpSpPr>
        <p:sp>
          <p:nvSpPr>
            <p:cNvPr id="17" name="Rectangle 16">
              <a:extLst>
                <a:ext uri="{FF2B5EF4-FFF2-40B4-BE49-F238E27FC236}">
                  <a16:creationId xmlns:a16="http://schemas.microsoft.com/office/drawing/2014/main" id="{68575B50-FE7B-4A7E-9D55-2E9250B189E2}"/>
                </a:ext>
              </a:extLst>
            </p:cNvPr>
            <p:cNvSpPr/>
            <p:nvPr/>
          </p:nvSpPr>
          <p:spPr>
            <a:xfrm>
              <a:off x="4770194" y="1716594"/>
              <a:ext cx="2044705"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9" name="TextBox 18">
              <a:extLst>
                <a:ext uri="{FF2B5EF4-FFF2-40B4-BE49-F238E27FC236}">
                  <a16:creationId xmlns:a16="http://schemas.microsoft.com/office/drawing/2014/main" id="{3E3F1F4F-A43F-4200-B6E1-346E3AE72734}"/>
                </a:ext>
              </a:extLst>
            </p:cNvPr>
            <p:cNvSpPr txBox="1"/>
            <p:nvPr/>
          </p:nvSpPr>
          <p:spPr>
            <a:xfrm>
              <a:off x="4771020" y="1820943"/>
              <a:ext cx="2044705" cy="215444"/>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marR="0" lvl="0" indent="0" algn="ctr"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Coming ~</a:t>
              </a:r>
              <a:r>
                <a:rPr lang="en-US" sz="1400">
                  <a:solidFill>
                    <a:prstClr val="white"/>
                  </a:solidFill>
                  <a:latin typeface="Securitas Pro Office"/>
                </a:rPr>
                <a:t>12</a:t>
              </a: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 to 24 months</a:t>
              </a:r>
            </a:p>
          </p:txBody>
        </p:sp>
      </p:grpSp>
      <p:grpSp>
        <p:nvGrpSpPr>
          <p:cNvPr id="22" name="Group 21">
            <a:extLst>
              <a:ext uri="{FF2B5EF4-FFF2-40B4-BE49-F238E27FC236}">
                <a16:creationId xmlns:a16="http://schemas.microsoft.com/office/drawing/2014/main" id="{C4E63DC5-9826-4708-87E5-E31C3E5F8759}"/>
              </a:ext>
            </a:extLst>
          </p:cNvPr>
          <p:cNvGrpSpPr/>
          <p:nvPr/>
        </p:nvGrpSpPr>
        <p:grpSpPr>
          <a:xfrm>
            <a:off x="877474" y="1680169"/>
            <a:ext cx="2474094" cy="497068"/>
            <a:chOff x="104108" y="1716594"/>
            <a:chExt cx="2249176" cy="497068"/>
          </a:xfrm>
        </p:grpSpPr>
        <p:sp>
          <p:nvSpPr>
            <p:cNvPr id="12" name="Rectangle 11">
              <a:extLst>
                <a:ext uri="{FF2B5EF4-FFF2-40B4-BE49-F238E27FC236}">
                  <a16:creationId xmlns:a16="http://schemas.microsoft.com/office/drawing/2014/main" id="{4E6E0FDA-98AF-409F-9BDC-FE771374746A}"/>
                </a:ext>
              </a:extLst>
            </p:cNvPr>
            <p:cNvSpPr/>
            <p:nvPr/>
          </p:nvSpPr>
          <p:spPr>
            <a:xfrm>
              <a:off x="104108" y="1716594"/>
              <a:ext cx="2249176" cy="497068"/>
            </a:xfrm>
            <a:prstGeom prst="rect">
              <a:avLst/>
            </a:prstGeom>
            <a:solidFill>
              <a:srgbClr val="031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a-ET" sz="14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4" name="TextBox 13">
              <a:extLst>
                <a:ext uri="{FF2B5EF4-FFF2-40B4-BE49-F238E27FC236}">
                  <a16:creationId xmlns:a16="http://schemas.microsoft.com/office/drawing/2014/main" id="{4655F0D1-EBD5-467D-B867-6AE89A727275}"/>
                </a:ext>
              </a:extLst>
            </p:cNvPr>
            <p:cNvSpPr txBox="1"/>
            <p:nvPr/>
          </p:nvSpPr>
          <p:spPr>
            <a:xfrm>
              <a:off x="104108" y="1820943"/>
              <a:ext cx="2249176" cy="215444"/>
            </a:xfrm>
            <a:prstGeom prst="rect">
              <a:avLst/>
            </a:prstGeom>
            <a:no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6350" marR="0" lvl="0" indent="0" algn="ctr"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Capital allocation 2014-2021</a:t>
              </a:r>
            </a:p>
          </p:txBody>
        </p:sp>
      </p:grpSp>
      <p:graphicFrame>
        <p:nvGraphicFramePr>
          <p:cNvPr id="10" name="Chart 9">
            <a:extLst>
              <a:ext uri="{FF2B5EF4-FFF2-40B4-BE49-F238E27FC236}">
                <a16:creationId xmlns:a16="http://schemas.microsoft.com/office/drawing/2014/main" id="{1816C98B-C4F8-400E-9FAC-7D62C4E61A21}"/>
              </a:ext>
            </a:extLst>
          </p:cNvPr>
          <p:cNvGraphicFramePr/>
          <p:nvPr/>
        </p:nvGraphicFramePr>
        <p:xfrm>
          <a:off x="10650" y="3198022"/>
          <a:ext cx="1670754" cy="288589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6C7502E9-E923-4B7F-986F-C73E2B781389}"/>
              </a:ext>
            </a:extLst>
          </p:cNvPr>
          <p:cNvSpPr txBox="1"/>
          <p:nvPr/>
        </p:nvSpPr>
        <p:spPr>
          <a:xfrm>
            <a:off x="515836" y="2242929"/>
            <a:ext cx="72327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Securitas Pro Office"/>
                <a:ea typeface="+mn-ea"/>
                <a:cs typeface="+mn-cs"/>
              </a:rPr>
              <a:t>% of FCF</a:t>
            </a:r>
          </a:p>
        </p:txBody>
      </p:sp>
      <p:sp>
        <p:nvSpPr>
          <p:cNvPr id="50" name="TextBox 49">
            <a:extLst>
              <a:ext uri="{FF2B5EF4-FFF2-40B4-BE49-F238E27FC236}">
                <a16:creationId xmlns:a16="http://schemas.microsoft.com/office/drawing/2014/main" id="{2C0EF65B-B766-4332-A733-7A70C32DFAFB}"/>
              </a:ext>
            </a:extLst>
          </p:cNvPr>
          <p:cNvSpPr txBox="1"/>
          <p:nvPr/>
        </p:nvSpPr>
        <p:spPr>
          <a:xfrm>
            <a:off x="4429887" y="2242929"/>
            <a:ext cx="17363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Securitas Pro Office"/>
                <a:ea typeface="+mn-ea"/>
                <a:cs typeface="+mn-cs"/>
              </a:rPr>
              <a:t>% of FCF – Illustrative only</a:t>
            </a:r>
          </a:p>
        </p:txBody>
      </p:sp>
      <p:grpSp>
        <p:nvGrpSpPr>
          <p:cNvPr id="6" name="Group 5">
            <a:extLst>
              <a:ext uri="{FF2B5EF4-FFF2-40B4-BE49-F238E27FC236}">
                <a16:creationId xmlns:a16="http://schemas.microsoft.com/office/drawing/2014/main" id="{1AE401BA-E1DA-4443-B608-F88D7C894E0E}"/>
              </a:ext>
            </a:extLst>
          </p:cNvPr>
          <p:cNvGrpSpPr/>
          <p:nvPr/>
        </p:nvGrpSpPr>
        <p:grpSpPr>
          <a:xfrm>
            <a:off x="1241765" y="5012695"/>
            <a:ext cx="2693937" cy="569160"/>
            <a:chOff x="1241765" y="2910455"/>
            <a:chExt cx="2465624" cy="569160"/>
          </a:xfrm>
        </p:grpSpPr>
        <p:grpSp>
          <p:nvGrpSpPr>
            <p:cNvPr id="45" name="Group 44">
              <a:extLst>
                <a:ext uri="{FF2B5EF4-FFF2-40B4-BE49-F238E27FC236}">
                  <a16:creationId xmlns:a16="http://schemas.microsoft.com/office/drawing/2014/main" id="{DE842D80-28AA-4F9B-A813-5A91BA26792F}"/>
                </a:ext>
              </a:extLst>
            </p:cNvPr>
            <p:cNvGrpSpPr/>
            <p:nvPr/>
          </p:nvGrpSpPr>
          <p:grpSpPr>
            <a:xfrm>
              <a:off x="1591835" y="2910455"/>
              <a:ext cx="2115554" cy="569160"/>
              <a:chOff x="4252798" y="5145335"/>
              <a:chExt cx="2622459" cy="569160"/>
            </a:xfrm>
          </p:grpSpPr>
          <p:sp>
            <p:nvSpPr>
              <p:cNvPr id="46" name="Rectangle 45">
                <a:extLst>
                  <a:ext uri="{FF2B5EF4-FFF2-40B4-BE49-F238E27FC236}">
                    <a16:creationId xmlns:a16="http://schemas.microsoft.com/office/drawing/2014/main" id="{527201A9-670E-41BF-A5D1-230CF591594A}"/>
                  </a:ext>
                </a:extLst>
              </p:cNvPr>
              <p:cNvSpPr/>
              <p:nvPr/>
            </p:nvSpPr>
            <p:spPr>
              <a:xfrm>
                <a:off x="4252798" y="5145335"/>
                <a:ext cx="240567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Dividend</a:t>
                </a:r>
              </a:p>
            </p:txBody>
          </p:sp>
          <p:sp>
            <p:nvSpPr>
              <p:cNvPr id="47" name="Rectangle 46">
                <a:extLst>
                  <a:ext uri="{FF2B5EF4-FFF2-40B4-BE49-F238E27FC236}">
                    <a16:creationId xmlns:a16="http://schemas.microsoft.com/office/drawing/2014/main" id="{8A45A9E7-87CF-456B-BFE6-D1D20D68B3C6}"/>
                  </a:ext>
                </a:extLst>
              </p:cNvPr>
              <p:cNvSpPr/>
              <p:nvPr/>
            </p:nvSpPr>
            <p:spPr>
              <a:xfrm>
                <a:off x="4252799" y="5375941"/>
                <a:ext cx="2622458"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Securitas Pro Office"/>
                    <a:ea typeface="+mn-ea"/>
                    <a:cs typeface="+mn-cs"/>
                  </a:rPr>
                  <a:t>Dividend in the range of 50-60% of annual net income over time</a:t>
                </a:r>
                <a:endParaRPr kumimoji="0" lang="en-GB" sz="1100" b="0" i="0" u="none" strike="noStrike" kern="1200" cap="none" spc="0" normalizeH="0" baseline="0" noProof="0">
                  <a:ln>
                    <a:noFill/>
                  </a:ln>
                  <a:solidFill>
                    <a:prstClr val="white"/>
                  </a:solidFill>
                  <a:effectLst/>
                  <a:uLnTx/>
                  <a:uFillTx/>
                  <a:latin typeface="Securitas Pro Office"/>
                  <a:ea typeface="+mn-ea"/>
                  <a:cs typeface="+mn-cs"/>
                </a:endParaRPr>
              </a:p>
            </p:txBody>
          </p:sp>
        </p:grpSp>
        <p:cxnSp>
          <p:nvCxnSpPr>
            <p:cNvPr id="56" name="Straight Connector 55">
              <a:extLst>
                <a:ext uri="{FF2B5EF4-FFF2-40B4-BE49-F238E27FC236}">
                  <a16:creationId xmlns:a16="http://schemas.microsoft.com/office/drawing/2014/main" id="{BE96A327-9014-4B38-869A-E12E5979A843}"/>
                </a:ext>
              </a:extLst>
            </p:cNvPr>
            <p:cNvCxnSpPr>
              <a:cxnSpLocks/>
            </p:cNvCxnSpPr>
            <p:nvPr/>
          </p:nvCxnSpPr>
          <p:spPr bwMode="gray">
            <a:xfrm>
              <a:off x="1241765" y="3025741"/>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8" name="Group 7">
            <a:extLst>
              <a:ext uri="{FF2B5EF4-FFF2-40B4-BE49-F238E27FC236}">
                <a16:creationId xmlns:a16="http://schemas.microsoft.com/office/drawing/2014/main" id="{39701D03-8D06-4924-A8DC-85E53A1970AB}"/>
              </a:ext>
            </a:extLst>
          </p:cNvPr>
          <p:cNvGrpSpPr/>
          <p:nvPr/>
        </p:nvGrpSpPr>
        <p:grpSpPr>
          <a:xfrm>
            <a:off x="1241764" y="4067561"/>
            <a:ext cx="2587690" cy="401440"/>
            <a:chOff x="1241765" y="4482834"/>
            <a:chExt cx="2587690" cy="401440"/>
          </a:xfrm>
        </p:grpSpPr>
        <p:grpSp>
          <p:nvGrpSpPr>
            <p:cNvPr id="39" name="Group 38">
              <a:extLst>
                <a:ext uri="{FF2B5EF4-FFF2-40B4-BE49-F238E27FC236}">
                  <a16:creationId xmlns:a16="http://schemas.microsoft.com/office/drawing/2014/main" id="{41D9D120-6293-4DF9-B016-72090B8BFFFB}"/>
                </a:ext>
              </a:extLst>
            </p:cNvPr>
            <p:cNvGrpSpPr/>
            <p:nvPr/>
          </p:nvGrpSpPr>
          <p:grpSpPr>
            <a:xfrm>
              <a:off x="1591835" y="4482834"/>
              <a:ext cx="2237620" cy="401440"/>
              <a:chOff x="8189912" y="2445600"/>
              <a:chExt cx="3554852" cy="401440"/>
            </a:xfrm>
          </p:grpSpPr>
          <p:sp>
            <p:nvSpPr>
              <p:cNvPr id="40" name="Rectangle 39">
                <a:extLst>
                  <a:ext uri="{FF2B5EF4-FFF2-40B4-BE49-F238E27FC236}">
                    <a16:creationId xmlns:a16="http://schemas.microsoft.com/office/drawing/2014/main" id="{DB1559E1-2264-4A62-ACEB-C7460E5868F2}"/>
                  </a:ext>
                </a:extLst>
              </p:cNvPr>
              <p:cNvSpPr/>
              <p:nvPr/>
            </p:nvSpPr>
            <p:spPr>
              <a:xfrm>
                <a:off x="8189915" y="2677763"/>
                <a:ext cx="3554849" cy="1692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Building our leading T&amp;S position</a:t>
                </a:r>
              </a:p>
            </p:txBody>
          </p:sp>
          <p:sp>
            <p:nvSpPr>
              <p:cNvPr id="41" name="Rectangle 40">
                <a:extLst>
                  <a:ext uri="{FF2B5EF4-FFF2-40B4-BE49-F238E27FC236}">
                    <a16:creationId xmlns:a16="http://schemas.microsoft.com/office/drawing/2014/main" id="{F5C3D623-9142-4337-AB1E-721D93B371BA}"/>
                  </a:ext>
                </a:extLst>
              </p:cNvPr>
              <p:cNvSpPr/>
              <p:nvPr/>
            </p:nvSpPr>
            <p:spPr>
              <a:xfrm>
                <a:off x="8189912" y="2445600"/>
                <a:ext cx="1762613"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M&amp;A</a:t>
                </a:r>
                <a:endParaRPr kumimoji="0" lang="en-GB" sz="1400" b="1" i="0" u="none" strike="noStrike" kern="1200" cap="none" spc="0" normalizeH="0" baseline="30000" noProof="0">
                  <a:ln>
                    <a:noFill/>
                  </a:ln>
                  <a:solidFill>
                    <a:prstClr val="white"/>
                  </a:solidFill>
                  <a:effectLst/>
                  <a:uLnTx/>
                  <a:uFillTx/>
                  <a:latin typeface="Securitas Pro Office"/>
                  <a:ea typeface="+mn-ea"/>
                  <a:cs typeface="+mn-cs"/>
                </a:endParaRPr>
              </a:p>
            </p:txBody>
          </p:sp>
        </p:grpSp>
        <p:cxnSp>
          <p:nvCxnSpPr>
            <p:cNvPr id="57" name="Straight Connector 56">
              <a:extLst>
                <a:ext uri="{FF2B5EF4-FFF2-40B4-BE49-F238E27FC236}">
                  <a16:creationId xmlns:a16="http://schemas.microsoft.com/office/drawing/2014/main" id="{E5C55CE8-B9FB-4FFE-BD0A-7102898B9BBC}"/>
                </a:ext>
              </a:extLst>
            </p:cNvPr>
            <p:cNvCxnSpPr>
              <a:cxnSpLocks/>
            </p:cNvCxnSpPr>
            <p:nvPr/>
          </p:nvCxnSpPr>
          <p:spPr bwMode="gray">
            <a:xfrm>
              <a:off x="1241765" y="4594742"/>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20" name="Group 19">
            <a:extLst>
              <a:ext uri="{FF2B5EF4-FFF2-40B4-BE49-F238E27FC236}">
                <a16:creationId xmlns:a16="http://schemas.microsoft.com/office/drawing/2014/main" id="{E9A3C02A-1AA6-4694-AD87-33F92C611A7A}"/>
              </a:ext>
            </a:extLst>
          </p:cNvPr>
          <p:cNvGrpSpPr/>
          <p:nvPr/>
        </p:nvGrpSpPr>
        <p:grpSpPr>
          <a:xfrm>
            <a:off x="9178204" y="2836384"/>
            <a:ext cx="2471177" cy="723275"/>
            <a:chOff x="9124414" y="5510195"/>
            <a:chExt cx="2471177" cy="723275"/>
          </a:xfrm>
        </p:grpSpPr>
        <p:sp>
          <p:nvSpPr>
            <p:cNvPr id="43" name="Rectangle 42">
              <a:extLst>
                <a:ext uri="{FF2B5EF4-FFF2-40B4-BE49-F238E27FC236}">
                  <a16:creationId xmlns:a16="http://schemas.microsoft.com/office/drawing/2014/main" id="{DDF00C42-D5C4-4FA0-84B5-335AF26CEEA2}"/>
                </a:ext>
              </a:extLst>
            </p:cNvPr>
            <p:cNvSpPr/>
            <p:nvPr/>
          </p:nvSpPr>
          <p:spPr>
            <a:xfrm>
              <a:off x="9473034" y="5510195"/>
              <a:ext cx="2122557" cy="723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Other</a:t>
              </a:r>
              <a:r>
                <a:rPr kumimoji="0" lang="en-GB" sz="1100" b="0" i="0" u="none" strike="noStrike" kern="1200" cap="none" spc="0" normalizeH="0" baseline="0" noProof="0">
                  <a:ln>
                    <a:noFill/>
                  </a:ln>
                  <a:solidFill>
                    <a:prstClr val="white"/>
                  </a:solidFill>
                  <a:effectLst/>
                  <a:uLnTx/>
                  <a:uFillTx/>
                  <a:latin typeface="Securitas Pro Office"/>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Continued debt reduction or other capital allocations subject to leverage</a:t>
              </a:r>
            </a:p>
          </p:txBody>
        </p:sp>
        <p:cxnSp>
          <p:nvCxnSpPr>
            <p:cNvPr id="58" name="Straight Connector 57">
              <a:extLst>
                <a:ext uri="{FF2B5EF4-FFF2-40B4-BE49-F238E27FC236}">
                  <a16:creationId xmlns:a16="http://schemas.microsoft.com/office/drawing/2014/main" id="{FEF7B178-DCB0-4DB0-867E-2FF617E993BE}"/>
                </a:ext>
              </a:extLst>
            </p:cNvPr>
            <p:cNvCxnSpPr>
              <a:cxnSpLocks/>
            </p:cNvCxnSpPr>
            <p:nvPr/>
          </p:nvCxnSpPr>
          <p:spPr bwMode="gray">
            <a:xfrm>
              <a:off x="9124414" y="5624084"/>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27" name="Group 26">
            <a:extLst>
              <a:ext uri="{FF2B5EF4-FFF2-40B4-BE49-F238E27FC236}">
                <a16:creationId xmlns:a16="http://schemas.microsoft.com/office/drawing/2014/main" id="{16DB3117-90BD-4EE7-AA21-1BD2B4185054}"/>
              </a:ext>
            </a:extLst>
          </p:cNvPr>
          <p:cNvGrpSpPr/>
          <p:nvPr/>
        </p:nvGrpSpPr>
        <p:grpSpPr>
          <a:xfrm>
            <a:off x="9176754" y="4000818"/>
            <a:ext cx="2587689" cy="570717"/>
            <a:chOff x="9122964" y="4783705"/>
            <a:chExt cx="2587689" cy="570717"/>
          </a:xfrm>
        </p:grpSpPr>
        <p:grpSp>
          <p:nvGrpSpPr>
            <p:cNvPr id="70" name="Group 69">
              <a:extLst>
                <a:ext uri="{FF2B5EF4-FFF2-40B4-BE49-F238E27FC236}">
                  <a16:creationId xmlns:a16="http://schemas.microsoft.com/office/drawing/2014/main" id="{B6148F3D-FFED-46F2-AA40-E3E322E73938}"/>
                </a:ext>
              </a:extLst>
            </p:cNvPr>
            <p:cNvGrpSpPr/>
            <p:nvPr/>
          </p:nvGrpSpPr>
          <p:grpSpPr>
            <a:xfrm>
              <a:off x="9473034" y="4783705"/>
              <a:ext cx="2237619" cy="570717"/>
              <a:chOff x="8189913" y="2445600"/>
              <a:chExt cx="3554851" cy="570717"/>
            </a:xfrm>
          </p:grpSpPr>
          <p:sp>
            <p:nvSpPr>
              <p:cNvPr id="71" name="Rectangle 70">
                <a:extLst>
                  <a:ext uri="{FF2B5EF4-FFF2-40B4-BE49-F238E27FC236}">
                    <a16:creationId xmlns:a16="http://schemas.microsoft.com/office/drawing/2014/main" id="{9EDC03EB-1D4C-4846-87CC-67C8F383C62B}"/>
                  </a:ext>
                </a:extLst>
              </p:cNvPr>
              <p:cNvSpPr/>
              <p:nvPr/>
            </p:nvSpPr>
            <p:spPr>
              <a:xfrm>
                <a:off x="8189915" y="2677763"/>
                <a:ext cx="3554849"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Continued value accretive bolt-on M&amp;A execution</a:t>
                </a:r>
              </a:p>
            </p:txBody>
          </p:sp>
          <p:sp>
            <p:nvSpPr>
              <p:cNvPr id="72" name="Rectangle 71">
                <a:extLst>
                  <a:ext uri="{FF2B5EF4-FFF2-40B4-BE49-F238E27FC236}">
                    <a16:creationId xmlns:a16="http://schemas.microsoft.com/office/drawing/2014/main" id="{6768A144-83C1-4E81-91AE-4F1AA17688AE}"/>
                  </a:ext>
                </a:extLst>
              </p:cNvPr>
              <p:cNvSpPr/>
              <p:nvPr/>
            </p:nvSpPr>
            <p:spPr>
              <a:xfrm>
                <a:off x="8189913" y="2445600"/>
                <a:ext cx="1762613"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M&amp;A</a:t>
                </a:r>
              </a:p>
            </p:txBody>
          </p:sp>
        </p:grpSp>
        <p:cxnSp>
          <p:nvCxnSpPr>
            <p:cNvPr id="77" name="Straight Connector 76">
              <a:extLst>
                <a:ext uri="{FF2B5EF4-FFF2-40B4-BE49-F238E27FC236}">
                  <a16:creationId xmlns:a16="http://schemas.microsoft.com/office/drawing/2014/main" id="{2B6E00C4-C679-4D44-9C04-48A123F8DDB0}"/>
                </a:ext>
              </a:extLst>
            </p:cNvPr>
            <p:cNvCxnSpPr>
              <a:cxnSpLocks/>
            </p:cNvCxnSpPr>
            <p:nvPr/>
          </p:nvCxnSpPr>
          <p:spPr bwMode="gray">
            <a:xfrm>
              <a:off x="9122964" y="4895613"/>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18" name="Group 17">
            <a:extLst>
              <a:ext uri="{FF2B5EF4-FFF2-40B4-BE49-F238E27FC236}">
                <a16:creationId xmlns:a16="http://schemas.microsoft.com/office/drawing/2014/main" id="{6AFFC291-A902-4D51-AF35-B255E79067FA}"/>
              </a:ext>
            </a:extLst>
          </p:cNvPr>
          <p:cNvGrpSpPr/>
          <p:nvPr/>
        </p:nvGrpSpPr>
        <p:grpSpPr>
          <a:xfrm>
            <a:off x="1241765" y="3200701"/>
            <a:ext cx="2494268" cy="430887"/>
            <a:chOff x="1241765" y="5454742"/>
            <a:chExt cx="1454793" cy="430887"/>
          </a:xfrm>
        </p:grpSpPr>
        <p:sp>
          <p:nvSpPr>
            <p:cNvPr id="92" name="Rectangle 91">
              <a:extLst>
                <a:ext uri="{FF2B5EF4-FFF2-40B4-BE49-F238E27FC236}">
                  <a16:creationId xmlns:a16="http://schemas.microsoft.com/office/drawing/2014/main" id="{45E99DDF-07CD-4847-B02D-F02695AA792E}"/>
                </a:ext>
              </a:extLst>
            </p:cNvPr>
            <p:cNvSpPr/>
            <p:nvPr/>
          </p:nvSpPr>
          <p:spPr>
            <a:xfrm>
              <a:off x="1465074" y="5454742"/>
              <a:ext cx="1231484"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Items affecting comparability (IAC)</a:t>
              </a:r>
            </a:p>
          </p:txBody>
        </p:sp>
        <p:cxnSp>
          <p:nvCxnSpPr>
            <p:cNvPr id="93" name="Straight Connector 92">
              <a:extLst>
                <a:ext uri="{FF2B5EF4-FFF2-40B4-BE49-F238E27FC236}">
                  <a16:creationId xmlns:a16="http://schemas.microsoft.com/office/drawing/2014/main" id="{B6310689-85C1-4370-A5A8-0E79FB1CBF8D}"/>
                </a:ext>
              </a:extLst>
            </p:cNvPr>
            <p:cNvCxnSpPr>
              <a:cxnSpLocks/>
            </p:cNvCxnSpPr>
            <p:nvPr/>
          </p:nvCxnSpPr>
          <p:spPr bwMode="gray">
            <a:xfrm>
              <a:off x="1241765" y="5658029"/>
              <a:ext cx="15099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graphicFrame>
        <p:nvGraphicFramePr>
          <p:cNvPr id="103" name="Chart 102">
            <a:extLst>
              <a:ext uri="{FF2B5EF4-FFF2-40B4-BE49-F238E27FC236}">
                <a16:creationId xmlns:a16="http://schemas.microsoft.com/office/drawing/2014/main" id="{B0444D70-4A8F-4BF5-B496-DA4E165C9A85}"/>
              </a:ext>
            </a:extLst>
          </p:cNvPr>
          <p:cNvGraphicFramePr/>
          <p:nvPr/>
        </p:nvGraphicFramePr>
        <p:xfrm>
          <a:off x="3946991" y="2830961"/>
          <a:ext cx="1670754" cy="3252957"/>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0EB5C0B1-7EA9-4C02-8C99-AA5C4B3A04EC}"/>
              </a:ext>
            </a:extLst>
          </p:cNvPr>
          <p:cNvGrpSpPr/>
          <p:nvPr/>
        </p:nvGrpSpPr>
        <p:grpSpPr>
          <a:xfrm>
            <a:off x="5189225" y="4204968"/>
            <a:ext cx="2508753" cy="569938"/>
            <a:chOff x="5177651" y="4596534"/>
            <a:chExt cx="2508753" cy="569938"/>
          </a:xfrm>
        </p:grpSpPr>
        <p:grpSp>
          <p:nvGrpSpPr>
            <p:cNvPr id="33" name="Group 32">
              <a:extLst>
                <a:ext uri="{FF2B5EF4-FFF2-40B4-BE49-F238E27FC236}">
                  <a16:creationId xmlns:a16="http://schemas.microsoft.com/office/drawing/2014/main" id="{6EC2A07A-60D7-41D9-A6FD-5B3DAB9E2BEF}"/>
                </a:ext>
              </a:extLst>
            </p:cNvPr>
            <p:cNvGrpSpPr/>
            <p:nvPr/>
          </p:nvGrpSpPr>
          <p:grpSpPr>
            <a:xfrm>
              <a:off x="5515387" y="4596534"/>
              <a:ext cx="2171017" cy="569938"/>
              <a:chOff x="6221413" y="3764804"/>
              <a:chExt cx="2952750" cy="569938"/>
            </a:xfrm>
          </p:grpSpPr>
          <p:sp>
            <p:nvSpPr>
              <p:cNvPr id="34" name="Rectangle 33">
                <a:extLst>
                  <a:ext uri="{FF2B5EF4-FFF2-40B4-BE49-F238E27FC236}">
                    <a16:creationId xmlns:a16="http://schemas.microsoft.com/office/drawing/2014/main" id="{E5B0999D-61C8-4C3E-842C-772A72D3E2EE}"/>
                  </a:ext>
                </a:extLst>
              </p:cNvPr>
              <p:cNvSpPr/>
              <p:nvPr/>
            </p:nvSpPr>
            <p:spPr>
              <a:xfrm>
                <a:off x="6221413" y="3764804"/>
                <a:ext cx="2562594"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Net debt reduction</a:t>
                </a:r>
              </a:p>
            </p:txBody>
          </p:sp>
          <p:sp>
            <p:nvSpPr>
              <p:cNvPr id="35" name="Rectangle 34">
                <a:extLst>
                  <a:ext uri="{FF2B5EF4-FFF2-40B4-BE49-F238E27FC236}">
                    <a16:creationId xmlns:a16="http://schemas.microsoft.com/office/drawing/2014/main" id="{0271D5EC-B990-4782-AA42-C69B18633156}"/>
                  </a:ext>
                </a:extLst>
              </p:cNvPr>
              <p:cNvSpPr/>
              <p:nvPr/>
            </p:nvSpPr>
            <p:spPr>
              <a:xfrm>
                <a:off x="6221413" y="3996188"/>
                <a:ext cx="2952750"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Deleveraging post </a:t>
                </a:r>
                <a:r>
                  <a:rPr kumimoji="0" lang="en-GB" sz="11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STANLEY</a:t>
                </a:r>
                <a:r>
                  <a:rPr kumimoji="0" lang="en-GB" sz="1100" b="0" i="0" u="none" strike="noStrike" kern="1200" cap="none" spc="0" normalizeH="0" baseline="0" noProof="0">
                    <a:ln>
                      <a:noFill/>
                    </a:ln>
                    <a:solidFill>
                      <a:prstClr val="white"/>
                    </a:solidFill>
                    <a:effectLst/>
                    <a:uLnTx/>
                    <a:uFillTx/>
                    <a:latin typeface="Securitas Pro Office"/>
                    <a:ea typeface="+mn-ea"/>
                    <a:cs typeface="+mn-cs"/>
                  </a:rPr>
                  <a:t> transaction</a:t>
                </a:r>
              </a:p>
            </p:txBody>
          </p:sp>
        </p:grpSp>
        <p:cxnSp>
          <p:nvCxnSpPr>
            <p:cNvPr id="55" name="Straight Connector 54">
              <a:extLst>
                <a:ext uri="{FF2B5EF4-FFF2-40B4-BE49-F238E27FC236}">
                  <a16:creationId xmlns:a16="http://schemas.microsoft.com/office/drawing/2014/main" id="{60007C96-7456-4F23-A2A4-124CAA12CA5D}"/>
                </a:ext>
              </a:extLst>
            </p:cNvPr>
            <p:cNvCxnSpPr>
              <a:cxnSpLocks/>
            </p:cNvCxnSpPr>
            <p:nvPr/>
          </p:nvCxnSpPr>
          <p:spPr bwMode="gray">
            <a:xfrm>
              <a:off x="5177651" y="4708442"/>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grpSp>
        <p:nvGrpSpPr>
          <p:cNvPr id="28" name="Group 27">
            <a:extLst>
              <a:ext uri="{FF2B5EF4-FFF2-40B4-BE49-F238E27FC236}">
                <a16:creationId xmlns:a16="http://schemas.microsoft.com/office/drawing/2014/main" id="{606A4733-3CB0-407D-9B5F-329E29FA5383}"/>
              </a:ext>
            </a:extLst>
          </p:cNvPr>
          <p:cNvGrpSpPr/>
          <p:nvPr/>
        </p:nvGrpSpPr>
        <p:grpSpPr>
          <a:xfrm>
            <a:off x="5189226" y="5012695"/>
            <a:ext cx="2694106" cy="569160"/>
            <a:chOff x="5189226" y="3337547"/>
            <a:chExt cx="2448309" cy="569160"/>
          </a:xfrm>
        </p:grpSpPr>
        <p:cxnSp>
          <p:nvCxnSpPr>
            <p:cNvPr id="54" name="Straight Connector 53">
              <a:extLst>
                <a:ext uri="{FF2B5EF4-FFF2-40B4-BE49-F238E27FC236}">
                  <a16:creationId xmlns:a16="http://schemas.microsoft.com/office/drawing/2014/main" id="{81CED9AD-F8E3-4FE7-A874-ED206B920B1C}"/>
                </a:ext>
              </a:extLst>
            </p:cNvPr>
            <p:cNvCxnSpPr>
              <a:cxnSpLocks/>
            </p:cNvCxnSpPr>
            <p:nvPr/>
          </p:nvCxnSpPr>
          <p:spPr bwMode="gray">
            <a:xfrm>
              <a:off x="5189226" y="3452833"/>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nvGrpSpPr>
            <p:cNvPr id="78" name="Group 77">
              <a:extLst>
                <a:ext uri="{FF2B5EF4-FFF2-40B4-BE49-F238E27FC236}">
                  <a16:creationId xmlns:a16="http://schemas.microsoft.com/office/drawing/2014/main" id="{10E3E467-1F68-4811-8B5D-42A097504A3F}"/>
                </a:ext>
              </a:extLst>
            </p:cNvPr>
            <p:cNvGrpSpPr/>
            <p:nvPr/>
          </p:nvGrpSpPr>
          <p:grpSpPr>
            <a:xfrm>
              <a:off x="5526962" y="3337547"/>
              <a:ext cx="2110573" cy="569160"/>
              <a:chOff x="4252798" y="5145335"/>
              <a:chExt cx="2616284" cy="569160"/>
            </a:xfrm>
          </p:grpSpPr>
          <p:sp>
            <p:nvSpPr>
              <p:cNvPr id="79" name="Rectangle 78">
                <a:extLst>
                  <a:ext uri="{FF2B5EF4-FFF2-40B4-BE49-F238E27FC236}">
                    <a16:creationId xmlns:a16="http://schemas.microsoft.com/office/drawing/2014/main" id="{81D267B2-C230-4C83-9D47-3CFF63FDE39E}"/>
                  </a:ext>
                </a:extLst>
              </p:cNvPr>
              <p:cNvSpPr/>
              <p:nvPr/>
            </p:nvSpPr>
            <p:spPr>
              <a:xfrm>
                <a:off x="4252798" y="5145335"/>
                <a:ext cx="240567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Dividend</a:t>
                </a:r>
              </a:p>
            </p:txBody>
          </p:sp>
          <p:sp>
            <p:nvSpPr>
              <p:cNvPr id="80" name="Rectangle 79">
                <a:extLst>
                  <a:ext uri="{FF2B5EF4-FFF2-40B4-BE49-F238E27FC236}">
                    <a16:creationId xmlns:a16="http://schemas.microsoft.com/office/drawing/2014/main" id="{F4384956-1FB1-4D84-AC14-FFDFF162C89A}"/>
                  </a:ext>
                </a:extLst>
              </p:cNvPr>
              <p:cNvSpPr/>
              <p:nvPr/>
            </p:nvSpPr>
            <p:spPr>
              <a:xfrm>
                <a:off x="4252798" y="5375941"/>
                <a:ext cx="261628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Dividend in the range of 50-60% of annual net income over time</a:t>
                </a:r>
              </a:p>
            </p:txBody>
          </p:sp>
        </p:grpSp>
      </p:grpSp>
      <p:grpSp>
        <p:nvGrpSpPr>
          <p:cNvPr id="29" name="Group 28">
            <a:extLst>
              <a:ext uri="{FF2B5EF4-FFF2-40B4-BE49-F238E27FC236}">
                <a16:creationId xmlns:a16="http://schemas.microsoft.com/office/drawing/2014/main" id="{6028BFB5-3611-4718-B98E-DA26FCD1C31F}"/>
              </a:ext>
            </a:extLst>
          </p:cNvPr>
          <p:cNvGrpSpPr/>
          <p:nvPr/>
        </p:nvGrpSpPr>
        <p:grpSpPr>
          <a:xfrm>
            <a:off x="5179601" y="2997908"/>
            <a:ext cx="2497534" cy="969270"/>
            <a:chOff x="5189226" y="2719326"/>
            <a:chExt cx="2497534" cy="969270"/>
          </a:xfrm>
        </p:grpSpPr>
        <p:cxnSp>
          <p:nvCxnSpPr>
            <p:cNvPr id="106" name="Straight Connector 105">
              <a:extLst>
                <a:ext uri="{FF2B5EF4-FFF2-40B4-BE49-F238E27FC236}">
                  <a16:creationId xmlns:a16="http://schemas.microsoft.com/office/drawing/2014/main" id="{F04D7695-1D36-42E4-A304-F6E2F96241A2}"/>
                </a:ext>
              </a:extLst>
            </p:cNvPr>
            <p:cNvCxnSpPr>
              <a:cxnSpLocks/>
            </p:cNvCxnSpPr>
            <p:nvPr/>
          </p:nvCxnSpPr>
          <p:spPr bwMode="gray">
            <a:xfrm>
              <a:off x="5189226" y="2831234"/>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nvGrpSpPr>
            <p:cNvPr id="114" name="Group 113">
              <a:extLst>
                <a:ext uri="{FF2B5EF4-FFF2-40B4-BE49-F238E27FC236}">
                  <a16:creationId xmlns:a16="http://schemas.microsoft.com/office/drawing/2014/main" id="{06FCFBE2-6C02-4651-9912-497FB0EDDF97}"/>
                </a:ext>
              </a:extLst>
            </p:cNvPr>
            <p:cNvGrpSpPr/>
            <p:nvPr/>
          </p:nvGrpSpPr>
          <p:grpSpPr>
            <a:xfrm>
              <a:off x="5526962" y="2719326"/>
              <a:ext cx="2159798" cy="969270"/>
              <a:chOff x="4252798" y="5145335"/>
              <a:chExt cx="2677304" cy="969270"/>
            </a:xfrm>
          </p:grpSpPr>
          <p:sp>
            <p:nvSpPr>
              <p:cNvPr id="115" name="Rectangle 114">
                <a:extLst>
                  <a:ext uri="{FF2B5EF4-FFF2-40B4-BE49-F238E27FC236}">
                    <a16:creationId xmlns:a16="http://schemas.microsoft.com/office/drawing/2014/main" id="{96BBD73E-B194-4571-BFA9-93F1A33EF9D1}"/>
                  </a:ext>
                </a:extLst>
              </p:cNvPr>
              <p:cNvSpPr/>
              <p:nvPr/>
            </p:nvSpPr>
            <p:spPr>
              <a:xfrm>
                <a:off x="4252798" y="5145335"/>
                <a:ext cx="240567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IAC already announced</a:t>
                </a:r>
              </a:p>
            </p:txBody>
          </p:sp>
          <p:sp>
            <p:nvSpPr>
              <p:cNvPr id="116" name="Rectangle 115">
                <a:extLst>
                  <a:ext uri="{FF2B5EF4-FFF2-40B4-BE49-F238E27FC236}">
                    <a16:creationId xmlns:a16="http://schemas.microsoft.com/office/drawing/2014/main" id="{26E7A4C7-B557-41C5-B194-95A642BCB81A}"/>
                  </a:ext>
                </a:extLst>
              </p:cNvPr>
              <p:cNvSpPr/>
              <p:nvPr/>
            </p:nvSpPr>
            <p:spPr>
              <a:xfrm>
                <a:off x="4252798" y="5375941"/>
                <a:ext cx="2677304" cy="738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Finalization of transformation programs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Majority of </a:t>
                </a:r>
                <a:r>
                  <a:rPr kumimoji="0" lang="en-GB" sz="11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STANLEY</a:t>
                </a:r>
                <a:r>
                  <a:rPr kumimoji="0" lang="en-GB" sz="1100" b="0" i="0" u="none" strike="noStrike" kern="1200" cap="none" spc="0" normalizeH="0" baseline="0" noProof="0">
                    <a:ln>
                      <a:noFill/>
                    </a:ln>
                    <a:solidFill>
                      <a:prstClr val="white"/>
                    </a:solidFill>
                    <a:effectLst/>
                    <a:uLnTx/>
                    <a:uFillTx/>
                    <a:latin typeface="Securitas Pro Office"/>
                    <a:ea typeface="+mn-ea"/>
                    <a:cs typeface="+mn-cs"/>
                  </a:rPr>
                  <a:t> Security transaction cost over 2022-23</a:t>
                </a:r>
              </a:p>
            </p:txBody>
          </p:sp>
        </p:grpSp>
      </p:grpSp>
      <p:sp>
        <p:nvSpPr>
          <p:cNvPr id="64" name="Slide Number Placeholder 14">
            <a:extLst>
              <a:ext uri="{FF2B5EF4-FFF2-40B4-BE49-F238E27FC236}">
                <a16:creationId xmlns:a16="http://schemas.microsoft.com/office/drawing/2014/main" id="{01A529FE-44CD-4636-9F51-F484706E0C48}"/>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66" name="TextBox 65">
            <a:extLst>
              <a:ext uri="{FF2B5EF4-FFF2-40B4-BE49-F238E27FC236}">
                <a16:creationId xmlns:a16="http://schemas.microsoft.com/office/drawing/2014/main" id="{A0F9A4D0-01F0-4FA5-B3BF-D693137AB4E6}"/>
              </a:ext>
            </a:extLst>
          </p:cNvPr>
          <p:cNvSpPr txBox="1"/>
          <p:nvPr/>
        </p:nvSpPr>
        <p:spPr>
          <a:xfrm>
            <a:off x="8396282" y="2217587"/>
            <a:ext cx="17363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Securitas Pro Office"/>
                <a:ea typeface="+mn-ea"/>
                <a:cs typeface="+mn-cs"/>
              </a:rPr>
              <a:t>% of FCF – Illustrative only</a:t>
            </a:r>
          </a:p>
        </p:txBody>
      </p:sp>
      <p:sp>
        <p:nvSpPr>
          <p:cNvPr id="67" name="TextBox 66">
            <a:extLst>
              <a:ext uri="{FF2B5EF4-FFF2-40B4-BE49-F238E27FC236}">
                <a16:creationId xmlns:a16="http://schemas.microsoft.com/office/drawing/2014/main" id="{2C221A03-EB8D-4659-A0DA-1728FF0EA13E}"/>
              </a:ext>
            </a:extLst>
          </p:cNvPr>
          <p:cNvSpPr txBox="1"/>
          <p:nvPr/>
        </p:nvSpPr>
        <p:spPr>
          <a:xfrm>
            <a:off x="614233" y="3050057"/>
            <a:ext cx="463588"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Securitas Pro Office"/>
                <a:ea typeface="+mn-ea"/>
                <a:cs typeface="+mn-cs"/>
              </a:rPr>
              <a:t>113%</a:t>
            </a:r>
          </a:p>
        </p:txBody>
      </p:sp>
      <p:sp>
        <p:nvSpPr>
          <p:cNvPr id="68" name="TextBox 67">
            <a:extLst>
              <a:ext uri="{FF2B5EF4-FFF2-40B4-BE49-F238E27FC236}">
                <a16:creationId xmlns:a16="http://schemas.microsoft.com/office/drawing/2014/main" id="{AA6EA796-A524-4897-87B5-7FA00A069AFA}"/>
              </a:ext>
            </a:extLst>
          </p:cNvPr>
          <p:cNvSpPr txBox="1"/>
          <p:nvPr/>
        </p:nvSpPr>
        <p:spPr>
          <a:xfrm>
            <a:off x="4550574" y="2675772"/>
            <a:ext cx="5084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Securitas Pro Office"/>
                <a:ea typeface="+mn-ea"/>
                <a:cs typeface="+mn-cs"/>
              </a:rPr>
              <a:t>100%</a:t>
            </a:r>
          </a:p>
        </p:txBody>
      </p:sp>
      <p:sp>
        <p:nvSpPr>
          <p:cNvPr id="69" name="TextBox 68">
            <a:extLst>
              <a:ext uri="{FF2B5EF4-FFF2-40B4-BE49-F238E27FC236}">
                <a16:creationId xmlns:a16="http://schemas.microsoft.com/office/drawing/2014/main" id="{3FC39702-2BB9-4CC9-8CD4-DE34F0C9ADB8}"/>
              </a:ext>
            </a:extLst>
          </p:cNvPr>
          <p:cNvSpPr txBox="1"/>
          <p:nvPr/>
        </p:nvSpPr>
        <p:spPr>
          <a:xfrm>
            <a:off x="8529928" y="2528039"/>
            <a:ext cx="5084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1200" cap="none" spc="0" normalizeH="0" baseline="0" noProof="0">
                <a:ln>
                  <a:noFill/>
                </a:ln>
                <a:solidFill>
                  <a:prstClr val="white"/>
                </a:solidFill>
                <a:effectLst/>
                <a:uLnTx/>
                <a:uFillTx/>
                <a:latin typeface="Securitas Pro Office"/>
                <a:ea typeface="+mn-ea"/>
                <a:cs typeface="+mn-cs"/>
              </a:rPr>
              <a:t>100%</a:t>
            </a:r>
          </a:p>
        </p:txBody>
      </p:sp>
      <p:sp>
        <p:nvSpPr>
          <p:cNvPr id="90" name="TextBox 89">
            <a:extLst>
              <a:ext uri="{FF2B5EF4-FFF2-40B4-BE49-F238E27FC236}">
                <a16:creationId xmlns:a16="http://schemas.microsoft.com/office/drawing/2014/main" id="{D705E154-F929-49DF-B0BE-F2962B42C9F9}"/>
              </a:ext>
            </a:extLst>
          </p:cNvPr>
          <p:cNvSpPr txBox="1"/>
          <p:nvPr/>
        </p:nvSpPr>
        <p:spPr>
          <a:xfrm>
            <a:off x="319352" y="6274043"/>
            <a:ext cx="492125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Note: The capital allocation excludes lease liabilities, revaluation and translation</a:t>
            </a:r>
            <a:endParaRPr kumimoji="0" lang="en-US" sz="800" b="0" i="0" u="none" strike="noStrike" kern="1200" cap="none" spc="0" normalizeH="0" baseline="0" noProof="0">
              <a:ln>
                <a:noFill/>
              </a:ln>
              <a:solidFill>
                <a:prstClr val="white"/>
              </a:solidFill>
              <a:effectLst/>
              <a:uLnTx/>
              <a:uFillTx/>
              <a:latin typeface="Securitas Pro Office"/>
              <a:ea typeface="+mn-ea"/>
              <a:cs typeface="+mn-cs"/>
            </a:endParaRPr>
          </a:p>
        </p:txBody>
      </p:sp>
      <p:graphicFrame>
        <p:nvGraphicFramePr>
          <p:cNvPr id="99" name="Chart 98">
            <a:extLst>
              <a:ext uri="{FF2B5EF4-FFF2-40B4-BE49-F238E27FC236}">
                <a16:creationId xmlns:a16="http://schemas.microsoft.com/office/drawing/2014/main" id="{ACAFB1FD-68AC-476A-BEC5-D6D38B578BE6}"/>
              </a:ext>
            </a:extLst>
          </p:cNvPr>
          <p:cNvGraphicFramePr/>
          <p:nvPr/>
        </p:nvGraphicFramePr>
        <p:xfrm>
          <a:off x="7948788" y="2681917"/>
          <a:ext cx="1670754" cy="3402000"/>
        </p:xfrm>
        <a:graphic>
          <a:graphicData uri="http://schemas.openxmlformats.org/drawingml/2006/chart">
            <c:chart xmlns:c="http://schemas.openxmlformats.org/drawingml/2006/chart" xmlns:r="http://schemas.openxmlformats.org/officeDocument/2006/relationships" r:id="rId6"/>
          </a:graphicData>
        </a:graphic>
      </p:graphicFrame>
      <p:sp>
        <p:nvSpPr>
          <p:cNvPr id="81" name="Title 1">
            <a:extLst>
              <a:ext uri="{FF2B5EF4-FFF2-40B4-BE49-F238E27FC236}">
                <a16:creationId xmlns:a16="http://schemas.microsoft.com/office/drawing/2014/main" id="{4C7794D8-96FB-43C7-AF38-6FFE42D7B146}"/>
              </a:ext>
            </a:extLst>
          </p:cNvPr>
          <p:cNvSpPr txBox="1">
            <a:spLocks/>
          </p:cNvSpPr>
          <p:nvPr/>
        </p:nvSpPr>
        <p:spPr>
          <a:xfrm>
            <a:off x="315913" y="1074420"/>
            <a:ext cx="11542576" cy="6051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400" b="0" kern="1200">
                <a:solidFill>
                  <a:schemeClr val="tx1"/>
                </a:solidFill>
                <a:latin typeface="+mj-lt"/>
                <a:ea typeface="+mj-ea"/>
                <a:cs typeface="+mj-cs"/>
              </a:defRPr>
            </a:lvl1pPr>
          </a:lstStyle>
          <a:p>
            <a:r>
              <a:rPr lang="en-GB"/>
              <a:t>Capital allocation focusing on deleveraging</a:t>
            </a:r>
            <a:endParaRPr lang="en-US"/>
          </a:p>
        </p:txBody>
      </p:sp>
      <p:grpSp>
        <p:nvGrpSpPr>
          <p:cNvPr id="16" name="Group 15">
            <a:extLst>
              <a:ext uri="{FF2B5EF4-FFF2-40B4-BE49-F238E27FC236}">
                <a16:creationId xmlns:a16="http://schemas.microsoft.com/office/drawing/2014/main" id="{18755C42-1093-4E6B-B8FD-021A5B9CD2DF}"/>
              </a:ext>
            </a:extLst>
          </p:cNvPr>
          <p:cNvGrpSpPr/>
          <p:nvPr/>
        </p:nvGrpSpPr>
        <p:grpSpPr>
          <a:xfrm>
            <a:off x="9176754" y="5012695"/>
            <a:ext cx="2753123" cy="569160"/>
            <a:chOff x="9122964" y="3256593"/>
            <a:chExt cx="2550607" cy="569160"/>
          </a:xfrm>
        </p:grpSpPr>
        <p:grpSp>
          <p:nvGrpSpPr>
            <p:cNvPr id="73" name="Group 72">
              <a:extLst>
                <a:ext uri="{FF2B5EF4-FFF2-40B4-BE49-F238E27FC236}">
                  <a16:creationId xmlns:a16="http://schemas.microsoft.com/office/drawing/2014/main" id="{9B241D25-AC3C-4299-921E-785C3FE83A64}"/>
                </a:ext>
              </a:extLst>
            </p:cNvPr>
            <p:cNvGrpSpPr/>
            <p:nvPr/>
          </p:nvGrpSpPr>
          <p:grpSpPr>
            <a:xfrm>
              <a:off x="9473034" y="3256593"/>
              <a:ext cx="2200537" cy="569160"/>
              <a:chOff x="4252798" y="5145335"/>
              <a:chExt cx="2727804" cy="569160"/>
            </a:xfrm>
          </p:grpSpPr>
          <p:sp>
            <p:nvSpPr>
              <p:cNvPr id="74" name="Rectangle 73">
                <a:extLst>
                  <a:ext uri="{FF2B5EF4-FFF2-40B4-BE49-F238E27FC236}">
                    <a16:creationId xmlns:a16="http://schemas.microsoft.com/office/drawing/2014/main" id="{CBE5A7FB-426D-42D1-A8EA-173D36D7CDE4}"/>
                  </a:ext>
                </a:extLst>
              </p:cNvPr>
              <p:cNvSpPr/>
              <p:nvPr/>
            </p:nvSpPr>
            <p:spPr>
              <a:xfrm>
                <a:off x="4252798" y="5145335"/>
                <a:ext cx="2405676"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Securitas Pro Office"/>
                    <a:ea typeface="+mn-ea"/>
                    <a:cs typeface="+mn-cs"/>
                  </a:rPr>
                  <a:t>Dividend</a:t>
                </a:r>
              </a:p>
            </p:txBody>
          </p:sp>
          <p:sp>
            <p:nvSpPr>
              <p:cNvPr id="75" name="Rectangle 74">
                <a:extLst>
                  <a:ext uri="{FF2B5EF4-FFF2-40B4-BE49-F238E27FC236}">
                    <a16:creationId xmlns:a16="http://schemas.microsoft.com/office/drawing/2014/main" id="{CF4EECAA-44DD-493B-AFBA-12E61E1C8036}"/>
                  </a:ext>
                </a:extLst>
              </p:cNvPr>
              <p:cNvSpPr/>
              <p:nvPr/>
            </p:nvSpPr>
            <p:spPr>
              <a:xfrm>
                <a:off x="4252798" y="5375941"/>
                <a:ext cx="2727804"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white"/>
                    </a:solidFill>
                    <a:effectLst/>
                    <a:uLnTx/>
                    <a:uFillTx/>
                    <a:latin typeface="Securitas Pro Office"/>
                    <a:ea typeface="+mn-ea"/>
                    <a:cs typeface="+mn-cs"/>
                  </a:rPr>
                  <a:t>Dividend in the range of 50-60% of annual net income over time</a:t>
                </a:r>
              </a:p>
            </p:txBody>
          </p:sp>
        </p:grpSp>
        <p:cxnSp>
          <p:nvCxnSpPr>
            <p:cNvPr id="76" name="Straight Connector 75">
              <a:extLst>
                <a:ext uri="{FF2B5EF4-FFF2-40B4-BE49-F238E27FC236}">
                  <a16:creationId xmlns:a16="http://schemas.microsoft.com/office/drawing/2014/main" id="{F528B2FE-857B-4FBC-80BF-54D302A0A9A3}"/>
                </a:ext>
              </a:extLst>
            </p:cNvPr>
            <p:cNvCxnSpPr>
              <a:cxnSpLocks/>
            </p:cNvCxnSpPr>
            <p:nvPr/>
          </p:nvCxnSpPr>
          <p:spPr bwMode="gray">
            <a:xfrm>
              <a:off x="9122964" y="3371879"/>
              <a:ext cx="236946" cy="0"/>
            </a:xfrm>
            <a:prstGeom prst="line">
              <a:avLst/>
            </a:prstGeom>
            <a:noFill/>
            <a:ln w="25400" cap="rnd">
              <a:solidFill>
                <a:schemeClr val="tx1"/>
              </a:solidFill>
              <a:prstDash val="sysDot"/>
              <a:tailEnd type="oval"/>
            </a:ln>
          </p:spPr>
          <p:style>
            <a:lnRef idx="2">
              <a:schemeClr val="accent1">
                <a:shade val="50000"/>
              </a:schemeClr>
            </a:lnRef>
            <a:fillRef idx="1">
              <a:schemeClr val="accent1"/>
            </a:fillRef>
            <a:effectRef idx="0">
              <a:schemeClr val="accent1"/>
            </a:effectRef>
            <a:fontRef idx="minor">
              <a:schemeClr val="lt1"/>
            </a:fontRef>
          </p:style>
        </p:cxnSp>
      </p:grpSp>
      <p:sp>
        <p:nvSpPr>
          <p:cNvPr id="15" name="TextBox 14">
            <a:extLst>
              <a:ext uri="{FF2B5EF4-FFF2-40B4-BE49-F238E27FC236}">
                <a16:creationId xmlns:a16="http://schemas.microsoft.com/office/drawing/2014/main" id="{565E041F-BAA3-AF0A-E5F1-2DBA5CAAF30B}"/>
              </a:ext>
            </a:extLst>
          </p:cNvPr>
          <p:cNvSpPr txBox="1"/>
          <p:nvPr/>
        </p:nvSpPr>
        <p:spPr>
          <a:xfrm>
            <a:off x="215020" y="6432095"/>
            <a:ext cx="6097508" cy="215444"/>
          </a:xfrm>
          <a:prstGeom prst="rect">
            <a:avLst/>
          </a:prstGeom>
          <a:noFill/>
        </p:spPr>
        <p:txBody>
          <a:bodyPr wrap="square">
            <a:spAutoFit/>
          </a:bodyPr>
          <a:lstStyle/>
          <a:p>
            <a:r>
              <a:rPr lang="en-US" sz="800"/>
              <a:t>Source: ‘Presentation investor update 2022’ (https://www.securitas.com/en/investors/presentations/investor-days/)</a:t>
            </a:r>
            <a:endParaRPr lang="en-IE" sz="800">
              <a:solidFill>
                <a:prstClr val="white"/>
              </a:solidFill>
              <a:latin typeface="Securitas Pro Office"/>
            </a:endParaRPr>
          </a:p>
        </p:txBody>
      </p:sp>
    </p:spTree>
    <p:custDataLst>
      <p:tags r:id="rId1"/>
    </p:custDataLst>
    <p:extLst>
      <p:ext uri="{BB962C8B-B14F-4D97-AF65-F5344CB8AC3E}">
        <p14:creationId xmlns:p14="http://schemas.microsoft.com/office/powerpoint/2010/main" val="15486836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9D890E68-2411-4F7F-BD3F-F4AC3C909045}"/>
              </a:ext>
            </a:extLst>
          </p:cNvPr>
          <p:cNvGraphicFramePr>
            <a:graphicFrameLocks/>
          </p:cNvGraphicFramePr>
          <p:nvPr>
            <p:extLst>
              <p:ext uri="{D42A27DB-BD31-4B8C-83A1-F6EECF244321}">
                <p14:modId xmlns:p14="http://schemas.microsoft.com/office/powerpoint/2010/main" val="322918796"/>
              </p:ext>
            </p:extLst>
          </p:nvPr>
        </p:nvGraphicFramePr>
        <p:xfrm>
          <a:off x="159902" y="1883253"/>
          <a:ext cx="8589600" cy="3529164"/>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6D6EABAE-61BC-AA3E-B155-51B1F272EFF8}"/>
              </a:ext>
            </a:extLst>
          </p:cNvPr>
          <p:cNvSpPr/>
          <p:nvPr/>
        </p:nvSpPr>
        <p:spPr>
          <a:xfrm>
            <a:off x="7894420" y="2438937"/>
            <a:ext cx="6096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3.7x</a:t>
            </a:r>
            <a:r>
              <a:rPr kumimoji="0" lang="en-US" sz="1200" b="0" i="0" u="none" strike="noStrike" kern="1200" cap="none" spc="0" normalizeH="0" baseline="30000" noProof="0">
                <a:ln>
                  <a:noFill/>
                </a:ln>
                <a:solidFill>
                  <a:prstClr val="white"/>
                </a:solidFill>
                <a:effectLst/>
                <a:uLnTx/>
                <a:uFillTx/>
                <a:latin typeface="Securitas Pro Office"/>
                <a:ea typeface="+mn-ea"/>
                <a:cs typeface="+mn-cs"/>
              </a:rPr>
              <a:t>(2)</a:t>
            </a:r>
          </a:p>
        </p:txBody>
      </p:sp>
      <p:sp>
        <p:nvSpPr>
          <p:cNvPr id="7" name="Rectangle 6">
            <a:extLst>
              <a:ext uri="{FF2B5EF4-FFF2-40B4-BE49-F238E27FC236}">
                <a16:creationId xmlns:a16="http://schemas.microsoft.com/office/drawing/2014/main" id="{812C612D-E361-A15A-A5D1-21EDEC9CB5F0}"/>
              </a:ext>
            </a:extLst>
          </p:cNvPr>
          <p:cNvSpPr/>
          <p:nvPr/>
        </p:nvSpPr>
        <p:spPr>
          <a:xfrm>
            <a:off x="7875306" y="2204213"/>
            <a:ext cx="6096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3.7x</a:t>
            </a:r>
            <a:r>
              <a:rPr kumimoji="0" lang="en-US" sz="1200" b="0" i="0" u="none" strike="noStrike" kern="1200" cap="none" spc="0" normalizeH="0" baseline="30000" noProof="0">
                <a:ln>
                  <a:noFill/>
                </a:ln>
                <a:solidFill>
                  <a:prstClr val="white"/>
                </a:solidFill>
                <a:effectLst/>
                <a:uLnTx/>
                <a:uFillTx/>
                <a:latin typeface="Securitas Pro Office"/>
                <a:ea typeface="+mn-ea"/>
                <a:cs typeface="+mn-cs"/>
              </a:rPr>
              <a:t>(1)</a:t>
            </a:r>
          </a:p>
        </p:txBody>
      </p:sp>
      <p:sp>
        <p:nvSpPr>
          <p:cNvPr id="2" name="Title 1">
            <a:extLst>
              <a:ext uri="{FF2B5EF4-FFF2-40B4-BE49-F238E27FC236}">
                <a16:creationId xmlns:a16="http://schemas.microsoft.com/office/drawing/2014/main" id="{552CB193-97C6-4617-A2D6-95E8BF290456}"/>
              </a:ext>
            </a:extLst>
          </p:cNvPr>
          <p:cNvSpPr>
            <a:spLocks noGrp="1"/>
          </p:cNvSpPr>
          <p:nvPr>
            <p:ph type="title"/>
          </p:nvPr>
        </p:nvSpPr>
        <p:spPr>
          <a:xfrm>
            <a:off x="293633" y="1066556"/>
            <a:ext cx="11542576" cy="605155"/>
          </a:xfrm>
        </p:spPr>
        <p:txBody>
          <a:bodyPr/>
          <a:lstStyle/>
          <a:p>
            <a:r>
              <a:rPr lang="en-GB"/>
              <a:t>Net debt to EBITDA target of &lt;3x</a:t>
            </a:r>
          </a:p>
        </p:txBody>
      </p:sp>
      <p:cxnSp>
        <p:nvCxnSpPr>
          <p:cNvPr id="10" name="Straight Connector 9">
            <a:extLst>
              <a:ext uri="{FF2B5EF4-FFF2-40B4-BE49-F238E27FC236}">
                <a16:creationId xmlns:a16="http://schemas.microsoft.com/office/drawing/2014/main" id="{3510129C-B56A-460A-84D2-56A082026A59}"/>
              </a:ext>
            </a:extLst>
          </p:cNvPr>
          <p:cNvCxnSpPr>
            <a:cxnSpLocks/>
          </p:cNvCxnSpPr>
          <p:nvPr/>
        </p:nvCxnSpPr>
        <p:spPr>
          <a:xfrm>
            <a:off x="324193" y="5466854"/>
            <a:ext cx="828554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600C2B67-E479-457E-91A4-1BA02C1922A2}"/>
              </a:ext>
            </a:extLst>
          </p:cNvPr>
          <p:cNvSpPr/>
          <p:nvPr/>
        </p:nvSpPr>
        <p:spPr>
          <a:xfrm>
            <a:off x="337108" y="5598956"/>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2015</a:t>
            </a:r>
          </a:p>
        </p:txBody>
      </p:sp>
      <p:sp>
        <p:nvSpPr>
          <p:cNvPr id="31" name="Rectangle 30">
            <a:extLst>
              <a:ext uri="{FF2B5EF4-FFF2-40B4-BE49-F238E27FC236}">
                <a16:creationId xmlns:a16="http://schemas.microsoft.com/office/drawing/2014/main" id="{10579750-FD36-4F18-B4A8-720341009CF8}"/>
              </a:ext>
            </a:extLst>
          </p:cNvPr>
          <p:cNvSpPr/>
          <p:nvPr/>
        </p:nvSpPr>
        <p:spPr>
          <a:xfrm>
            <a:off x="1163043" y="5598956"/>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2016</a:t>
            </a:r>
          </a:p>
        </p:txBody>
      </p:sp>
      <p:sp>
        <p:nvSpPr>
          <p:cNvPr id="33" name="Rectangle 32">
            <a:extLst>
              <a:ext uri="{FF2B5EF4-FFF2-40B4-BE49-F238E27FC236}">
                <a16:creationId xmlns:a16="http://schemas.microsoft.com/office/drawing/2014/main" id="{2164F7C7-5F59-4417-843C-57039754A1B6}"/>
              </a:ext>
            </a:extLst>
          </p:cNvPr>
          <p:cNvSpPr/>
          <p:nvPr/>
        </p:nvSpPr>
        <p:spPr>
          <a:xfrm>
            <a:off x="1991031" y="5589694"/>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2017</a:t>
            </a:r>
          </a:p>
        </p:txBody>
      </p:sp>
      <p:sp>
        <p:nvSpPr>
          <p:cNvPr id="35" name="Rectangle 34">
            <a:extLst>
              <a:ext uri="{FF2B5EF4-FFF2-40B4-BE49-F238E27FC236}">
                <a16:creationId xmlns:a16="http://schemas.microsoft.com/office/drawing/2014/main" id="{9B0B5FB7-85DB-47BB-B7B8-71ED0A866FF0}"/>
              </a:ext>
            </a:extLst>
          </p:cNvPr>
          <p:cNvSpPr/>
          <p:nvPr/>
        </p:nvSpPr>
        <p:spPr>
          <a:xfrm>
            <a:off x="2814646" y="5598956"/>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2018</a:t>
            </a:r>
          </a:p>
        </p:txBody>
      </p:sp>
      <p:sp>
        <p:nvSpPr>
          <p:cNvPr id="36" name="Rectangle 35">
            <a:extLst>
              <a:ext uri="{FF2B5EF4-FFF2-40B4-BE49-F238E27FC236}">
                <a16:creationId xmlns:a16="http://schemas.microsoft.com/office/drawing/2014/main" id="{35AA98C7-DFBA-4A50-9506-A2ADA373A92A}"/>
              </a:ext>
            </a:extLst>
          </p:cNvPr>
          <p:cNvSpPr/>
          <p:nvPr/>
        </p:nvSpPr>
        <p:spPr>
          <a:xfrm>
            <a:off x="3634120" y="5593740"/>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2019</a:t>
            </a:r>
          </a:p>
        </p:txBody>
      </p:sp>
      <p:sp>
        <p:nvSpPr>
          <p:cNvPr id="37" name="Rectangle 36">
            <a:extLst>
              <a:ext uri="{FF2B5EF4-FFF2-40B4-BE49-F238E27FC236}">
                <a16:creationId xmlns:a16="http://schemas.microsoft.com/office/drawing/2014/main" id="{F945290C-02D8-47B5-BA60-1FE8866B95DE}"/>
              </a:ext>
            </a:extLst>
          </p:cNvPr>
          <p:cNvSpPr/>
          <p:nvPr/>
        </p:nvSpPr>
        <p:spPr>
          <a:xfrm>
            <a:off x="4461324" y="5597821"/>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2020</a:t>
            </a:r>
          </a:p>
        </p:txBody>
      </p:sp>
      <p:sp>
        <p:nvSpPr>
          <p:cNvPr id="38" name="Rectangle 37">
            <a:extLst>
              <a:ext uri="{FF2B5EF4-FFF2-40B4-BE49-F238E27FC236}">
                <a16:creationId xmlns:a16="http://schemas.microsoft.com/office/drawing/2014/main" id="{9F8B8D83-677B-413A-B7F4-774606ABBA7B}"/>
              </a:ext>
            </a:extLst>
          </p:cNvPr>
          <p:cNvSpPr/>
          <p:nvPr/>
        </p:nvSpPr>
        <p:spPr>
          <a:xfrm>
            <a:off x="5277209" y="5591451"/>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2021</a:t>
            </a:r>
          </a:p>
        </p:txBody>
      </p:sp>
      <p:sp>
        <p:nvSpPr>
          <p:cNvPr id="39" name="Rectangle 38">
            <a:extLst>
              <a:ext uri="{FF2B5EF4-FFF2-40B4-BE49-F238E27FC236}">
                <a16:creationId xmlns:a16="http://schemas.microsoft.com/office/drawing/2014/main" id="{E0E9C289-F0BB-432E-996D-2D99755DE66C}"/>
              </a:ext>
            </a:extLst>
          </p:cNvPr>
          <p:cNvSpPr/>
          <p:nvPr/>
        </p:nvSpPr>
        <p:spPr>
          <a:xfrm>
            <a:off x="6877284" y="5589735"/>
            <a:ext cx="862488"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2022</a:t>
            </a:r>
          </a:p>
        </p:txBody>
      </p:sp>
      <p:sp>
        <p:nvSpPr>
          <p:cNvPr id="64" name="Rectangle 63">
            <a:extLst>
              <a:ext uri="{FF2B5EF4-FFF2-40B4-BE49-F238E27FC236}">
                <a16:creationId xmlns:a16="http://schemas.microsoft.com/office/drawing/2014/main" id="{B077A9B6-6BB0-4FBB-AEC8-F3E51ACFE9A1}"/>
              </a:ext>
            </a:extLst>
          </p:cNvPr>
          <p:cNvSpPr/>
          <p:nvPr/>
        </p:nvSpPr>
        <p:spPr>
          <a:xfrm>
            <a:off x="391108" y="3986332"/>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1.9x</a:t>
            </a:r>
          </a:p>
        </p:txBody>
      </p:sp>
      <p:sp>
        <p:nvSpPr>
          <p:cNvPr id="65" name="Rectangle 64">
            <a:extLst>
              <a:ext uri="{FF2B5EF4-FFF2-40B4-BE49-F238E27FC236}">
                <a16:creationId xmlns:a16="http://schemas.microsoft.com/office/drawing/2014/main" id="{098F49DB-4A47-48E1-AF35-DA909271349D}"/>
              </a:ext>
            </a:extLst>
          </p:cNvPr>
          <p:cNvSpPr/>
          <p:nvPr/>
        </p:nvSpPr>
        <p:spPr>
          <a:xfrm>
            <a:off x="1189678" y="4001623"/>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2.4x</a:t>
            </a:r>
          </a:p>
        </p:txBody>
      </p:sp>
      <p:sp>
        <p:nvSpPr>
          <p:cNvPr id="66" name="Rectangle 65">
            <a:extLst>
              <a:ext uri="{FF2B5EF4-FFF2-40B4-BE49-F238E27FC236}">
                <a16:creationId xmlns:a16="http://schemas.microsoft.com/office/drawing/2014/main" id="{3EBD4282-B0DB-48A6-87C1-7494DB3B1816}"/>
              </a:ext>
            </a:extLst>
          </p:cNvPr>
          <p:cNvSpPr/>
          <p:nvPr/>
        </p:nvSpPr>
        <p:spPr>
          <a:xfrm>
            <a:off x="1988249" y="3986332"/>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2.0x</a:t>
            </a:r>
          </a:p>
        </p:txBody>
      </p:sp>
      <p:sp>
        <p:nvSpPr>
          <p:cNvPr id="67" name="Rectangle 66">
            <a:extLst>
              <a:ext uri="{FF2B5EF4-FFF2-40B4-BE49-F238E27FC236}">
                <a16:creationId xmlns:a16="http://schemas.microsoft.com/office/drawing/2014/main" id="{EE452483-B2C2-407F-A8A6-7EC37EFFEBE6}"/>
              </a:ext>
            </a:extLst>
          </p:cNvPr>
          <p:cNvSpPr/>
          <p:nvPr/>
        </p:nvSpPr>
        <p:spPr>
          <a:xfrm>
            <a:off x="2666664" y="3994873"/>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2.3x</a:t>
            </a:r>
          </a:p>
        </p:txBody>
      </p:sp>
      <p:sp>
        <p:nvSpPr>
          <p:cNvPr id="68" name="Rectangle 67">
            <a:extLst>
              <a:ext uri="{FF2B5EF4-FFF2-40B4-BE49-F238E27FC236}">
                <a16:creationId xmlns:a16="http://schemas.microsoft.com/office/drawing/2014/main" id="{72097116-76BC-4C89-86D2-379BB2AF956E}"/>
              </a:ext>
            </a:extLst>
          </p:cNvPr>
          <p:cNvSpPr/>
          <p:nvPr/>
        </p:nvSpPr>
        <p:spPr>
          <a:xfrm>
            <a:off x="3598144" y="4001623"/>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2.2x</a:t>
            </a:r>
          </a:p>
        </p:txBody>
      </p:sp>
      <p:sp>
        <p:nvSpPr>
          <p:cNvPr id="69" name="Rectangle 68">
            <a:extLst>
              <a:ext uri="{FF2B5EF4-FFF2-40B4-BE49-F238E27FC236}">
                <a16:creationId xmlns:a16="http://schemas.microsoft.com/office/drawing/2014/main" id="{46118FEB-7334-4904-8538-D93671664F86}"/>
              </a:ext>
            </a:extLst>
          </p:cNvPr>
          <p:cNvSpPr/>
          <p:nvPr/>
        </p:nvSpPr>
        <p:spPr>
          <a:xfrm>
            <a:off x="4447926" y="4003918"/>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2.1x</a:t>
            </a:r>
          </a:p>
        </p:txBody>
      </p:sp>
      <p:sp>
        <p:nvSpPr>
          <p:cNvPr id="74" name="Slide Number Placeholder 14">
            <a:extLst>
              <a:ext uri="{FF2B5EF4-FFF2-40B4-BE49-F238E27FC236}">
                <a16:creationId xmlns:a16="http://schemas.microsoft.com/office/drawing/2014/main" id="{5E1C6E05-85CB-440C-B061-4151B32B4A8E}"/>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5" name="Rectangle 74">
            <a:extLst>
              <a:ext uri="{FF2B5EF4-FFF2-40B4-BE49-F238E27FC236}">
                <a16:creationId xmlns:a16="http://schemas.microsoft.com/office/drawing/2014/main" id="{83E6B155-D31D-436B-9808-7359A2CCB1A6}"/>
              </a:ext>
            </a:extLst>
          </p:cNvPr>
          <p:cNvSpPr/>
          <p:nvPr/>
        </p:nvSpPr>
        <p:spPr>
          <a:xfrm>
            <a:off x="8889261" y="3121037"/>
            <a:ext cx="2965631" cy="3171559"/>
          </a:xfrm>
          <a:prstGeom prst="rect">
            <a:avLst/>
          </a:prstGeom>
          <a:solidFill>
            <a:srgbClr val="031F3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171450" indent="-171450">
              <a:spcBef>
                <a:spcPts val="1200"/>
              </a:spcBef>
              <a:spcAft>
                <a:spcPts val="300"/>
              </a:spcAft>
              <a:buClr>
                <a:prstClr val="white"/>
              </a:buClr>
              <a:buSzPct val="100000"/>
              <a:buFontTx/>
              <a:buChar char="—"/>
              <a:defRPr/>
            </a:pPr>
            <a:r>
              <a:rPr kumimoji="0" lang="en-IE" sz="1200" b="0" i="0" u="none" strike="noStrike" kern="1200" cap="none" spc="0" normalizeH="0" baseline="0" noProof="0">
                <a:ln>
                  <a:noFill/>
                </a:ln>
                <a:solidFill>
                  <a:prstClr val="white"/>
                </a:solidFill>
                <a:effectLst/>
                <a:uLnTx/>
                <a:uFillTx/>
                <a:latin typeface="Securitas Pro Office"/>
                <a:ea typeface="+mn-ea"/>
                <a:cs typeface="+mn-cs"/>
              </a:rPr>
              <a:t>Adjusted Net debt / EBITDA 3.7x</a:t>
            </a:r>
            <a:r>
              <a:rPr kumimoji="0" lang="en-GB" sz="1200" b="0" i="0" u="none" strike="noStrike" kern="1200" cap="none" spc="0" normalizeH="0" baseline="30000" noProof="0">
                <a:ln>
                  <a:noFill/>
                </a:ln>
                <a:solidFill>
                  <a:prstClr val="white"/>
                </a:solidFill>
                <a:effectLst/>
                <a:uLnTx/>
                <a:uFillTx/>
                <a:latin typeface="Securitas Pro Office"/>
                <a:ea typeface="+mn-ea"/>
                <a:cs typeface="+mn-cs"/>
              </a:rPr>
              <a:t> (2)</a:t>
            </a:r>
            <a:r>
              <a:rPr kumimoji="0" lang="en-IE" sz="1200" b="0" i="0" u="none" strike="noStrike" kern="1200" cap="none" spc="0" normalizeH="0" baseline="0" noProof="0">
                <a:ln>
                  <a:noFill/>
                </a:ln>
                <a:solidFill>
                  <a:prstClr val="white"/>
                </a:solidFill>
                <a:effectLst/>
                <a:uLnTx/>
                <a:uFillTx/>
                <a:latin typeface="Securitas Pro Office"/>
                <a:ea typeface="+mn-ea"/>
                <a:cs typeface="+mn-cs"/>
              </a:rPr>
              <a:t> in H1 2023</a:t>
            </a:r>
          </a:p>
          <a:p>
            <a:pPr marL="171450" indent="-171450">
              <a:spcBef>
                <a:spcPts val="1200"/>
              </a:spcBef>
              <a:spcAft>
                <a:spcPts val="300"/>
              </a:spcAft>
              <a:buClr>
                <a:prstClr val="white"/>
              </a:buClr>
              <a:buSzPct val="100000"/>
              <a:buFontTx/>
              <a:buChar char="—"/>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New financial target of net debt to EBITDA-ratio &lt;3x, estimated to be reached in 2024</a:t>
            </a:r>
            <a:r>
              <a:rPr kumimoji="0" lang="en-GB" sz="1200" b="0" i="0" u="none" strike="noStrike" kern="1200" cap="none" spc="0" normalizeH="0" baseline="30000" noProof="0">
                <a:ln>
                  <a:noFill/>
                </a:ln>
                <a:solidFill>
                  <a:prstClr val="white"/>
                </a:solidFill>
                <a:effectLst/>
                <a:uLnTx/>
                <a:uFillTx/>
                <a:latin typeface="Securitas Pro Office"/>
                <a:ea typeface="+mn-ea"/>
                <a:cs typeface="+mn-cs"/>
              </a:rPr>
              <a:t>(3)</a:t>
            </a:r>
            <a:endParaRPr kumimoji="0" lang="en-GB" sz="12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9" name="Rectangle 28">
            <a:extLst>
              <a:ext uri="{FF2B5EF4-FFF2-40B4-BE49-F238E27FC236}">
                <a16:creationId xmlns:a16="http://schemas.microsoft.com/office/drawing/2014/main" id="{429C1437-1EB5-40AE-A156-EDB57F7776F0}"/>
              </a:ext>
            </a:extLst>
          </p:cNvPr>
          <p:cNvSpPr/>
          <p:nvPr/>
        </p:nvSpPr>
        <p:spPr>
          <a:xfrm>
            <a:off x="324193" y="1585718"/>
            <a:ext cx="4902635" cy="246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Securitas Pro Office"/>
                <a:ea typeface="+mn-ea"/>
                <a:cs typeface="+mn-cs"/>
              </a:rPr>
              <a:t>Net debt development (BSEK) and leverage ratio</a:t>
            </a:r>
          </a:p>
        </p:txBody>
      </p:sp>
      <p:sp>
        <p:nvSpPr>
          <p:cNvPr id="70" name="Rectangle 69">
            <a:extLst>
              <a:ext uri="{FF2B5EF4-FFF2-40B4-BE49-F238E27FC236}">
                <a16:creationId xmlns:a16="http://schemas.microsoft.com/office/drawing/2014/main" id="{75765FBA-EBA1-4286-BF7C-399056C0B7A9}"/>
              </a:ext>
            </a:extLst>
          </p:cNvPr>
          <p:cNvSpPr/>
          <p:nvPr/>
        </p:nvSpPr>
        <p:spPr>
          <a:xfrm>
            <a:off x="5199406" y="4001623"/>
            <a:ext cx="540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1.9x</a:t>
            </a:r>
          </a:p>
        </p:txBody>
      </p:sp>
      <p:sp>
        <p:nvSpPr>
          <p:cNvPr id="27" name="TextBox 26">
            <a:extLst>
              <a:ext uri="{FF2B5EF4-FFF2-40B4-BE49-F238E27FC236}">
                <a16:creationId xmlns:a16="http://schemas.microsoft.com/office/drawing/2014/main" id="{AC1E4425-8EB8-43AF-8344-83576104E88C}"/>
              </a:ext>
            </a:extLst>
          </p:cNvPr>
          <p:cNvSpPr txBox="1"/>
          <p:nvPr/>
        </p:nvSpPr>
        <p:spPr>
          <a:xfrm>
            <a:off x="293633" y="6307229"/>
            <a:ext cx="10667135"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a:ln>
                  <a:noFill/>
                </a:ln>
                <a:effectLst/>
                <a:uLnTx/>
                <a:uFillTx/>
                <a:latin typeface="Securitas Pro Office"/>
                <a:ea typeface="+mn-ea"/>
                <a:cs typeface="+mn-cs"/>
              </a:rPr>
              <a:t>(1) As reported  (2)  Includes STANLEY Security’s 12 months adjusted estimated EBITDA (3) </a:t>
            </a:r>
            <a:r>
              <a:rPr lang="en-US" sz="800">
                <a:solidFill>
                  <a:prstClr val="white"/>
                </a:solidFill>
              </a:rPr>
              <a:t>Source: Rights Issue Prospectus Securitas AB (16 September 2022) (https://www.securitas.com/en/investors/rights-issue-2022/)</a:t>
            </a:r>
            <a:endParaRPr kumimoji="0" lang="en-US" sz="800" b="0" u="none" strike="noStrike" kern="1200" cap="none" spc="0" normalizeH="0" baseline="0" noProof="0">
              <a:ln>
                <a:noFill/>
              </a:ln>
              <a:effectLst/>
              <a:highlight>
                <a:srgbClr val="FFFF00"/>
              </a:highlight>
              <a:uLnTx/>
              <a:uFillTx/>
              <a:latin typeface="Securitas Pro Office"/>
              <a:ea typeface="+mn-ea"/>
              <a:cs typeface="+mn-cs"/>
            </a:endParaRPr>
          </a:p>
        </p:txBody>
      </p:sp>
      <p:sp>
        <p:nvSpPr>
          <p:cNvPr id="32" name="Rectangle 31">
            <a:extLst>
              <a:ext uri="{FF2B5EF4-FFF2-40B4-BE49-F238E27FC236}">
                <a16:creationId xmlns:a16="http://schemas.microsoft.com/office/drawing/2014/main" id="{BDDD4615-D97F-4C54-A8D3-8CF0459383A7}"/>
              </a:ext>
            </a:extLst>
          </p:cNvPr>
          <p:cNvSpPr/>
          <p:nvPr/>
        </p:nvSpPr>
        <p:spPr>
          <a:xfrm>
            <a:off x="7003728" y="2474190"/>
            <a:ext cx="6096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3.7x</a:t>
            </a:r>
            <a:r>
              <a:rPr kumimoji="0" lang="en-US" sz="1200" b="0" i="0" u="none" strike="noStrike" kern="1200" cap="none" spc="0" normalizeH="0" baseline="30000" noProof="0">
                <a:ln>
                  <a:noFill/>
                </a:ln>
                <a:solidFill>
                  <a:prstClr val="white"/>
                </a:solidFill>
                <a:effectLst/>
                <a:uLnTx/>
                <a:uFillTx/>
                <a:latin typeface="Securitas Pro Office"/>
                <a:ea typeface="+mn-ea"/>
                <a:cs typeface="+mn-cs"/>
              </a:rPr>
              <a:t>(2)</a:t>
            </a:r>
          </a:p>
        </p:txBody>
      </p:sp>
      <p:sp>
        <p:nvSpPr>
          <p:cNvPr id="34" name="Rectangle 33">
            <a:extLst>
              <a:ext uri="{FF2B5EF4-FFF2-40B4-BE49-F238E27FC236}">
                <a16:creationId xmlns:a16="http://schemas.microsoft.com/office/drawing/2014/main" id="{4C0CBA30-63BB-469F-B556-79FAB805DD93}"/>
              </a:ext>
            </a:extLst>
          </p:cNvPr>
          <p:cNvSpPr/>
          <p:nvPr/>
        </p:nvSpPr>
        <p:spPr>
          <a:xfrm>
            <a:off x="7003728" y="2212898"/>
            <a:ext cx="6096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solidFill>
                  <a:prstClr val="white"/>
                </a:solidFill>
                <a:latin typeface="Securitas Pro Office"/>
              </a:rPr>
              <a:t>4</a:t>
            </a:r>
            <a:r>
              <a:rPr kumimoji="0" lang="en-US" sz="1200" b="0" i="0" u="none" strike="noStrike" kern="1200" cap="none" spc="0" normalizeH="0" baseline="0" noProof="0">
                <a:ln>
                  <a:noFill/>
                </a:ln>
                <a:solidFill>
                  <a:prstClr val="white"/>
                </a:solidFill>
                <a:effectLst/>
                <a:uLnTx/>
                <a:uFillTx/>
                <a:latin typeface="Securitas Pro Office"/>
                <a:ea typeface="+mn-ea"/>
                <a:cs typeface="+mn-cs"/>
              </a:rPr>
              <a:t>.0x</a:t>
            </a:r>
            <a:r>
              <a:rPr kumimoji="0" lang="en-US" sz="1200" b="0" i="0" u="none" strike="noStrike" kern="1200" cap="none" spc="0" normalizeH="0" baseline="30000" noProof="0">
                <a:ln>
                  <a:noFill/>
                </a:ln>
                <a:solidFill>
                  <a:prstClr val="white"/>
                </a:solidFill>
                <a:effectLst/>
                <a:uLnTx/>
                <a:uFillTx/>
                <a:latin typeface="Securitas Pro Office"/>
                <a:ea typeface="+mn-ea"/>
                <a:cs typeface="+mn-cs"/>
              </a:rPr>
              <a:t>(1)</a:t>
            </a:r>
          </a:p>
        </p:txBody>
      </p:sp>
      <p:sp>
        <p:nvSpPr>
          <p:cNvPr id="5" name="Rectangle 4">
            <a:extLst>
              <a:ext uri="{FF2B5EF4-FFF2-40B4-BE49-F238E27FC236}">
                <a16:creationId xmlns:a16="http://schemas.microsoft.com/office/drawing/2014/main" id="{0B26D78E-77C5-DC13-4A38-D65617904717}"/>
              </a:ext>
            </a:extLst>
          </p:cNvPr>
          <p:cNvSpPr/>
          <p:nvPr/>
        </p:nvSpPr>
        <p:spPr>
          <a:xfrm>
            <a:off x="7909882" y="5579451"/>
            <a:ext cx="50093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Securitas Pro Office"/>
              </a:rPr>
              <a:t>H</a:t>
            </a:r>
            <a:r>
              <a:rPr kumimoji="0" lang="en-US" sz="1200" b="1" i="0" u="none" strike="noStrike" kern="1200" cap="none" spc="0" normalizeH="0" baseline="0" noProof="0">
                <a:ln>
                  <a:noFill/>
                </a:ln>
                <a:solidFill>
                  <a:prstClr val="white"/>
                </a:solidFill>
                <a:effectLst/>
                <a:uLnTx/>
                <a:uFillTx/>
                <a:latin typeface="Securitas Pro Office"/>
                <a:ea typeface="+mn-ea"/>
                <a:cs typeface="+mn-cs"/>
              </a:rPr>
              <a:t>1 2023</a:t>
            </a:r>
          </a:p>
        </p:txBody>
      </p:sp>
      <p:graphicFrame>
        <p:nvGraphicFramePr>
          <p:cNvPr id="8" name="Chart 7">
            <a:extLst>
              <a:ext uri="{FF2B5EF4-FFF2-40B4-BE49-F238E27FC236}">
                <a16:creationId xmlns:a16="http://schemas.microsoft.com/office/drawing/2014/main" id="{9D890E68-2411-4F7F-BD3F-F4AC3C909045}"/>
              </a:ext>
            </a:extLst>
          </p:cNvPr>
          <p:cNvGraphicFramePr>
            <a:graphicFrameLocks/>
          </p:cNvGraphicFramePr>
          <p:nvPr>
            <p:extLst>
              <p:ext uri="{D42A27DB-BD31-4B8C-83A1-F6EECF244321}">
                <p14:modId xmlns:p14="http://schemas.microsoft.com/office/powerpoint/2010/main" val="680638910"/>
              </p:ext>
            </p:extLst>
          </p:nvPr>
        </p:nvGraphicFramePr>
        <p:xfrm>
          <a:off x="135836" y="2400532"/>
          <a:ext cx="8589600" cy="3171600"/>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3760796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2D01A7-A5F0-32D9-8BF5-C5A57CAA6DAC}"/>
              </a:ext>
            </a:extLst>
          </p:cNvPr>
          <p:cNvPicPr>
            <a:picLocks noChangeAspect="1"/>
          </p:cNvPicPr>
          <p:nvPr/>
        </p:nvPicPr>
        <p:blipFill>
          <a:blip r:embed="rId4"/>
          <a:srcRect/>
          <a:stretch/>
        </p:blipFill>
        <p:spPr>
          <a:xfrm>
            <a:off x="0" y="-142875"/>
            <a:ext cx="12192000" cy="6858000"/>
          </a:xfrm>
          <a:prstGeom prst="rect">
            <a:avLst/>
          </a:prstGeom>
        </p:spPr>
      </p:pic>
      <p:sp>
        <p:nvSpPr>
          <p:cNvPr id="2" name="Title 1">
            <a:extLst>
              <a:ext uri="{FF2B5EF4-FFF2-40B4-BE49-F238E27FC236}">
                <a16:creationId xmlns:a16="http://schemas.microsoft.com/office/drawing/2014/main" id="{B06102A4-A6BA-452B-ADC4-DFE62C6CD88F}"/>
              </a:ext>
            </a:extLst>
          </p:cNvPr>
          <p:cNvSpPr>
            <a:spLocks noGrp="1"/>
          </p:cNvSpPr>
          <p:nvPr>
            <p:ph type="ctrTitle"/>
          </p:nvPr>
        </p:nvSpPr>
        <p:spPr>
          <a:xfrm>
            <a:off x="4890973" y="575945"/>
            <a:ext cx="7624762" cy="3042850"/>
          </a:xfrm>
        </p:spPr>
        <p:txBody>
          <a:bodyPr/>
          <a:lstStyle/>
          <a:p>
            <a:pPr lvl="0"/>
            <a:r>
              <a:rPr lang="en-US"/>
              <a:t>Financing update </a:t>
            </a:r>
            <a:br>
              <a:rPr lang="en-US"/>
            </a:br>
            <a:endParaRPr lang="en-US"/>
          </a:p>
        </p:txBody>
      </p:sp>
      <p:sp>
        <p:nvSpPr>
          <p:cNvPr id="8" name="Slide Number Placeholder 14">
            <a:extLst>
              <a:ext uri="{FF2B5EF4-FFF2-40B4-BE49-F238E27FC236}">
                <a16:creationId xmlns:a16="http://schemas.microsoft.com/office/drawing/2014/main" id="{9DEFB9D0-F79D-4527-8E0B-7865FF7FCE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3995055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A7D042-16A7-4942-966D-9710B43923E8}"/>
              </a:ext>
            </a:extLst>
          </p:cNvPr>
          <p:cNvSpPr/>
          <p:nvPr/>
        </p:nvSpPr>
        <p:spPr>
          <a:xfrm>
            <a:off x="333511" y="4951095"/>
            <a:ext cx="4732337" cy="118491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72000" rtlCol="0" anchor="t"/>
          <a:lstStyle/>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 name="Title 1">
            <a:extLst>
              <a:ext uri="{FF2B5EF4-FFF2-40B4-BE49-F238E27FC236}">
                <a16:creationId xmlns:a16="http://schemas.microsoft.com/office/drawing/2014/main" id="{A7693966-0635-45C3-3889-CE36D84F1D34}"/>
              </a:ext>
            </a:extLst>
          </p:cNvPr>
          <p:cNvSpPr>
            <a:spLocks noGrp="1"/>
          </p:cNvSpPr>
          <p:nvPr>
            <p:ph type="title"/>
          </p:nvPr>
        </p:nvSpPr>
        <p:spPr>
          <a:xfrm>
            <a:off x="333511" y="790438"/>
            <a:ext cx="11542576" cy="605155"/>
          </a:xfrm>
        </p:spPr>
        <p:txBody>
          <a:bodyPr/>
          <a:lstStyle/>
          <a:p>
            <a:r>
              <a:rPr lang="en-US">
                <a:ea typeface="+mn-ea"/>
                <a:cs typeface="+mn-cs"/>
              </a:rPr>
              <a:t>Financing overview – Committed to investment grade rating</a:t>
            </a:r>
            <a:endParaRPr lang="en-IE"/>
          </a:p>
        </p:txBody>
      </p:sp>
      <p:sp>
        <p:nvSpPr>
          <p:cNvPr id="3" name="Platshållare för text 7">
            <a:extLst>
              <a:ext uri="{FF2B5EF4-FFF2-40B4-BE49-F238E27FC236}">
                <a16:creationId xmlns:a16="http://schemas.microsoft.com/office/drawing/2014/main" id="{D0DB9D69-9614-1F7B-7E64-7E72D922D89D}"/>
              </a:ext>
            </a:extLst>
          </p:cNvPr>
          <p:cNvSpPr txBox="1">
            <a:spLocks/>
          </p:cNvSpPr>
          <p:nvPr/>
        </p:nvSpPr>
        <p:spPr>
          <a:xfrm>
            <a:off x="254679" y="1421736"/>
            <a:ext cx="5005387" cy="3288260"/>
          </a:xfrm>
          <a:prstGeom prst="rect">
            <a:avLst/>
          </a:prstGeom>
        </p:spPr>
        <p:txBody>
          <a:bodyPr vert="horz" lIns="0" tIns="0" rIns="0" bIns="0" rtlCol="0">
            <a:noAutofit/>
          </a:bodyPr>
          <a:lstStyle>
            <a:lvl1pPr marL="360363" indent="-360363" algn="l" defTabSz="914400" rtl="0" eaLnBrk="1" latinLnBrk="0" hangingPunct="1">
              <a:lnSpc>
                <a:spcPct val="90000"/>
              </a:lnSpc>
              <a:spcBef>
                <a:spcPts val="1000"/>
              </a:spcBef>
              <a:buFont typeface="Securitas Pro Office" panose="00000500000000000000" pitchFamily="2" charset="0"/>
              <a:buChar char="—"/>
              <a:defRPr sz="2400" kern="1200">
                <a:solidFill>
                  <a:schemeClr val="tx1"/>
                </a:solidFill>
                <a:latin typeface="+mn-lt"/>
                <a:ea typeface="+mn-ea"/>
                <a:cs typeface="+mn-cs"/>
              </a:defRPr>
            </a:lvl1pPr>
            <a:lvl2pPr marL="720725" indent="-361950" algn="l" defTabSz="914400" rtl="0" eaLnBrk="1" latinLnBrk="0" hangingPunct="1">
              <a:lnSpc>
                <a:spcPct val="90000"/>
              </a:lnSpc>
              <a:spcBef>
                <a:spcPts val="500"/>
              </a:spcBef>
              <a:buFont typeface="Securitas Pro Office" panose="00000500000000000000" pitchFamily="2" charset="0"/>
              <a:buChar char="—"/>
              <a:defRPr sz="2000" kern="1200">
                <a:solidFill>
                  <a:schemeClr val="tx1"/>
                </a:solidFill>
                <a:latin typeface="+mn-lt"/>
                <a:ea typeface="+mn-ea"/>
                <a:cs typeface="+mn-cs"/>
              </a:defRPr>
            </a:lvl2pPr>
            <a:lvl3pPr marL="989013" indent="-268288" algn="l" defTabSz="914400" rtl="0" eaLnBrk="1" latinLnBrk="0" hangingPunct="1">
              <a:lnSpc>
                <a:spcPct val="90000"/>
              </a:lnSpc>
              <a:spcBef>
                <a:spcPts val="500"/>
              </a:spcBef>
              <a:buFont typeface="Securitas Pro Office" panose="00000500000000000000" pitchFamily="2" charset="0"/>
              <a:buChar char="—"/>
              <a:defRPr sz="1800" kern="1200">
                <a:solidFill>
                  <a:schemeClr val="tx1"/>
                </a:solidFill>
                <a:latin typeface="+mn-lt"/>
                <a:ea typeface="+mn-ea"/>
                <a:cs typeface="+mn-cs"/>
              </a:defRPr>
            </a:lvl3pPr>
            <a:lvl4pPr marL="1255713" indent="-266700"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4pPr>
            <a:lvl5pPr marL="1524000" indent="-268288" algn="l" defTabSz="914400" rtl="0" eaLnBrk="1" latinLnBrk="0" hangingPunct="1">
              <a:lnSpc>
                <a:spcPct val="90000"/>
              </a:lnSpc>
              <a:spcBef>
                <a:spcPts val="500"/>
              </a:spcBef>
              <a:buFont typeface="Securitas Pro Office" panose="00000500000000000000" pitchFamily="2"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000" indent="-268288">
              <a:lnSpc>
                <a:spcPct val="120000"/>
              </a:lnSpc>
              <a:spcBef>
                <a:spcPts val="800"/>
              </a:spcBef>
              <a:buClr>
                <a:schemeClr val="tx1"/>
              </a:buClr>
              <a:defRPr/>
            </a:pPr>
            <a:r>
              <a:rPr lang="en-US" sz="1200"/>
              <a:t>No financial covenants</a:t>
            </a:r>
          </a:p>
          <a:p>
            <a:pPr marL="342000" indent="-268288">
              <a:lnSpc>
                <a:spcPct val="120000"/>
              </a:lnSpc>
              <a:spcBef>
                <a:spcPts val="800"/>
              </a:spcBef>
              <a:buClr>
                <a:schemeClr val="tx1"/>
              </a:buClr>
              <a:defRPr/>
            </a:pPr>
            <a:r>
              <a:rPr lang="en-US" sz="1200"/>
              <a:t>S</a:t>
            </a:r>
            <a:r>
              <a:rPr lang="aa-ET" sz="1200"/>
              <a:t>trong</a:t>
            </a:r>
            <a:r>
              <a:rPr lang="en-US" sz="1200"/>
              <a:t> liquidity at end of Q2 2023: BSEK 5.5</a:t>
            </a:r>
          </a:p>
          <a:p>
            <a:pPr marL="342000" indent="-268288">
              <a:lnSpc>
                <a:spcPct val="120000"/>
              </a:lnSpc>
              <a:spcBef>
                <a:spcPts val="800"/>
              </a:spcBef>
              <a:buClr>
                <a:schemeClr val="tx1"/>
              </a:buClr>
              <a:defRPr/>
            </a:pPr>
            <a:r>
              <a:rPr lang="en-US" sz="1200"/>
              <a:t>MEUR 1 029 RCF matures in 2027 and fully undrawn end Q2 2023</a:t>
            </a:r>
          </a:p>
          <a:p>
            <a:pPr marL="342000" indent="-268288">
              <a:lnSpc>
                <a:spcPct val="120000"/>
              </a:lnSpc>
              <a:spcBef>
                <a:spcPts val="800"/>
              </a:spcBef>
              <a:buClr>
                <a:schemeClr val="tx1"/>
              </a:buClr>
              <a:defRPr/>
            </a:pPr>
            <a:r>
              <a:rPr lang="en-US" sz="1200"/>
              <a:t>Bridge facilities related to BUSD 3.3 STANLEY Security acquisition </a:t>
            </a:r>
          </a:p>
          <a:p>
            <a:pPr marL="702355" lvl="1" indent="-268288">
              <a:lnSpc>
                <a:spcPct val="120000"/>
              </a:lnSpc>
              <a:buClr>
                <a:schemeClr val="tx1"/>
              </a:buClr>
              <a:defRPr/>
            </a:pPr>
            <a:r>
              <a:rPr lang="en-US" sz="900"/>
              <a:t>MUSD 915 bridge to equity facility fully repaid after successful completion of        BSEK 9.6 rights issue in October 2022</a:t>
            </a:r>
          </a:p>
          <a:p>
            <a:pPr marL="702355" lvl="1" indent="-268288">
              <a:lnSpc>
                <a:spcPct val="120000"/>
              </a:lnSpc>
              <a:buClr>
                <a:schemeClr val="tx1"/>
              </a:buClr>
              <a:defRPr/>
            </a:pPr>
            <a:r>
              <a:rPr lang="en-US" sz="900"/>
              <a:t>Bridge to debt facility with maturity in July 2024. Initial amount MUSD 2 385</a:t>
            </a:r>
          </a:p>
          <a:p>
            <a:pPr marL="702355" lvl="1" indent="-268288">
              <a:lnSpc>
                <a:spcPct val="120000"/>
              </a:lnSpc>
              <a:buClr>
                <a:schemeClr val="tx1"/>
              </a:buClr>
              <a:defRPr/>
            </a:pPr>
            <a:r>
              <a:rPr lang="en-US" sz="900"/>
              <a:t>MUSD 75, 6-year Private Placement with SEK drawn on January 10, 2023</a:t>
            </a:r>
          </a:p>
          <a:p>
            <a:pPr marL="702355" lvl="1" indent="-268288">
              <a:lnSpc>
                <a:spcPct val="120000"/>
              </a:lnSpc>
              <a:buClr>
                <a:schemeClr val="tx1"/>
              </a:buClr>
              <a:defRPr/>
            </a:pPr>
            <a:r>
              <a:rPr lang="en-US" sz="900"/>
              <a:t>4+1 years term loan of MEUR 1 100 completed on January 18, 2023, with 9 relationship banks</a:t>
            </a:r>
          </a:p>
          <a:p>
            <a:pPr marL="702355" lvl="1" indent="-268288">
              <a:lnSpc>
                <a:spcPct val="120000"/>
              </a:lnSpc>
              <a:buClr>
                <a:schemeClr val="tx1"/>
              </a:buClr>
              <a:defRPr/>
            </a:pPr>
            <a:r>
              <a:rPr lang="en-US" sz="900"/>
              <a:t>MEUR 300 </a:t>
            </a:r>
            <a:r>
              <a:rPr lang="en-US" sz="900" err="1"/>
              <a:t>Schuldschein</a:t>
            </a:r>
            <a:r>
              <a:rPr lang="en-US" sz="900"/>
              <a:t> issuance completed on February 24</a:t>
            </a:r>
            <a:r>
              <a:rPr lang="en-US" sz="900" baseline="30000"/>
              <a:t>th</a:t>
            </a:r>
            <a:r>
              <a:rPr lang="en-US" sz="900"/>
              <a:t>, 2023</a:t>
            </a:r>
          </a:p>
          <a:p>
            <a:pPr marL="702355" lvl="1" indent="-268288">
              <a:lnSpc>
                <a:spcPct val="120000"/>
              </a:lnSpc>
              <a:buClr>
                <a:schemeClr val="tx1"/>
              </a:buClr>
              <a:defRPr/>
            </a:pPr>
            <a:r>
              <a:rPr lang="en-US" sz="900"/>
              <a:t>MEUR 600 Eurobond executed on Mar 30</a:t>
            </a:r>
            <a:r>
              <a:rPr lang="en-US" sz="900" baseline="30000"/>
              <a:t>th</a:t>
            </a:r>
            <a:r>
              <a:rPr lang="en-US" sz="900"/>
              <a:t> 2023, closed Apr 4</a:t>
            </a:r>
            <a:r>
              <a:rPr lang="en-US" sz="900" baseline="30000"/>
              <a:t>th</a:t>
            </a:r>
            <a:r>
              <a:rPr lang="en-US" sz="900"/>
              <a:t> 2023</a:t>
            </a:r>
          </a:p>
          <a:p>
            <a:pPr marL="702355" lvl="1" indent="-268288">
              <a:lnSpc>
                <a:spcPct val="120000"/>
              </a:lnSpc>
              <a:buClr>
                <a:schemeClr val="tx1"/>
              </a:buClr>
              <a:defRPr/>
            </a:pPr>
            <a:r>
              <a:rPr lang="en-US" sz="900">
                <a:solidFill>
                  <a:schemeClr val="tx1"/>
                </a:solidFill>
              </a:rPr>
              <a:t>Bridge facility remaining as per June 30, 2023: MUSD 159, fully repaid in July 2023</a:t>
            </a:r>
          </a:p>
          <a:p>
            <a:pPr marL="702355" lvl="1" indent="-268288">
              <a:buClr>
                <a:srgbClr val="031F30"/>
              </a:buClr>
              <a:buFont typeface="Securitas Pro Office" panose="00000500000000000000" pitchFamily="2" charset="0"/>
              <a:buChar char="—"/>
              <a:defRPr/>
            </a:pPr>
            <a:endParaRPr lang="en-US" sz="900">
              <a:solidFill>
                <a:schemeClr val="tx1"/>
              </a:solidFill>
            </a:endParaRPr>
          </a:p>
          <a:p>
            <a:pPr marL="702355" lvl="1" indent="-268288">
              <a:lnSpc>
                <a:spcPct val="120000"/>
              </a:lnSpc>
              <a:buClr>
                <a:schemeClr val="tx1"/>
              </a:buClr>
              <a:defRPr/>
            </a:pPr>
            <a:endParaRPr lang="en-US" sz="900"/>
          </a:p>
          <a:p>
            <a:pPr marL="73712" indent="0">
              <a:spcBef>
                <a:spcPts val="500"/>
              </a:spcBef>
              <a:buClr>
                <a:schemeClr val="tx1"/>
              </a:buClr>
              <a:buNone/>
              <a:defRPr/>
            </a:pPr>
            <a:endParaRPr lang="en-US" sz="1100"/>
          </a:p>
        </p:txBody>
      </p:sp>
      <p:graphicFrame>
        <p:nvGraphicFramePr>
          <p:cNvPr id="8" name="Chart 7">
            <a:extLst>
              <a:ext uri="{FF2B5EF4-FFF2-40B4-BE49-F238E27FC236}">
                <a16:creationId xmlns:a16="http://schemas.microsoft.com/office/drawing/2014/main" id="{C7B99153-AB8A-45D8-81BC-6193C6975A47}"/>
              </a:ext>
            </a:extLst>
          </p:cNvPr>
          <p:cNvGraphicFramePr/>
          <p:nvPr>
            <p:extLst>
              <p:ext uri="{D42A27DB-BD31-4B8C-83A1-F6EECF244321}">
                <p14:modId xmlns:p14="http://schemas.microsoft.com/office/powerpoint/2010/main" val="2484659745"/>
              </p:ext>
            </p:extLst>
          </p:nvPr>
        </p:nvGraphicFramePr>
        <p:xfrm>
          <a:off x="5732584" y="2085975"/>
          <a:ext cx="6125905" cy="405002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F2C6CFB9-41A4-4C29-A1B6-5026F7A0D665}"/>
              </a:ext>
            </a:extLst>
          </p:cNvPr>
          <p:cNvSpPr txBox="1"/>
          <p:nvPr/>
        </p:nvSpPr>
        <p:spPr>
          <a:xfrm>
            <a:off x="5809297" y="1492731"/>
            <a:ext cx="5104297" cy="246221"/>
          </a:xfrm>
          <a:prstGeom prst="rect">
            <a:avLst/>
          </a:prstGeom>
        </p:spPr>
        <p:txBody>
          <a:bodyPr vert="horz" wrap="square" lIns="0" tIns="0" rIns="0" bIns="0" rtlCol="0" anchor="ctr" anchorCtr="0">
            <a:spAutoFit/>
          </a:bodyPr>
          <a:lstStyle>
            <a:defPPr>
              <a:defRPr lang="en-US"/>
            </a:defPPr>
            <a:lvl1pPr lvl="0" indent="0">
              <a:lnSpc>
                <a:spcPct val="100000"/>
              </a:lnSpc>
              <a:spcBef>
                <a:spcPts val="300"/>
              </a:spcBef>
              <a:spcAft>
                <a:spcPts val="300"/>
              </a:spcAft>
              <a:buClr>
                <a:prstClr val="white"/>
              </a:buClr>
              <a:buSzPct val="100000"/>
              <a:buFont typeface="Segoe UI" panose="020B0502040204020203" pitchFamily="34" charset="0"/>
              <a:buNone/>
              <a:defRPr b="1">
                <a:latin typeface="Securitas Pro Office"/>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sz="160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sz="160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sz="160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1600"/>
              <a:t>Committed Funding Maturity Profile as at June 30th</a:t>
            </a:r>
          </a:p>
        </p:txBody>
      </p:sp>
      <p:sp>
        <p:nvSpPr>
          <p:cNvPr id="10" name="Rectangle 9">
            <a:extLst>
              <a:ext uri="{FF2B5EF4-FFF2-40B4-BE49-F238E27FC236}">
                <a16:creationId xmlns:a16="http://schemas.microsoft.com/office/drawing/2014/main" id="{FD7F2DB1-9864-41A4-B8FC-7FF7DD27CDF4}"/>
              </a:ext>
            </a:extLst>
          </p:cNvPr>
          <p:cNvSpPr/>
          <p:nvPr/>
        </p:nvSpPr>
        <p:spPr>
          <a:xfrm>
            <a:off x="5732584" y="1916422"/>
            <a:ext cx="648000" cy="1846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MSEK</a:t>
            </a:r>
          </a:p>
        </p:txBody>
      </p:sp>
      <p:graphicFrame>
        <p:nvGraphicFramePr>
          <p:cNvPr id="12" name="Table 11">
            <a:extLst>
              <a:ext uri="{FF2B5EF4-FFF2-40B4-BE49-F238E27FC236}">
                <a16:creationId xmlns:a16="http://schemas.microsoft.com/office/drawing/2014/main" id="{3BF5DC32-CBDD-4773-AAB6-8BF50213CC07}"/>
              </a:ext>
            </a:extLst>
          </p:cNvPr>
          <p:cNvGraphicFramePr>
            <a:graphicFrameLocks noGrp="1"/>
          </p:cNvGraphicFramePr>
          <p:nvPr/>
        </p:nvGraphicFramePr>
        <p:xfrm>
          <a:off x="637137" y="5249251"/>
          <a:ext cx="4441411" cy="810552"/>
        </p:xfrm>
        <a:graphic>
          <a:graphicData uri="http://schemas.openxmlformats.org/drawingml/2006/table">
            <a:tbl>
              <a:tblPr/>
              <a:tblGrid>
                <a:gridCol w="1650249">
                  <a:extLst>
                    <a:ext uri="{9D8B030D-6E8A-4147-A177-3AD203B41FA5}">
                      <a16:colId xmlns:a16="http://schemas.microsoft.com/office/drawing/2014/main" val="322948321"/>
                    </a:ext>
                  </a:extLst>
                </a:gridCol>
                <a:gridCol w="1487262">
                  <a:extLst>
                    <a:ext uri="{9D8B030D-6E8A-4147-A177-3AD203B41FA5}">
                      <a16:colId xmlns:a16="http://schemas.microsoft.com/office/drawing/2014/main" val="2938309927"/>
                    </a:ext>
                  </a:extLst>
                </a:gridCol>
                <a:gridCol w="1303900">
                  <a:extLst>
                    <a:ext uri="{9D8B030D-6E8A-4147-A177-3AD203B41FA5}">
                      <a16:colId xmlns:a16="http://schemas.microsoft.com/office/drawing/2014/main" val="411328516"/>
                    </a:ext>
                  </a:extLst>
                </a:gridCol>
              </a:tblGrid>
              <a:tr h="202638">
                <a:tc>
                  <a:txBody>
                    <a:bodyPr/>
                    <a:lstStyle/>
                    <a:p>
                      <a:pPr algn="l" fontAlgn="b"/>
                      <a:r>
                        <a:rPr lang="en-GB" sz="1050" b="0" i="0" u="none" strike="noStrike" noProof="0">
                          <a:solidFill>
                            <a:schemeClr val="tx1"/>
                          </a:solidFill>
                          <a:effectLst/>
                          <a:latin typeface="+mj-lt"/>
                        </a:rPr>
                        <a:t>Bank of America</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BBVA</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CIC</a:t>
                      </a:r>
                    </a:p>
                  </a:txBody>
                  <a:tcPr marL="9525" marR="9525" marT="9525" marB="0" anchor="ctr">
                    <a:lnL>
                      <a:noFill/>
                    </a:lnL>
                    <a:lnR>
                      <a:noFill/>
                    </a:lnR>
                    <a:lnT>
                      <a:noFill/>
                    </a:lnT>
                    <a:lnB>
                      <a:noFill/>
                    </a:lnB>
                  </a:tcPr>
                </a:tc>
                <a:extLst>
                  <a:ext uri="{0D108BD9-81ED-4DB2-BD59-A6C34878D82A}">
                    <a16:rowId xmlns:a16="http://schemas.microsoft.com/office/drawing/2014/main" val="3840135505"/>
                  </a:ext>
                </a:extLst>
              </a:tr>
              <a:tr h="202638">
                <a:tc>
                  <a:txBody>
                    <a:bodyPr/>
                    <a:lstStyle/>
                    <a:p>
                      <a:pPr algn="l" fontAlgn="b"/>
                      <a:r>
                        <a:rPr lang="en-GB" sz="1050" b="0" i="0" u="none" strike="noStrike" noProof="0">
                          <a:solidFill>
                            <a:schemeClr val="tx1"/>
                          </a:solidFill>
                          <a:effectLst/>
                          <a:latin typeface="+mj-lt"/>
                        </a:rPr>
                        <a:t>Citibank</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Commerzbank</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Danske Bank</a:t>
                      </a:r>
                    </a:p>
                  </a:txBody>
                  <a:tcPr marL="9525" marR="9525" marT="9525" marB="0" anchor="ctr">
                    <a:lnL>
                      <a:noFill/>
                    </a:lnL>
                    <a:lnR>
                      <a:noFill/>
                    </a:lnR>
                    <a:lnT>
                      <a:noFill/>
                    </a:lnT>
                    <a:lnB>
                      <a:noFill/>
                    </a:lnB>
                  </a:tcPr>
                </a:tc>
                <a:extLst>
                  <a:ext uri="{0D108BD9-81ED-4DB2-BD59-A6C34878D82A}">
                    <a16:rowId xmlns:a16="http://schemas.microsoft.com/office/drawing/2014/main" val="1186832847"/>
                  </a:ext>
                </a:extLst>
              </a:tr>
              <a:tr h="202638">
                <a:tc>
                  <a:txBody>
                    <a:bodyPr/>
                    <a:lstStyle/>
                    <a:p>
                      <a:pPr algn="l" fontAlgn="b"/>
                      <a:r>
                        <a:rPr lang="en-GB" sz="1050" b="0" i="0" u="none" strike="noStrike" noProof="0">
                          <a:solidFill>
                            <a:schemeClr val="tx1"/>
                          </a:solidFill>
                          <a:effectLst/>
                          <a:latin typeface="+mj-lt"/>
                        </a:rPr>
                        <a:t>DnB</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ING</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KBC</a:t>
                      </a:r>
                    </a:p>
                  </a:txBody>
                  <a:tcPr marL="9525" marR="9525" marT="9525" marB="0" anchor="ctr">
                    <a:lnL>
                      <a:noFill/>
                    </a:lnL>
                    <a:lnR>
                      <a:noFill/>
                    </a:lnR>
                    <a:lnT>
                      <a:noFill/>
                    </a:lnT>
                    <a:lnB>
                      <a:noFill/>
                    </a:lnB>
                  </a:tcPr>
                </a:tc>
                <a:extLst>
                  <a:ext uri="{0D108BD9-81ED-4DB2-BD59-A6C34878D82A}">
                    <a16:rowId xmlns:a16="http://schemas.microsoft.com/office/drawing/2014/main" val="639636877"/>
                  </a:ext>
                </a:extLst>
              </a:tr>
              <a:tr h="202638">
                <a:tc>
                  <a:txBody>
                    <a:bodyPr/>
                    <a:lstStyle/>
                    <a:p>
                      <a:pPr algn="l" fontAlgn="b"/>
                      <a:r>
                        <a:rPr lang="en-GB" sz="1050" b="0" i="0" u="none" strike="noStrike" noProof="0">
                          <a:solidFill>
                            <a:schemeClr val="tx1"/>
                          </a:solidFill>
                          <a:effectLst/>
                          <a:latin typeface="+mj-lt"/>
                        </a:rPr>
                        <a:t>SEB</a:t>
                      </a:r>
                    </a:p>
                  </a:txBody>
                  <a:tcPr marL="9525" marR="9525" marT="9525" marB="0" anchor="ctr">
                    <a:lnL>
                      <a:noFill/>
                    </a:lnL>
                    <a:lnR>
                      <a:noFill/>
                    </a:lnR>
                    <a:lnT>
                      <a:noFill/>
                    </a:lnT>
                    <a:lnB>
                      <a:noFill/>
                    </a:lnB>
                  </a:tcPr>
                </a:tc>
                <a:tc>
                  <a:txBody>
                    <a:bodyPr/>
                    <a:lstStyle/>
                    <a:p>
                      <a:pPr algn="l" fontAlgn="b"/>
                      <a:r>
                        <a:rPr lang="en-GB" sz="1050" b="0" i="0" u="none" strike="noStrike" noProof="0">
                          <a:solidFill>
                            <a:schemeClr val="tx1"/>
                          </a:solidFill>
                          <a:effectLst/>
                          <a:latin typeface="+mj-lt"/>
                        </a:rPr>
                        <a:t>Unicredit</a:t>
                      </a:r>
                    </a:p>
                  </a:txBody>
                  <a:tcPr marL="9525" marR="9525" marT="9525" marB="0" anchor="ctr">
                    <a:lnL>
                      <a:noFill/>
                    </a:lnL>
                    <a:lnR>
                      <a:noFill/>
                    </a:lnR>
                    <a:lnT>
                      <a:noFill/>
                    </a:lnT>
                    <a:lnB>
                      <a:noFill/>
                    </a:lnB>
                  </a:tcPr>
                </a:tc>
                <a:tc>
                  <a:txBody>
                    <a:bodyPr/>
                    <a:lstStyle/>
                    <a:p>
                      <a:pPr algn="l" fontAlgn="b"/>
                      <a:endParaRPr lang="en-GB" sz="1050" b="0" i="0" u="none" strike="noStrike" noProof="0">
                        <a:solidFill>
                          <a:schemeClr val="tx1"/>
                        </a:solidFill>
                        <a:effectLst/>
                        <a:latin typeface="+mj-lt"/>
                      </a:endParaRPr>
                    </a:p>
                  </a:txBody>
                  <a:tcPr marL="9525" marR="9525" marT="9525" marB="0" anchor="ctr">
                    <a:lnL>
                      <a:noFill/>
                    </a:lnL>
                    <a:lnR>
                      <a:noFill/>
                    </a:lnR>
                    <a:lnT>
                      <a:noFill/>
                    </a:lnT>
                    <a:lnB>
                      <a:noFill/>
                    </a:lnB>
                  </a:tcPr>
                </a:tc>
                <a:extLst>
                  <a:ext uri="{0D108BD9-81ED-4DB2-BD59-A6C34878D82A}">
                    <a16:rowId xmlns:a16="http://schemas.microsoft.com/office/drawing/2014/main" val="540567456"/>
                  </a:ext>
                </a:extLst>
              </a:tr>
            </a:tbl>
          </a:graphicData>
        </a:graphic>
      </p:graphicFrame>
      <p:sp>
        <p:nvSpPr>
          <p:cNvPr id="15" name="Slide Number Placeholder 14">
            <a:extLst>
              <a:ext uri="{FF2B5EF4-FFF2-40B4-BE49-F238E27FC236}">
                <a16:creationId xmlns:a16="http://schemas.microsoft.com/office/drawing/2014/main" id="{15F9BD05-72C4-4DF4-ACF7-24C5C1387CB0}"/>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6" name="TextBox 15">
            <a:extLst>
              <a:ext uri="{FF2B5EF4-FFF2-40B4-BE49-F238E27FC236}">
                <a16:creationId xmlns:a16="http://schemas.microsoft.com/office/drawing/2014/main" id="{4422F636-5882-45A9-9890-9B1A79552D7D}"/>
              </a:ext>
            </a:extLst>
          </p:cNvPr>
          <p:cNvSpPr txBox="1"/>
          <p:nvPr/>
        </p:nvSpPr>
        <p:spPr>
          <a:xfrm>
            <a:off x="315913" y="5003380"/>
            <a:ext cx="4762635" cy="289310"/>
          </a:xfrm>
          <a:prstGeom prst="rect">
            <a:avLst/>
          </a:prstGeom>
        </p:spPr>
        <p:txBody>
          <a:bodyPr vert="horz" lIns="0" tIns="0" rIns="0" bIns="0" rtlCol="0">
            <a:noAutofit/>
          </a:bodyPr>
          <a:lstStyle>
            <a:defPPr>
              <a:defRPr lang="en-US"/>
            </a:defPPr>
            <a:lvl1pPr marL="342000" indent="-268288">
              <a:lnSpc>
                <a:spcPct val="120000"/>
              </a:lnSpc>
              <a:spcBef>
                <a:spcPts val="800"/>
              </a:spcBef>
              <a:buClr>
                <a:schemeClr val="tx1"/>
              </a:buClr>
              <a:buFont typeface="Securitas Pro Office" panose="00000500000000000000" pitchFamily="2" charset="0"/>
              <a:buChar char="—"/>
              <a:defRPr sz="1200"/>
            </a:lvl1pPr>
            <a:lvl2pPr marL="702355" lvl="1" indent="-268288">
              <a:lnSpc>
                <a:spcPct val="120000"/>
              </a:lnSpc>
              <a:spcBef>
                <a:spcPts val="500"/>
              </a:spcBef>
              <a:buClr>
                <a:schemeClr val="tx1"/>
              </a:buClr>
              <a:buFont typeface="Securitas Pro Office" panose="00000500000000000000" pitchFamily="2" charset="0"/>
              <a:buChar char="—"/>
              <a:defRPr sz="1050"/>
            </a:lvl2pPr>
            <a:lvl3pPr marL="989013" indent="-268288">
              <a:lnSpc>
                <a:spcPct val="90000"/>
              </a:lnSpc>
              <a:spcBef>
                <a:spcPts val="500"/>
              </a:spcBef>
              <a:buFont typeface="Securitas Pro Office" panose="00000500000000000000" pitchFamily="2" charset="0"/>
              <a:buChar char="—"/>
            </a:lvl3pPr>
            <a:lvl4pPr marL="1255713" indent="-266700">
              <a:lnSpc>
                <a:spcPct val="90000"/>
              </a:lnSpc>
              <a:spcBef>
                <a:spcPts val="500"/>
              </a:spcBef>
              <a:buFont typeface="Securitas Pro Office" panose="00000500000000000000" pitchFamily="2" charset="0"/>
              <a:buChar char="—"/>
              <a:defRPr sz="1600"/>
            </a:lvl4pPr>
            <a:lvl5pPr marL="1524000" indent="-268288">
              <a:lnSpc>
                <a:spcPct val="90000"/>
              </a:lnSpc>
              <a:spcBef>
                <a:spcPts val="500"/>
              </a:spcBef>
              <a:buFont typeface="Securitas Pro Office" panose="00000500000000000000" pitchFamily="2" charset="0"/>
              <a:buChar char="—"/>
              <a:defRPr sz="16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73712" indent="0">
              <a:buNone/>
            </a:pPr>
            <a:r>
              <a:rPr lang="en-US"/>
              <a:t>Strong Group of Core Banks:</a:t>
            </a:r>
          </a:p>
        </p:txBody>
      </p:sp>
      <p:sp>
        <p:nvSpPr>
          <p:cNvPr id="4" name="Rectangle 3">
            <a:extLst>
              <a:ext uri="{FF2B5EF4-FFF2-40B4-BE49-F238E27FC236}">
                <a16:creationId xmlns:a16="http://schemas.microsoft.com/office/drawing/2014/main" id="{B38E8D09-B74B-753C-8E23-038444643AC8}"/>
              </a:ext>
            </a:extLst>
          </p:cNvPr>
          <p:cNvSpPr/>
          <p:nvPr/>
        </p:nvSpPr>
        <p:spPr>
          <a:xfrm>
            <a:off x="2857842" y="6244722"/>
            <a:ext cx="6654146" cy="369332"/>
          </a:xfrm>
          <a:prstGeom prst="rect">
            <a:avLst/>
          </a:prstGeom>
        </p:spPr>
        <p:txBody>
          <a:bodyPr wrap="square">
            <a:spAutoFit/>
          </a:bodyPr>
          <a:lstStyle/>
          <a:p>
            <a:r>
              <a:rPr lang="en-GB" b="1"/>
              <a:t>Securitas is committed to Investment Grade rating</a:t>
            </a:r>
          </a:p>
        </p:txBody>
      </p:sp>
      <p:sp>
        <p:nvSpPr>
          <p:cNvPr id="17" name="TextBox 16">
            <a:extLst>
              <a:ext uri="{FF2B5EF4-FFF2-40B4-BE49-F238E27FC236}">
                <a16:creationId xmlns:a16="http://schemas.microsoft.com/office/drawing/2014/main" id="{A11F47E7-F2B9-4280-97C6-1ED22C70FB39}"/>
              </a:ext>
            </a:extLst>
          </p:cNvPr>
          <p:cNvSpPr txBox="1"/>
          <p:nvPr/>
        </p:nvSpPr>
        <p:spPr>
          <a:xfrm>
            <a:off x="315913" y="6552498"/>
            <a:ext cx="5643803" cy="12311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u="none" strike="noStrike" kern="1200" cap="none" spc="0" normalizeH="0" baseline="0" noProof="0">
                <a:ln>
                  <a:noFill/>
                </a:ln>
                <a:effectLst/>
                <a:uLnTx/>
                <a:uFillTx/>
                <a:latin typeface="Securitas Pro Office"/>
                <a:ea typeface="+mn-ea"/>
                <a:cs typeface="+mn-cs"/>
              </a:rPr>
              <a:t>Source: Company</a:t>
            </a:r>
            <a:endParaRPr kumimoji="0" lang="en-US" sz="800" b="0" u="none" strike="noStrike" kern="1200" cap="none" spc="0" normalizeH="0" baseline="0" noProof="0">
              <a:ln>
                <a:noFill/>
              </a:ln>
              <a:effectLst/>
              <a:highlight>
                <a:srgbClr val="FFFF00"/>
              </a:highlight>
              <a:uLnTx/>
              <a:uFillTx/>
              <a:latin typeface="Securitas Pro Office"/>
              <a:ea typeface="+mn-ea"/>
              <a:cs typeface="+mn-cs"/>
            </a:endParaRPr>
          </a:p>
        </p:txBody>
      </p:sp>
    </p:spTree>
    <p:extLst>
      <p:ext uri="{BB962C8B-B14F-4D97-AF65-F5344CB8AC3E}">
        <p14:creationId xmlns:p14="http://schemas.microsoft.com/office/powerpoint/2010/main" val="1607519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68E9-E88D-9187-BE29-81E56D8E3886}"/>
              </a:ext>
            </a:extLst>
          </p:cNvPr>
          <p:cNvSpPr>
            <a:spLocks noGrp="1"/>
          </p:cNvSpPr>
          <p:nvPr>
            <p:ph type="title"/>
          </p:nvPr>
        </p:nvSpPr>
        <p:spPr>
          <a:xfrm>
            <a:off x="315913" y="703412"/>
            <a:ext cx="11542576" cy="605155"/>
          </a:xfrm>
        </p:spPr>
        <p:txBody>
          <a:bodyPr/>
          <a:lstStyle/>
          <a:p>
            <a:r>
              <a:rPr lang="en-GB"/>
              <a:t>S&amp;P Rating - Credit strengths and risks</a:t>
            </a:r>
            <a:endParaRPr lang="en-IE"/>
          </a:p>
        </p:txBody>
      </p:sp>
      <p:sp>
        <p:nvSpPr>
          <p:cNvPr id="4" name="Rectangle 4">
            <a:extLst>
              <a:ext uri="{FF2B5EF4-FFF2-40B4-BE49-F238E27FC236}">
                <a16:creationId xmlns:a16="http://schemas.microsoft.com/office/drawing/2014/main" id="{0EBE7C2D-5BE1-98E3-3447-1A6CFB5D9944}"/>
              </a:ext>
            </a:extLst>
          </p:cNvPr>
          <p:cNvSpPr>
            <a:spLocks noChangeArrowheads="1"/>
          </p:cNvSpPr>
          <p:nvPr/>
        </p:nvSpPr>
        <p:spPr bwMode="auto">
          <a:xfrm>
            <a:off x="3572698" y="1177538"/>
            <a:ext cx="8303389" cy="5144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eaLnBrk="0" fontAlgn="base" hangingPunct="0">
              <a:lnSpc>
                <a:spcPts val="2000"/>
              </a:lnSpc>
              <a:spcBef>
                <a:spcPct val="0"/>
              </a:spcBef>
              <a:spcAft>
                <a:spcPct val="0"/>
              </a:spcAft>
              <a:buClr>
                <a:srgbClr val="57B1A5"/>
              </a:buClr>
            </a:pPr>
            <a:r>
              <a:rPr lang="en-IE" sz="1200" b="1">
                <a:ea typeface="ＭＳ Ｐゴシック" charset="-128"/>
              </a:rPr>
              <a:t>Key Strengths</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IE" sz="1200">
                <a:ea typeface="ＭＳ Ｐゴシック" charset="-128"/>
              </a:rPr>
              <a:t>Largest security provider, wide geographical presence, well diversified customer base across vertical markets</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IE" sz="1200">
                <a:ea typeface="ＭＳ Ｐゴシック" charset="-128"/>
              </a:rPr>
              <a:t>Successful track record of integrating acquisitions</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IE" sz="1200">
                <a:ea typeface="ＭＳ Ｐゴシック" charset="-128"/>
              </a:rPr>
              <a:t>Operates a strong liquidity position</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endParaRPr lang="en-IE" sz="1200">
              <a:ea typeface="ＭＳ Ｐゴシック" charset="-128"/>
            </a:endParaRPr>
          </a:p>
          <a:p>
            <a:pPr marL="361950" indent="-361950" eaLnBrk="0" fontAlgn="base" hangingPunct="0">
              <a:lnSpc>
                <a:spcPts val="2000"/>
              </a:lnSpc>
              <a:spcBef>
                <a:spcPct val="0"/>
              </a:spcBef>
              <a:spcAft>
                <a:spcPct val="0"/>
              </a:spcAft>
              <a:buClr>
                <a:srgbClr val="57B1A5"/>
              </a:buClr>
              <a:buFontTx/>
              <a:buChar char="•"/>
            </a:pPr>
            <a:endParaRPr lang="en-IE" sz="1200">
              <a:ea typeface="ＭＳ Ｐゴシック" charset="-128"/>
            </a:endParaRPr>
          </a:p>
          <a:p>
            <a:pPr eaLnBrk="0" fontAlgn="base" hangingPunct="0">
              <a:lnSpc>
                <a:spcPts val="2000"/>
              </a:lnSpc>
              <a:spcBef>
                <a:spcPct val="0"/>
              </a:spcBef>
              <a:spcAft>
                <a:spcPct val="0"/>
              </a:spcAft>
              <a:buClr>
                <a:srgbClr val="57B1A5"/>
              </a:buClr>
            </a:pPr>
            <a:r>
              <a:rPr lang="en-IE" sz="1200" b="1">
                <a:ea typeface="ＭＳ Ｐゴシック" charset="-128"/>
              </a:rPr>
              <a:t>Key Risks</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IE" sz="1200">
                <a:ea typeface="ＭＳ Ｐゴシック" charset="-128"/>
              </a:rPr>
              <a:t>Competitive and fragmented industry with low entry barriers especially in manned guarding leading to modest EBITDA margins</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IE" sz="1200">
                <a:ea typeface="ＭＳ Ｐゴシック" charset="-128"/>
              </a:rPr>
              <a:t>Company has operations in high-risk countries, such as Argentina where economic conditions remain challenging (Note, Argentina divested July 2023)</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IE" sz="1200">
                <a:ea typeface="ＭＳ Ｐゴシック" charset="-128"/>
              </a:rPr>
              <a:t>Competitive market environment given consolidating industry and potential pressure on wage price</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endParaRPr lang="en-IE" sz="1200">
              <a:ea typeface="ＭＳ Ｐゴシック" charset="-128"/>
            </a:endParaRPr>
          </a:p>
          <a:p>
            <a:pPr eaLnBrk="0" fontAlgn="base" hangingPunct="0">
              <a:lnSpc>
                <a:spcPts val="2000"/>
              </a:lnSpc>
              <a:spcBef>
                <a:spcPct val="0"/>
              </a:spcBef>
              <a:spcAft>
                <a:spcPct val="0"/>
              </a:spcAft>
              <a:buClr>
                <a:schemeClr val="tx1"/>
              </a:buClr>
            </a:pPr>
            <a:endParaRPr lang="en-IE" sz="1200">
              <a:ea typeface="ＭＳ Ｐゴシック" charset="-128"/>
            </a:endParaRPr>
          </a:p>
          <a:p>
            <a:pPr eaLnBrk="0" fontAlgn="base" hangingPunct="0">
              <a:lnSpc>
                <a:spcPts val="2000"/>
              </a:lnSpc>
              <a:spcBef>
                <a:spcPct val="0"/>
              </a:spcBef>
              <a:spcAft>
                <a:spcPct val="0"/>
              </a:spcAft>
              <a:buClr>
                <a:schemeClr val="tx1"/>
              </a:buClr>
            </a:pPr>
            <a:r>
              <a:rPr lang="en-IE" sz="1200" b="1">
                <a:ea typeface="ＭＳ Ｐゴシック" charset="-128"/>
              </a:rPr>
              <a:t>On 11 August 2023, S&amp;P published a positive outlook for the BBB- long-term credit rating</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US" sz="1200" i="1">
                <a:ea typeface="ＭＳ Ｐゴシック" charset="-128"/>
              </a:rPr>
              <a:t>“</a:t>
            </a:r>
            <a:r>
              <a:rPr lang="en-US" sz="1200"/>
              <a:t>Securitas is on track to post strong 2023 results, with double digit revenue growth and solid margin expansion.</a:t>
            </a:r>
            <a:r>
              <a:rPr lang="en-IE" sz="1200" i="1">
                <a:ea typeface="ＭＳ Ｐゴシック" charset="-128"/>
              </a:rPr>
              <a:t>“</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US" sz="1200" i="1">
                <a:ea typeface="ＭＳ Ｐゴシック" charset="-128"/>
              </a:rPr>
              <a:t>“We forecast (this) growth will drive lower adjusted leverage of about 3.1x by year-end 2023 and 2.6x by year-end 2024.”</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r>
              <a:rPr lang="en-US" sz="1200" i="1">
                <a:ea typeface="ＭＳ Ｐゴシック" charset="-128"/>
              </a:rPr>
              <a:t>“The positive outlook reflects the forecast improvement in credit ratios and supportive financial policy.”</a:t>
            </a:r>
          </a:p>
          <a:p>
            <a:pPr marL="361950" indent="-361950" eaLnBrk="0" fontAlgn="base" hangingPunct="0">
              <a:lnSpc>
                <a:spcPts val="2000"/>
              </a:lnSpc>
              <a:spcBef>
                <a:spcPct val="0"/>
              </a:spcBef>
              <a:spcAft>
                <a:spcPct val="0"/>
              </a:spcAft>
              <a:buClr>
                <a:schemeClr val="tx1"/>
              </a:buClr>
              <a:buFont typeface="Securitas Pro Office" panose="020B0604020202020204" charset="0"/>
              <a:buChar char="–"/>
            </a:pPr>
            <a:endParaRPr lang="en-IE" sz="1200" i="1">
              <a:ea typeface="ＭＳ Ｐゴシック" charset="-128"/>
            </a:endParaRPr>
          </a:p>
          <a:p>
            <a:pPr eaLnBrk="0" fontAlgn="base" hangingPunct="0">
              <a:lnSpc>
                <a:spcPts val="2000"/>
              </a:lnSpc>
              <a:spcBef>
                <a:spcPct val="0"/>
              </a:spcBef>
              <a:spcAft>
                <a:spcPct val="0"/>
              </a:spcAft>
              <a:buClr>
                <a:schemeClr val="tx1"/>
              </a:buClr>
            </a:pPr>
            <a:endParaRPr lang="en-IE" sz="1200">
              <a:ea typeface="ＭＳ Ｐゴシック" charset="-128"/>
            </a:endParaRPr>
          </a:p>
        </p:txBody>
      </p:sp>
      <p:graphicFrame>
        <p:nvGraphicFramePr>
          <p:cNvPr id="9" name="Table 8">
            <a:extLst>
              <a:ext uri="{FF2B5EF4-FFF2-40B4-BE49-F238E27FC236}">
                <a16:creationId xmlns:a16="http://schemas.microsoft.com/office/drawing/2014/main" id="{243DE923-F571-4063-8D9D-5D78D4390541}"/>
              </a:ext>
            </a:extLst>
          </p:cNvPr>
          <p:cNvGraphicFramePr>
            <a:graphicFrameLocks noGrp="1"/>
          </p:cNvGraphicFramePr>
          <p:nvPr>
            <p:extLst>
              <p:ext uri="{D42A27DB-BD31-4B8C-83A1-F6EECF244321}">
                <p14:modId xmlns:p14="http://schemas.microsoft.com/office/powerpoint/2010/main" val="717592771"/>
              </p:ext>
            </p:extLst>
          </p:nvPr>
        </p:nvGraphicFramePr>
        <p:xfrm>
          <a:off x="437743" y="1177536"/>
          <a:ext cx="2819548" cy="5144320"/>
        </p:xfrm>
        <a:graphic>
          <a:graphicData uri="http://schemas.openxmlformats.org/drawingml/2006/table">
            <a:tbl>
              <a:tblPr/>
              <a:tblGrid>
                <a:gridCol w="1915047">
                  <a:extLst>
                    <a:ext uri="{9D8B030D-6E8A-4147-A177-3AD203B41FA5}">
                      <a16:colId xmlns:a16="http://schemas.microsoft.com/office/drawing/2014/main" val="808901559"/>
                    </a:ext>
                  </a:extLst>
                </a:gridCol>
                <a:gridCol w="904501">
                  <a:extLst>
                    <a:ext uri="{9D8B030D-6E8A-4147-A177-3AD203B41FA5}">
                      <a16:colId xmlns:a16="http://schemas.microsoft.com/office/drawing/2014/main" val="4148577036"/>
                    </a:ext>
                  </a:extLst>
                </a:gridCol>
              </a:tblGrid>
              <a:tr h="1028864">
                <a:tc>
                  <a:txBody>
                    <a:bodyPr/>
                    <a:lstStyle/>
                    <a:p>
                      <a:pPr algn="l" fontAlgn="b"/>
                      <a:r>
                        <a:rPr lang="sv-SE" sz="1800" b="1" i="0" u="none" strike="noStrike">
                          <a:solidFill>
                            <a:srgbClr val="8D5FFF"/>
                          </a:solidFill>
                          <a:effectLst/>
                          <a:latin typeface="+mj-lt"/>
                        </a:rPr>
                        <a:t>Agency</a:t>
                      </a:r>
                    </a:p>
                  </a:txBody>
                  <a:tcPr marL="9525" marR="9525" marT="9525" marB="0" anchor="ctr">
                    <a:lnL>
                      <a:noFill/>
                    </a:lnL>
                    <a:lnR>
                      <a:noFill/>
                    </a:lnR>
                    <a:lnT>
                      <a:noFill/>
                    </a:lnT>
                    <a:lnB>
                      <a:noFill/>
                    </a:lnB>
                  </a:tcPr>
                </a:tc>
                <a:tc>
                  <a:txBody>
                    <a:bodyPr/>
                    <a:lstStyle/>
                    <a:p>
                      <a:pPr algn="l" fontAlgn="b"/>
                      <a:r>
                        <a:rPr lang="sv-SE" sz="1600" b="0" i="0" u="none" strike="noStrike">
                          <a:solidFill>
                            <a:schemeClr val="tx1"/>
                          </a:solidFill>
                          <a:effectLst/>
                          <a:latin typeface="+mj-lt"/>
                        </a:rPr>
                        <a:t>S&amp;P</a:t>
                      </a:r>
                    </a:p>
                  </a:txBody>
                  <a:tcPr marL="9525" marR="9525" marT="9525" marB="0" anchor="ctr">
                    <a:lnL>
                      <a:noFill/>
                    </a:lnL>
                    <a:lnR>
                      <a:noFill/>
                    </a:lnR>
                    <a:lnT>
                      <a:noFill/>
                    </a:lnT>
                    <a:lnB>
                      <a:noFill/>
                    </a:lnB>
                  </a:tcPr>
                </a:tc>
                <a:extLst>
                  <a:ext uri="{0D108BD9-81ED-4DB2-BD59-A6C34878D82A}">
                    <a16:rowId xmlns:a16="http://schemas.microsoft.com/office/drawing/2014/main" val="4275996587"/>
                  </a:ext>
                </a:extLst>
              </a:tr>
              <a:tr h="1028864">
                <a:tc>
                  <a:txBody>
                    <a:bodyPr/>
                    <a:lstStyle/>
                    <a:p>
                      <a:pPr algn="l" fontAlgn="b"/>
                      <a:r>
                        <a:rPr lang="sv-SE" sz="1800" b="1" i="0" u="none" strike="noStrike">
                          <a:solidFill>
                            <a:srgbClr val="8D5FFF"/>
                          </a:solidFill>
                          <a:effectLst/>
                          <a:latin typeface="+mj-lt"/>
                        </a:rPr>
                        <a:t>Long-Term</a:t>
                      </a:r>
                    </a:p>
                  </a:txBody>
                  <a:tcPr marL="9525" marR="9525" marT="9525" marB="0" anchor="ctr">
                    <a:lnL>
                      <a:noFill/>
                    </a:lnL>
                    <a:lnR>
                      <a:noFill/>
                    </a:lnR>
                    <a:lnT>
                      <a:noFill/>
                    </a:lnT>
                    <a:lnB>
                      <a:noFill/>
                    </a:lnB>
                  </a:tcPr>
                </a:tc>
                <a:tc>
                  <a:txBody>
                    <a:bodyPr/>
                    <a:lstStyle/>
                    <a:p>
                      <a:pPr algn="l" fontAlgn="b"/>
                      <a:r>
                        <a:rPr lang="sv-SE" sz="1600" b="0" i="0" u="none" strike="noStrike">
                          <a:solidFill>
                            <a:schemeClr val="tx1"/>
                          </a:solidFill>
                          <a:effectLst/>
                          <a:latin typeface="+mj-lt"/>
                        </a:rPr>
                        <a:t>BBB-</a:t>
                      </a:r>
                    </a:p>
                  </a:txBody>
                  <a:tcPr marL="9525" marR="9525" marT="9525" marB="0" anchor="ctr">
                    <a:lnL>
                      <a:noFill/>
                    </a:lnL>
                    <a:lnR>
                      <a:noFill/>
                    </a:lnR>
                    <a:lnT>
                      <a:noFill/>
                    </a:lnT>
                    <a:lnB>
                      <a:noFill/>
                    </a:lnB>
                  </a:tcPr>
                </a:tc>
                <a:extLst>
                  <a:ext uri="{0D108BD9-81ED-4DB2-BD59-A6C34878D82A}">
                    <a16:rowId xmlns:a16="http://schemas.microsoft.com/office/drawing/2014/main" val="3832415714"/>
                  </a:ext>
                </a:extLst>
              </a:tr>
              <a:tr h="1028864">
                <a:tc>
                  <a:txBody>
                    <a:bodyPr/>
                    <a:lstStyle/>
                    <a:p>
                      <a:pPr algn="l" fontAlgn="b"/>
                      <a:r>
                        <a:rPr lang="sv-SE" sz="1800" b="1" i="0" u="none" strike="noStrike">
                          <a:solidFill>
                            <a:srgbClr val="8D5FFF"/>
                          </a:solidFill>
                          <a:effectLst/>
                          <a:latin typeface="+mj-lt"/>
                        </a:rPr>
                        <a:t>Short-Term</a:t>
                      </a:r>
                    </a:p>
                  </a:txBody>
                  <a:tcPr marL="9525" marR="9525" marT="9525" marB="0" anchor="ctr">
                    <a:lnL>
                      <a:noFill/>
                    </a:lnL>
                    <a:lnR>
                      <a:noFill/>
                    </a:lnR>
                    <a:lnT>
                      <a:noFill/>
                    </a:lnT>
                    <a:lnB>
                      <a:noFill/>
                    </a:lnB>
                  </a:tcPr>
                </a:tc>
                <a:tc>
                  <a:txBody>
                    <a:bodyPr/>
                    <a:lstStyle/>
                    <a:p>
                      <a:pPr algn="l" fontAlgn="b"/>
                      <a:r>
                        <a:rPr lang="sv-SE" sz="1600" b="0" i="0" u="none" strike="noStrike">
                          <a:solidFill>
                            <a:schemeClr val="tx1"/>
                          </a:solidFill>
                          <a:effectLst/>
                          <a:latin typeface="+mj-lt"/>
                        </a:rPr>
                        <a:t>A-3</a:t>
                      </a:r>
                    </a:p>
                  </a:txBody>
                  <a:tcPr marL="9525" marR="9525" marT="9525" marB="0" anchor="ctr">
                    <a:lnL>
                      <a:noFill/>
                    </a:lnL>
                    <a:lnR>
                      <a:noFill/>
                    </a:lnR>
                    <a:lnT>
                      <a:noFill/>
                    </a:lnT>
                    <a:lnB>
                      <a:noFill/>
                    </a:lnB>
                  </a:tcPr>
                </a:tc>
                <a:extLst>
                  <a:ext uri="{0D108BD9-81ED-4DB2-BD59-A6C34878D82A}">
                    <a16:rowId xmlns:a16="http://schemas.microsoft.com/office/drawing/2014/main" val="2944137208"/>
                  </a:ext>
                </a:extLst>
              </a:tr>
              <a:tr h="1028864">
                <a:tc>
                  <a:txBody>
                    <a:bodyPr/>
                    <a:lstStyle/>
                    <a:p>
                      <a:pPr algn="l" fontAlgn="b"/>
                      <a:r>
                        <a:rPr lang="sv-SE" sz="1800" b="1" i="0" u="none" strike="noStrike">
                          <a:solidFill>
                            <a:srgbClr val="8D5FFF"/>
                          </a:solidFill>
                          <a:effectLst/>
                          <a:latin typeface="+mj-lt"/>
                        </a:rPr>
                        <a:t>Swedish Short-Term</a:t>
                      </a:r>
                    </a:p>
                  </a:txBody>
                  <a:tcPr marL="9525" marR="9525" marT="9525" marB="0" anchor="ctr">
                    <a:lnL>
                      <a:noFill/>
                    </a:lnL>
                    <a:lnR>
                      <a:noFill/>
                    </a:lnR>
                    <a:lnT>
                      <a:noFill/>
                    </a:lnT>
                    <a:lnB>
                      <a:noFill/>
                    </a:lnB>
                  </a:tcPr>
                </a:tc>
                <a:tc>
                  <a:txBody>
                    <a:bodyPr/>
                    <a:lstStyle/>
                    <a:p>
                      <a:pPr algn="l" fontAlgn="b"/>
                      <a:r>
                        <a:rPr lang="sv-SE" sz="1600" b="0" i="0" u="none" strike="noStrike">
                          <a:solidFill>
                            <a:schemeClr val="tx1"/>
                          </a:solidFill>
                          <a:effectLst/>
                          <a:latin typeface="+mj-lt"/>
                        </a:rPr>
                        <a:t>K-3</a:t>
                      </a:r>
                    </a:p>
                  </a:txBody>
                  <a:tcPr marL="9525" marR="9525" marT="9525" marB="0" anchor="ctr">
                    <a:lnL>
                      <a:noFill/>
                    </a:lnL>
                    <a:lnR>
                      <a:noFill/>
                    </a:lnR>
                    <a:lnT>
                      <a:noFill/>
                    </a:lnT>
                    <a:lnB>
                      <a:noFill/>
                    </a:lnB>
                  </a:tcPr>
                </a:tc>
                <a:extLst>
                  <a:ext uri="{0D108BD9-81ED-4DB2-BD59-A6C34878D82A}">
                    <a16:rowId xmlns:a16="http://schemas.microsoft.com/office/drawing/2014/main" val="3000314334"/>
                  </a:ext>
                </a:extLst>
              </a:tr>
              <a:tr h="1028864">
                <a:tc>
                  <a:txBody>
                    <a:bodyPr/>
                    <a:lstStyle/>
                    <a:p>
                      <a:pPr algn="l" fontAlgn="b"/>
                      <a:r>
                        <a:rPr lang="sv-SE" sz="1800" b="1" i="0" u="none" strike="noStrike">
                          <a:solidFill>
                            <a:srgbClr val="8D5FFF"/>
                          </a:solidFill>
                          <a:effectLst/>
                          <a:latin typeface="+mj-lt"/>
                        </a:rPr>
                        <a:t>Outlook</a:t>
                      </a:r>
                    </a:p>
                  </a:txBody>
                  <a:tcPr marL="9525" marR="9525" marT="9525" marB="0" anchor="ctr">
                    <a:lnL>
                      <a:noFill/>
                    </a:lnL>
                    <a:lnR>
                      <a:noFill/>
                    </a:lnR>
                    <a:lnT>
                      <a:noFill/>
                    </a:lnT>
                    <a:lnB>
                      <a:noFill/>
                    </a:lnB>
                  </a:tcPr>
                </a:tc>
                <a:tc>
                  <a:txBody>
                    <a:bodyPr/>
                    <a:lstStyle/>
                    <a:p>
                      <a:pPr algn="l" fontAlgn="b"/>
                      <a:r>
                        <a:rPr lang="sv-SE" sz="1600" b="0" i="0" u="none" strike="noStrike">
                          <a:solidFill>
                            <a:schemeClr val="tx1"/>
                          </a:solidFill>
                          <a:effectLst/>
                          <a:latin typeface="+mj-lt"/>
                        </a:rPr>
                        <a:t>Positive</a:t>
                      </a:r>
                    </a:p>
                  </a:txBody>
                  <a:tcPr marL="9525" marR="9525" marT="9525" marB="0" anchor="ctr">
                    <a:lnL>
                      <a:noFill/>
                    </a:lnL>
                    <a:lnR>
                      <a:noFill/>
                    </a:lnR>
                    <a:lnT>
                      <a:noFill/>
                    </a:lnT>
                    <a:lnB>
                      <a:noFill/>
                    </a:lnB>
                  </a:tcPr>
                </a:tc>
                <a:extLst>
                  <a:ext uri="{0D108BD9-81ED-4DB2-BD59-A6C34878D82A}">
                    <a16:rowId xmlns:a16="http://schemas.microsoft.com/office/drawing/2014/main" val="2281523536"/>
                  </a:ext>
                </a:extLst>
              </a:tr>
            </a:tbl>
          </a:graphicData>
        </a:graphic>
      </p:graphicFrame>
      <p:cxnSp>
        <p:nvCxnSpPr>
          <p:cNvPr id="13" name="Straight Connector 12">
            <a:extLst>
              <a:ext uri="{FF2B5EF4-FFF2-40B4-BE49-F238E27FC236}">
                <a16:creationId xmlns:a16="http://schemas.microsoft.com/office/drawing/2014/main" id="{63E9B579-4CFF-4AF5-9D22-9B8C4097B7E5}"/>
              </a:ext>
            </a:extLst>
          </p:cNvPr>
          <p:cNvCxnSpPr>
            <a:cxnSpLocks/>
          </p:cNvCxnSpPr>
          <p:nvPr/>
        </p:nvCxnSpPr>
        <p:spPr>
          <a:xfrm>
            <a:off x="3457575" y="1177537"/>
            <a:ext cx="0" cy="5144322"/>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Slide Number Placeholder 14">
            <a:extLst>
              <a:ext uri="{FF2B5EF4-FFF2-40B4-BE49-F238E27FC236}">
                <a16:creationId xmlns:a16="http://schemas.microsoft.com/office/drawing/2014/main" id="{9E741F5E-8A80-4EC0-9F30-D5A1F9FFD003}"/>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 name="TextBox 4">
            <a:extLst>
              <a:ext uri="{FF2B5EF4-FFF2-40B4-BE49-F238E27FC236}">
                <a16:creationId xmlns:a16="http://schemas.microsoft.com/office/drawing/2014/main" id="{CD551238-F1A9-89C7-6D23-0463A15AFCD4}"/>
              </a:ext>
            </a:extLst>
          </p:cNvPr>
          <p:cNvSpPr txBox="1"/>
          <p:nvPr/>
        </p:nvSpPr>
        <p:spPr>
          <a:xfrm>
            <a:off x="315913" y="6468411"/>
            <a:ext cx="10689464"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solidFill>
                <a:effectLst/>
                <a:uLnTx/>
                <a:uFillTx/>
                <a:latin typeface="Securitas Pro Office"/>
              </a:defRPr>
            </a:lvl1pPr>
          </a:lstStyle>
          <a:p>
            <a:r>
              <a:rPr lang="en-GB"/>
              <a:t>Source: S&amp;P Global Ratings Full analysis dated 3 June 2022 and S&amp;P Global Ratings Research update dated 11  August 2023.  </a:t>
            </a:r>
          </a:p>
        </p:txBody>
      </p:sp>
    </p:spTree>
    <p:extLst>
      <p:ext uri="{BB962C8B-B14F-4D97-AF65-F5344CB8AC3E}">
        <p14:creationId xmlns:p14="http://schemas.microsoft.com/office/powerpoint/2010/main" val="4021295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2D01A7-A5F0-32D9-8BF5-C5A57CAA6DAC}"/>
              </a:ext>
            </a:extLst>
          </p:cNvPr>
          <p:cNvPicPr>
            <a:picLocks noChangeAspect="1"/>
          </p:cNvPicPr>
          <p:nvPr/>
        </p:nvPicPr>
        <p:blipFill>
          <a:blip r:embed="rId4"/>
          <a:srcRect/>
          <a:stretch/>
        </p:blipFill>
        <p:spPr>
          <a:xfrm>
            <a:off x="955070" y="0"/>
            <a:ext cx="10281859" cy="6858000"/>
          </a:xfrm>
          <a:prstGeom prst="rect">
            <a:avLst/>
          </a:prstGeom>
        </p:spPr>
      </p:pic>
      <p:sp>
        <p:nvSpPr>
          <p:cNvPr id="2" name="Title 1">
            <a:extLst>
              <a:ext uri="{FF2B5EF4-FFF2-40B4-BE49-F238E27FC236}">
                <a16:creationId xmlns:a16="http://schemas.microsoft.com/office/drawing/2014/main" id="{B06102A4-A6BA-452B-ADC4-DFE62C6CD88F}"/>
              </a:ext>
            </a:extLst>
          </p:cNvPr>
          <p:cNvSpPr>
            <a:spLocks noGrp="1"/>
          </p:cNvSpPr>
          <p:nvPr>
            <p:ph type="ctrTitle"/>
          </p:nvPr>
        </p:nvSpPr>
        <p:spPr>
          <a:xfrm>
            <a:off x="293436" y="948725"/>
            <a:ext cx="6761414" cy="3042850"/>
          </a:xfrm>
        </p:spPr>
        <p:txBody>
          <a:bodyPr/>
          <a:lstStyle/>
          <a:p>
            <a:pPr lvl="0"/>
            <a:r>
              <a:rPr lang="en-US"/>
              <a:t>Investment </a:t>
            </a:r>
            <a:br>
              <a:rPr lang="en-US"/>
            </a:br>
            <a:r>
              <a:rPr lang="en-US"/>
              <a:t>Highlights</a:t>
            </a:r>
            <a:br>
              <a:rPr lang="en-US"/>
            </a:br>
            <a:endParaRPr lang="en-US"/>
          </a:p>
        </p:txBody>
      </p:sp>
      <p:sp>
        <p:nvSpPr>
          <p:cNvPr id="8" name="Slide Number Placeholder 14">
            <a:extLst>
              <a:ext uri="{FF2B5EF4-FFF2-40B4-BE49-F238E27FC236}">
                <a16:creationId xmlns:a16="http://schemas.microsoft.com/office/drawing/2014/main" id="{9DEFB9D0-F79D-4527-8E0B-7865FF7FCE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1833456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968E9-E88D-9187-BE29-81E56D8E3886}"/>
              </a:ext>
            </a:extLst>
          </p:cNvPr>
          <p:cNvSpPr>
            <a:spLocks noGrp="1"/>
          </p:cNvSpPr>
          <p:nvPr>
            <p:ph type="title"/>
          </p:nvPr>
        </p:nvSpPr>
        <p:spPr>
          <a:xfrm>
            <a:off x="324712" y="793763"/>
            <a:ext cx="11542576" cy="605155"/>
          </a:xfrm>
        </p:spPr>
        <p:txBody>
          <a:bodyPr/>
          <a:lstStyle/>
          <a:p>
            <a:r>
              <a:rPr lang="en-US"/>
              <a:t>Investment highlights</a:t>
            </a:r>
            <a:endParaRPr lang="en-IE"/>
          </a:p>
        </p:txBody>
      </p:sp>
      <p:sp>
        <p:nvSpPr>
          <p:cNvPr id="4" name="Rectangle 4">
            <a:extLst>
              <a:ext uri="{FF2B5EF4-FFF2-40B4-BE49-F238E27FC236}">
                <a16:creationId xmlns:a16="http://schemas.microsoft.com/office/drawing/2014/main" id="{0EBE7C2D-5BE1-98E3-3447-1A6CFB5D9944}"/>
              </a:ext>
            </a:extLst>
          </p:cNvPr>
          <p:cNvSpPr>
            <a:spLocks noChangeArrowheads="1"/>
          </p:cNvSpPr>
          <p:nvPr/>
        </p:nvSpPr>
        <p:spPr bwMode="auto">
          <a:xfrm>
            <a:off x="324712" y="1096340"/>
            <a:ext cx="11542576" cy="2973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0" marR="0" lvl="0" indent="0" algn="l" defTabSz="914400" rtl="0" eaLnBrk="0" fontAlgn="base" latinLnBrk="0" hangingPunct="0">
              <a:lnSpc>
                <a:spcPts val="2000"/>
              </a:lnSpc>
              <a:spcBef>
                <a:spcPct val="0"/>
              </a:spcBef>
              <a:spcAft>
                <a:spcPct val="0"/>
              </a:spcAft>
              <a:buClr>
                <a:prstClr val="white"/>
              </a:buClr>
              <a:buSzTx/>
              <a:buFontTx/>
              <a:buNone/>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US" sz="1600" b="0" i="0" u="none" strike="noStrike" kern="1200" cap="none" spc="0" normalizeH="0" baseline="0" noProof="0">
                <a:ln>
                  <a:noFill/>
                </a:ln>
                <a:solidFill>
                  <a:prstClr val="white"/>
                </a:solidFill>
                <a:effectLst/>
                <a:uLnTx/>
                <a:uFillTx/>
                <a:latin typeface="Securitas Pro Office"/>
                <a:ea typeface="ＭＳ Ｐゴシック" charset="-128"/>
                <a:cs typeface="+mn-cs"/>
              </a:rPr>
              <a:t>Securitas is a </a:t>
            </a:r>
            <a:r>
              <a:rPr kumimoji="0" lang="en-US" sz="1600" b="1" i="0" u="none" strike="noStrike" kern="1200" cap="none" spc="0" normalizeH="0" baseline="0" noProof="0">
                <a:ln>
                  <a:noFill/>
                </a:ln>
                <a:solidFill>
                  <a:srgbClr val="8D5FFF"/>
                </a:solidFill>
                <a:effectLst/>
                <a:uLnTx/>
                <a:uFillTx/>
                <a:latin typeface="Securitas Pro Office"/>
                <a:ea typeface="ＭＳ Ｐゴシック" charset="-128"/>
                <a:cs typeface="+mn-cs"/>
              </a:rPr>
              <a:t>resilient</a:t>
            </a:r>
            <a:r>
              <a:rPr kumimoji="0" lang="en-US" sz="1600" b="0" i="0" u="none" strike="noStrike" kern="1200" cap="none" spc="0" normalizeH="0" baseline="0" noProof="0">
                <a:ln>
                  <a:noFill/>
                </a:ln>
                <a:solidFill>
                  <a:prstClr val="white"/>
                </a:solidFill>
                <a:effectLst/>
                <a:uLnTx/>
                <a:uFillTx/>
                <a:latin typeface="Securitas Pro Office"/>
                <a:ea typeface="ＭＳ Ｐゴシック" charset="-128"/>
                <a:cs typeface="+mn-cs"/>
              </a:rPr>
              <a:t> business with </a:t>
            </a:r>
            <a:r>
              <a:rPr kumimoji="0" lang="en-US" sz="1600" b="1" i="0" u="none" strike="noStrike" kern="1200" cap="none" spc="0" normalizeH="0" baseline="0" noProof="0">
                <a:ln>
                  <a:noFill/>
                </a:ln>
                <a:solidFill>
                  <a:srgbClr val="8D5FFF"/>
                </a:solidFill>
                <a:effectLst/>
                <a:uLnTx/>
                <a:uFillTx/>
                <a:latin typeface="Securitas Pro Office"/>
                <a:ea typeface="ＭＳ Ｐゴシック" charset="-128"/>
                <a:cs typeface="+mn-cs"/>
              </a:rPr>
              <a:t>strong growth </a:t>
            </a:r>
            <a:r>
              <a:rPr kumimoji="0" lang="en-US" sz="1600" b="0" i="0" u="none" strike="noStrike" kern="1200" cap="none" spc="0" normalizeH="0" baseline="0" noProof="0">
                <a:ln>
                  <a:noFill/>
                </a:ln>
                <a:solidFill>
                  <a:prstClr val="white"/>
                </a:solidFill>
                <a:effectLst/>
                <a:uLnTx/>
                <a:uFillTx/>
                <a:latin typeface="Securitas Pro Office"/>
                <a:ea typeface="ＭＳ Ｐゴシック" charset="-128"/>
                <a:cs typeface="+mn-cs"/>
              </a:rPr>
              <a:t>and</a:t>
            </a:r>
            <a:r>
              <a:rPr kumimoji="0" lang="en-US" sz="1600" b="1" i="0" u="none" strike="noStrike" kern="1200" cap="none" spc="0" normalizeH="0" baseline="0" noProof="0">
                <a:ln>
                  <a:noFill/>
                </a:ln>
                <a:solidFill>
                  <a:srgbClr val="8D5FFF"/>
                </a:solidFill>
                <a:effectLst/>
                <a:uLnTx/>
                <a:uFillTx/>
                <a:latin typeface="Securitas Pro Office"/>
                <a:ea typeface="ＭＳ Ｐゴシック" charset="-128"/>
                <a:cs typeface="+mn-cs"/>
              </a:rPr>
              <a:t> margin prospects</a:t>
            </a: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endPar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#2 global market positioning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in both security services and technology after acquisition of Stanley</a:t>
            </a: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Leading client offering with </a:t>
            </a: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90% retention rate, strong recurring revenue</a:t>
            </a:r>
            <a:r>
              <a:rPr kumimoji="0" lang="en-IE" sz="1600" b="0" i="0" u="none" strike="noStrike" kern="1200" cap="none" spc="0" normalizeH="0" baseline="0" noProof="0">
                <a:ln>
                  <a:noFill/>
                </a:ln>
                <a:solidFill>
                  <a:srgbClr val="8D5FFF"/>
                </a:solidFill>
                <a:effectLst/>
                <a:uLnTx/>
                <a:uFillTx/>
                <a:latin typeface="Securitas Pro Office"/>
                <a:ea typeface="ＭＳ Ｐゴシック" charset="-128"/>
                <a:cs typeface="+mn-cs"/>
              </a:rPr>
              <a:t>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and portfolio of essential services revenue</a:t>
            </a: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Diverse customer base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across </a:t>
            </a:r>
            <a:r>
              <a:rPr lang="en-IE" sz="1600">
                <a:solidFill>
                  <a:prstClr val="white"/>
                </a:solidFill>
                <a:latin typeface="Securitas Pro Office"/>
                <a:ea typeface="ＭＳ Ｐゴシック" charset="-128"/>
              </a:rPr>
              <a:t>65</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0k+ clients</a:t>
            </a:r>
            <a:r>
              <a:rPr kumimoji="0" lang="en-IE" sz="1400" b="0" i="0" u="none" strike="noStrike" kern="1200" cap="none" spc="0" normalizeH="0" baseline="30000" noProof="0">
                <a:ln>
                  <a:noFill/>
                </a:ln>
                <a:solidFill>
                  <a:prstClr val="white"/>
                </a:solidFill>
                <a:effectLst/>
                <a:uLnTx/>
                <a:uFillTx/>
                <a:latin typeface="Securitas Pro Office"/>
                <a:ea typeface="ＭＳ Ｐゴシック" charset="-128"/>
                <a:cs typeface="+mn-cs"/>
              </a:rPr>
              <a:t> (2)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in 44</a:t>
            </a:r>
            <a:r>
              <a:rPr kumimoji="0" lang="en-IE" sz="1600" b="0" i="0" u="none" strike="noStrike" kern="1200" cap="none" spc="0" normalizeH="0" baseline="30000" noProof="0">
                <a:ln>
                  <a:noFill/>
                </a:ln>
                <a:solidFill>
                  <a:prstClr val="white"/>
                </a:solidFill>
                <a:effectLst/>
                <a:uLnTx/>
                <a:uFillTx/>
                <a:latin typeface="Securitas Pro Office"/>
                <a:ea typeface="ＭＳ Ｐゴシック" charset="-128"/>
                <a:cs typeface="+mn-cs"/>
              </a:rPr>
              <a:t>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markets</a:t>
            </a:r>
            <a:r>
              <a:rPr kumimoji="0" lang="en-IE" sz="1600" b="0" i="0" u="none" strike="noStrike" kern="1200" cap="none" spc="0" normalizeH="0" baseline="30000" noProof="0">
                <a:ln>
                  <a:noFill/>
                </a:ln>
                <a:solidFill>
                  <a:prstClr val="white"/>
                </a:solidFill>
                <a:effectLst/>
                <a:uLnTx/>
                <a:uFillTx/>
                <a:latin typeface="Securitas Pro Office"/>
                <a:ea typeface="ＭＳ Ｐゴシック" charset="-128"/>
                <a:cs typeface="+mn-cs"/>
              </a:rPr>
              <a:t> (1)</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 </a:t>
            </a:r>
          </a:p>
          <a:p>
            <a:pPr marL="0" marR="0" lvl="0" indent="0" algn="l" defTabSz="914400" rtl="0" eaLnBrk="0" fontAlgn="base" latinLnBrk="0" hangingPunct="0">
              <a:lnSpc>
                <a:spcPts val="2000"/>
              </a:lnSpc>
              <a:spcBef>
                <a:spcPct val="0"/>
              </a:spcBef>
              <a:spcAft>
                <a:spcPct val="0"/>
              </a:spcAft>
              <a:buClr>
                <a:prstClr val="white"/>
              </a:buClr>
              <a:buSzTx/>
              <a:buFontTx/>
              <a:buNone/>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Consistent, long-term strategy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with improved margins and strong price / wage management</a:t>
            </a:r>
          </a:p>
          <a:p>
            <a:pPr marL="0" marR="0" lvl="0" indent="0" algn="l" defTabSz="914400" rtl="0" eaLnBrk="0" fontAlgn="base" latinLnBrk="0" hangingPunct="0">
              <a:lnSpc>
                <a:spcPts val="2000"/>
              </a:lnSpc>
              <a:spcBef>
                <a:spcPct val="0"/>
              </a:spcBef>
              <a:spcAft>
                <a:spcPct val="0"/>
              </a:spcAft>
              <a:buClr>
                <a:prstClr val="white"/>
              </a:buClr>
              <a:buSzTx/>
              <a:buFontTx/>
              <a:buNone/>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Proven track record of </a:t>
            </a: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stability and resilience throughout economic downturn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and crises</a:t>
            </a:r>
          </a:p>
          <a:p>
            <a:pPr marL="0" marR="0" lvl="0" indent="0" algn="l" defTabSz="914400" rtl="0" eaLnBrk="0" fontAlgn="base" latinLnBrk="0" hangingPunct="0">
              <a:lnSpc>
                <a:spcPts val="2000"/>
              </a:lnSpc>
              <a:spcBef>
                <a:spcPct val="0"/>
              </a:spcBef>
              <a:spcAft>
                <a:spcPct val="0"/>
              </a:spcAft>
              <a:buClr>
                <a:prstClr val="white"/>
              </a:buClr>
              <a:buSzTx/>
              <a:buFontTx/>
              <a:buNone/>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Low working capital and capex needs generating </a:t>
            </a: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solid cash flows throughout the cycle</a:t>
            </a:r>
          </a:p>
          <a:p>
            <a:pPr marL="0" marR="0" lvl="0" indent="0" algn="l" defTabSz="914400" rtl="0" eaLnBrk="0" fontAlgn="base" latinLnBrk="0" hangingPunct="0">
              <a:lnSpc>
                <a:spcPts val="2000"/>
              </a:lnSpc>
              <a:spcBef>
                <a:spcPct val="0"/>
              </a:spcBef>
              <a:spcAft>
                <a:spcPct val="0"/>
              </a:spcAft>
              <a:buClr>
                <a:prstClr val="white"/>
              </a:buClr>
              <a:buSzTx/>
              <a:buFontTx/>
              <a:buNone/>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Well managed debt and funding</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 supported by strong group of relationship banks</a:t>
            </a: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Committed to </a:t>
            </a: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investment grade </a:t>
            </a:r>
            <a:r>
              <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rPr>
              <a:t>rating</a:t>
            </a: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endParaRPr lang="en-IE" sz="1600">
              <a:solidFill>
                <a:prstClr val="white"/>
              </a:solidFill>
              <a:latin typeface="Securitas Pro Office"/>
              <a:ea typeface="ＭＳ Ｐゴシック" charset="-128"/>
            </a:endParaRP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r>
              <a:rPr kumimoji="0" lang="en-IE" sz="1600" b="1" i="0" u="none" strike="noStrike" kern="1200" cap="none" spc="0" normalizeH="0" baseline="0" noProof="0">
                <a:ln>
                  <a:noFill/>
                </a:ln>
                <a:solidFill>
                  <a:srgbClr val="8D5FFF"/>
                </a:solidFill>
                <a:effectLst/>
                <a:uLnTx/>
                <a:uFillTx/>
                <a:latin typeface="Securitas Pro Office"/>
                <a:ea typeface="ＭＳ Ｐゴシック" charset="-128"/>
                <a:cs typeface="+mn-cs"/>
              </a:rPr>
              <a:t>No operations in Ukraine/Russia </a:t>
            </a:r>
          </a:p>
          <a:p>
            <a:pPr marL="361950" marR="0" lvl="0" indent="-361950" algn="l" defTabSz="914400" rtl="0" eaLnBrk="0" fontAlgn="base" latinLnBrk="0" hangingPunct="0">
              <a:lnSpc>
                <a:spcPts val="2000"/>
              </a:lnSpc>
              <a:spcBef>
                <a:spcPct val="0"/>
              </a:spcBef>
              <a:spcAft>
                <a:spcPct val="0"/>
              </a:spcAft>
              <a:buClr>
                <a:prstClr val="white"/>
              </a:buClr>
              <a:buSzTx/>
              <a:buFont typeface="Securitas Pro Office" panose="020B0604020202020204" charset="0"/>
              <a:buChar char="–"/>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a:p>
            <a:pPr marL="361950" marR="0" lvl="0" indent="-361950" algn="l" defTabSz="914400" rtl="0" eaLnBrk="0" fontAlgn="base" latinLnBrk="0" hangingPunct="0">
              <a:lnSpc>
                <a:spcPts val="2000"/>
              </a:lnSpc>
              <a:spcBef>
                <a:spcPct val="0"/>
              </a:spcBef>
              <a:spcAft>
                <a:spcPct val="0"/>
              </a:spcAft>
              <a:buClr>
                <a:srgbClr val="57B1A5"/>
              </a:buClr>
              <a:buSzTx/>
              <a:buFontTx/>
              <a:buChar char="•"/>
              <a:tabLst/>
              <a:defRPr/>
            </a:pPr>
            <a:endParaRPr kumimoji="0" lang="en-IE" sz="1600" b="0" i="0" u="none" strike="noStrike" kern="1200" cap="none" spc="0" normalizeH="0" baseline="0" noProof="0">
              <a:ln>
                <a:noFill/>
              </a:ln>
              <a:solidFill>
                <a:prstClr val="white"/>
              </a:solidFill>
              <a:effectLst/>
              <a:uLnTx/>
              <a:uFillTx/>
              <a:latin typeface="Securitas Pro Office"/>
              <a:ea typeface="ＭＳ Ｐゴシック" charset="-128"/>
              <a:cs typeface="+mn-cs"/>
            </a:endParaRPr>
          </a:p>
        </p:txBody>
      </p:sp>
      <p:sp>
        <p:nvSpPr>
          <p:cNvPr id="19" name="Slide Number Placeholder 14">
            <a:extLst>
              <a:ext uri="{FF2B5EF4-FFF2-40B4-BE49-F238E27FC236}">
                <a16:creationId xmlns:a16="http://schemas.microsoft.com/office/drawing/2014/main" id="{9E741F5E-8A80-4EC0-9F30-D5A1F9FFD003}"/>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3" name="TextBox 24">
            <a:extLst>
              <a:ext uri="{FF2B5EF4-FFF2-40B4-BE49-F238E27FC236}">
                <a16:creationId xmlns:a16="http://schemas.microsoft.com/office/drawing/2014/main" id="{5748B706-C7C8-6C0A-B687-44E0FC89C996}"/>
              </a:ext>
            </a:extLst>
          </p:cNvPr>
          <p:cNvSpPr txBox="1"/>
          <p:nvPr/>
        </p:nvSpPr>
        <p:spPr>
          <a:xfrm>
            <a:off x="324712" y="6389012"/>
            <a:ext cx="482671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a:defRPr/>
            </a:pPr>
            <a:r>
              <a:rPr kumimoji="0" lang="en-US" b="0" i="0" u="none" strike="noStrike" kern="1200" cap="none" spc="0" normalizeH="0" baseline="0" noProof="0">
                <a:ln>
                  <a:noFill/>
                </a:ln>
                <a:solidFill>
                  <a:prstClr val="white"/>
                </a:solidFill>
                <a:effectLst/>
                <a:uLnTx/>
                <a:uFillTx/>
                <a:latin typeface="Securitas Pro Office"/>
                <a:ea typeface="+mn-ea"/>
                <a:cs typeface="+mn-cs"/>
              </a:rPr>
              <a:t>(1) Adjusted for Argentina divestment (2) Not adjusted for Argentina divestment</a:t>
            </a:r>
          </a:p>
        </p:txBody>
      </p:sp>
    </p:spTree>
    <p:extLst>
      <p:ext uri="{BB962C8B-B14F-4D97-AF65-F5344CB8AC3E}">
        <p14:creationId xmlns:p14="http://schemas.microsoft.com/office/powerpoint/2010/main" val="148762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596149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40D7-52CB-FADE-C546-F47E4A5E43B0}"/>
              </a:ext>
            </a:extLst>
          </p:cNvPr>
          <p:cNvSpPr>
            <a:spLocks noGrp="1"/>
          </p:cNvSpPr>
          <p:nvPr>
            <p:ph type="title"/>
          </p:nvPr>
        </p:nvSpPr>
        <p:spPr/>
        <p:txBody>
          <a:bodyPr/>
          <a:lstStyle/>
          <a:p>
            <a:r>
              <a:rPr lang="en-US" sz="4800"/>
              <a:t>Contents</a:t>
            </a:r>
            <a:endParaRPr lang="en-IE" sz="4800"/>
          </a:p>
        </p:txBody>
      </p:sp>
      <p:sp>
        <p:nvSpPr>
          <p:cNvPr id="12" name="TextBox 11">
            <a:extLst>
              <a:ext uri="{FF2B5EF4-FFF2-40B4-BE49-F238E27FC236}">
                <a16:creationId xmlns:a16="http://schemas.microsoft.com/office/drawing/2014/main" id="{1ABA2EE5-6222-A709-0C33-1DE1D5D5F1E3}"/>
              </a:ext>
            </a:extLst>
          </p:cNvPr>
          <p:cNvSpPr txBox="1"/>
          <p:nvPr/>
        </p:nvSpPr>
        <p:spPr>
          <a:xfrm>
            <a:off x="315912" y="2070854"/>
            <a:ext cx="11876088" cy="3970318"/>
          </a:xfrm>
          <a:prstGeom prst="rect">
            <a:avLst/>
          </a:prstGeom>
          <a:noFill/>
        </p:spPr>
        <p:txBody>
          <a:bodyPr wrap="square">
            <a:spAutoFit/>
          </a:bodyPr>
          <a:lstStyle/>
          <a:p>
            <a:pPr marL="342900" indent="-342900">
              <a:buAutoNum type="arabicPeriod"/>
            </a:pPr>
            <a:r>
              <a:rPr lang="en-IE"/>
              <a:t>Highlights									4</a:t>
            </a:r>
          </a:p>
          <a:p>
            <a:pPr marL="342900" indent="-342900">
              <a:buAutoNum type="arabicPeriod"/>
            </a:pPr>
            <a:endParaRPr lang="en-IE"/>
          </a:p>
          <a:p>
            <a:pPr marL="342900" indent="-342900">
              <a:buAutoNum type="arabicPeriod"/>
            </a:pPr>
            <a:r>
              <a:rPr lang="en-IE"/>
              <a:t>Securitas overview and strategy						5-11</a:t>
            </a:r>
          </a:p>
          <a:p>
            <a:pPr marL="342900" indent="-342900">
              <a:buAutoNum type="arabicPeriod"/>
            </a:pPr>
            <a:endParaRPr lang="en-IE"/>
          </a:p>
          <a:p>
            <a:pPr marL="342900" indent="-342900">
              <a:buAutoNum type="arabicPeriod"/>
            </a:pPr>
            <a:r>
              <a:rPr lang="en-IE"/>
              <a:t>Stanley acquisition highlights							12-17</a:t>
            </a:r>
          </a:p>
          <a:p>
            <a:pPr marL="342900" indent="-342900">
              <a:buAutoNum type="arabicPeriod"/>
            </a:pPr>
            <a:endParaRPr lang="en-IE"/>
          </a:p>
          <a:p>
            <a:pPr marL="342900" indent="-342900">
              <a:buAutoNum type="arabicPeriod"/>
            </a:pPr>
            <a:r>
              <a:rPr lang="en-US"/>
              <a:t>Financial overview								18-23</a:t>
            </a:r>
          </a:p>
          <a:p>
            <a:pPr marL="342900" indent="-342900">
              <a:buAutoNum type="arabicPeriod"/>
            </a:pPr>
            <a:endParaRPr lang="en-US"/>
          </a:p>
          <a:p>
            <a:pPr marL="342900" indent="-342900">
              <a:buAutoNum type="arabicPeriod"/>
            </a:pPr>
            <a:r>
              <a:rPr lang="en-US"/>
              <a:t>Financing update								24-26</a:t>
            </a:r>
          </a:p>
          <a:p>
            <a:pPr marL="342900" indent="-342900">
              <a:buAutoNum type="arabicPeriod"/>
            </a:pPr>
            <a:endParaRPr lang="en-US"/>
          </a:p>
          <a:p>
            <a:pPr marL="342900" indent="-342900">
              <a:buAutoNum type="arabicPeriod"/>
            </a:pPr>
            <a:r>
              <a:rPr lang="en-US"/>
              <a:t>Investment highlights								27-28</a:t>
            </a:r>
          </a:p>
          <a:p>
            <a:pPr marL="342900" indent="-342900">
              <a:buAutoNum type="arabicPeriod"/>
            </a:pPr>
            <a:endParaRPr lang="en-US"/>
          </a:p>
          <a:p>
            <a:endParaRPr lang="en-IE"/>
          </a:p>
          <a:p>
            <a:pPr marL="342900" indent="-342900">
              <a:buAutoNum type="arabicPeriod"/>
            </a:pPr>
            <a:endParaRPr lang="en-IE"/>
          </a:p>
        </p:txBody>
      </p:sp>
    </p:spTree>
    <p:extLst>
      <p:ext uri="{BB962C8B-B14F-4D97-AF65-F5344CB8AC3E}">
        <p14:creationId xmlns:p14="http://schemas.microsoft.com/office/powerpoint/2010/main" val="1006826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40D7-52CB-FADE-C546-F47E4A5E43B0}"/>
              </a:ext>
            </a:extLst>
          </p:cNvPr>
          <p:cNvSpPr>
            <a:spLocks noGrp="1"/>
          </p:cNvSpPr>
          <p:nvPr>
            <p:ph type="title"/>
          </p:nvPr>
        </p:nvSpPr>
        <p:spPr/>
        <p:txBody>
          <a:bodyPr/>
          <a:lstStyle/>
          <a:p>
            <a:r>
              <a:rPr lang="en-GB" sz="2800"/>
              <a:t>Highlights</a:t>
            </a:r>
            <a:endParaRPr lang="en-IE" sz="2800"/>
          </a:p>
        </p:txBody>
      </p:sp>
      <p:sp>
        <p:nvSpPr>
          <p:cNvPr id="12" name="TextBox 11">
            <a:extLst>
              <a:ext uri="{FF2B5EF4-FFF2-40B4-BE49-F238E27FC236}">
                <a16:creationId xmlns:a16="http://schemas.microsoft.com/office/drawing/2014/main" id="{1ABA2EE5-6222-A709-0C33-1DE1D5D5F1E3}"/>
              </a:ext>
            </a:extLst>
          </p:cNvPr>
          <p:cNvSpPr txBox="1"/>
          <p:nvPr/>
        </p:nvSpPr>
        <p:spPr>
          <a:xfrm>
            <a:off x="315912" y="2070854"/>
            <a:ext cx="11876088" cy="4801314"/>
          </a:xfrm>
          <a:prstGeom prst="rect">
            <a:avLst/>
          </a:prstGeom>
          <a:noFill/>
        </p:spPr>
        <p:txBody>
          <a:bodyPr wrap="square">
            <a:spAutoFit/>
          </a:bodyPr>
          <a:lstStyle/>
          <a:p>
            <a:pPr marL="401637" lvl="1" indent="-228600">
              <a:buClr>
                <a:schemeClr val="tx1"/>
              </a:buClr>
              <a:buFont typeface="+mj-lt"/>
              <a:buAutoNum type="arabicPeriod"/>
              <a:defRPr/>
            </a:pPr>
            <a:r>
              <a:rPr lang="en-US" sz="1800">
                <a:latin typeface="Securitas Pro Office"/>
              </a:rPr>
              <a:t>Strong strategic execution and financial performance</a:t>
            </a:r>
          </a:p>
          <a:p>
            <a:pPr marL="401637" lvl="1" indent="-228600">
              <a:buClr>
                <a:schemeClr val="tx1"/>
              </a:buClr>
              <a:buFont typeface="+mj-lt"/>
              <a:buAutoNum type="arabicPeriod"/>
              <a:defRPr/>
            </a:pPr>
            <a:endParaRPr lang="en-US">
              <a:latin typeface="Securitas Pro Office"/>
            </a:endParaRPr>
          </a:p>
          <a:p>
            <a:pPr marL="401637" lvl="1" indent="-228600">
              <a:buClr>
                <a:schemeClr val="tx1"/>
              </a:buClr>
              <a:buFont typeface="+mj-lt"/>
              <a:buAutoNum type="arabicPeriod"/>
              <a:defRPr/>
            </a:pPr>
            <a:r>
              <a:rPr lang="en-US" sz="1800">
                <a:latin typeface="Securitas Pro Office"/>
              </a:rPr>
              <a:t>Positive Technology and Solutions growth and margin development</a:t>
            </a:r>
          </a:p>
          <a:p>
            <a:pPr marL="401637" lvl="1" indent="-228600">
              <a:buClr>
                <a:schemeClr val="tx1"/>
              </a:buClr>
              <a:buFont typeface="+mj-lt"/>
              <a:buAutoNum type="arabicPeriod"/>
              <a:defRPr/>
            </a:pPr>
            <a:endParaRPr lang="en-US" sz="1800">
              <a:latin typeface="Securitas Pro Office"/>
            </a:endParaRPr>
          </a:p>
          <a:p>
            <a:pPr marL="401637" lvl="1" indent="-228600">
              <a:buClr>
                <a:schemeClr val="tx1"/>
              </a:buClr>
              <a:buFont typeface="+mj-lt"/>
              <a:buAutoNum type="arabicPeriod"/>
              <a:defRPr/>
            </a:pPr>
            <a:r>
              <a:rPr lang="en-US" sz="1800">
                <a:latin typeface="Securitas Pro Office"/>
              </a:rPr>
              <a:t>Post-acquisition deleveraging on track </a:t>
            </a:r>
          </a:p>
          <a:p>
            <a:pPr marL="401637" lvl="1" indent="-228600">
              <a:buClr>
                <a:schemeClr val="tx1"/>
              </a:buClr>
              <a:buFont typeface="+mj-lt"/>
              <a:buAutoNum type="arabicPeriod"/>
              <a:defRPr/>
            </a:pPr>
            <a:endParaRPr lang="en-US" sz="1800">
              <a:latin typeface="Securitas Pro Office"/>
            </a:endParaRPr>
          </a:p>
          <a:p>
            <a:pPr marL="401637" lvl="1" indent="-228600">
              <a:buClr>
                <a:schemeClr val="tx1"/>
              </a:buClr>
              <a:buFont typeface="+mj-lt"/>
              <a:buAutoNum type="arabicPeriod"/>
              <a:defRPr/>
            </a:pPr>
            <a:r>
              <a:rPr lang="en-US" sz="1800">
                <a:latin typeface="Securitas Pro Office"/>
              </a:rPr>
              <a:t>BBB- rating affirmed by S&amp;P and outlook revised from stable to positive</a:t>
            </a:r>
          </a:p>
          <a:p>
            <a:pPr marL="401637" lvl="1" indent="-228600">
              <a:buClr>
                <a:schemeClr val="tx1"/>
              </a:buClr>
              <a:buFont typeface="+mj-lt"/>
              <a:buAutoNum type="arabicPeriod"/>
              <a:defRPr/>
            </a:pPr>
            <a:endParaRPr lang="en-US" sz="1800">
              <a:latin typeface="Securitas Pro Office"/>
            </a:endParaRPr>
          </a:p>
          <a:p>
            <a:pPr marL="401637" lvl="1" indent="-228600">
              <a:buClr>
                <a:schemeClr val="tx1"/>
              </a:buClr>
              <a:buFont typeface="+mj-lt"/>
              <a:buAutoNum type="arabicPeriod"/>
              <a:defRPr/>
            </a:pPr>
            <a:r>
              <a:rPr lang="en-US">
                <a:latin typeface="Securitas Pro Office"/>
              </a:rPr>
              <a:t>Argentina operations divested in July 2023</a:t>
            </a:r>
            <a:endParaRPr lang="en-US" sz="1800">
              <a:latin typeface="Securitas Pro Office"/>
            </a:endParaRPr>
          </a:p>
          <a:p>
            <a:pPr marL="401637" lvl="1" indent="-228600">
              <a:buClr>
                <a:schemeClr val="tx1"/>
              </a:buClr>
              <a:buFont typeface="+mj-lt"/>
              <a:buAutoNum type="arabicPeriod"/>
              <a:defRPr/>
            </a:pPr>
            <a:endParaRPr lang="en-US" sz="1800">
              <a:latin typeface="Securitas Pro Office"/>
            </a:endParaRPr>
          </a:p>
          <a:p>
            <a:pPr marL="401637" lvl="1" indent="-228600">
              <a:buClr>
                <a:schemeClr val="tx1"/>
              </a:buClr>
              <a:buFont typeface="+mj-lt"/>
              <a:buAutoNum type="arabicPeriod"/>
              <a:defRPr/>
            </a:pPr>
            <a:r>
              <a:rPr lang="en-US">
                <a:latin typeface="Securitas Pro Office"/>
              </a:rPr>
              <a:t>Purpose of proposed new Eurobond is refinancing of existing debt and general corporate purposes </a:t>
            </a:r>
          </a:p>
          <a:p>
            <a:pPr marL="401637" lvl="1" indent="-228600">
              <a:buClr>
                <a:schemeClr val="tx1"/>
              </a:buClr>
              <a:buFont typeface="+mj-lt"/>
              <a:buAutoNum type="arabicPeriod"/>
              <a:defRPr/>
            </a:pPr>
            <a:endParaRPr lang="en-US" sz="1800">
              <a:latin typeface="Securitas Pro Office"/>
            </a:endParaRPr>
          </a:p>
          <a:p>
            <a:pPr marL="401637" lvl="1" indent="-228600">
              <a:buClr>
                <a:schemeClr val="tx1"/>
              </a:buClr>
              <a:buFont typeface="+mj-lt"/>
              <a:buAutoNum type="arabicPeriod"/>
              <a:defRPr/>
            </a:pPr>
            <a:r>
              <a:rPr lang="en-US" sz="1800">
                <a:latin typeface="Securitas Pro Office"/>
              </a:rPr>
              <a:t>No further Eurobond issues planned for this year</a:t>
            </a:r>
          </a:p>
          <a:p>
            <a:pPr marL="342900" indent="-342900">
              <a:buAutoNum type="arabicPeriod"/>
            </a:pPr>
            <a:endParaRPr lang="en-IE"/>
          </a:p>
          <a:p>
            <a:pPr marL="342900" indent="-342900">
              <a:buAutoNum type="arabicPeriod"/>
            </a:pPr>
            <a:endParaRPr lang="en-US"/>
          </a:p>
          <a:p>
            <a:endParaRPr lang="en-IE"/>
          </a:p>
          <a:p>
            <a:pPr marL="342900" indent="-342900">
              <a:buAutoNum type="arabicPeriod"/>
            </a:pPr>
            <a:endParaRPr lang="en-IE"/>
          </a:p>
        </p:txBody>
      </p:sp>
    </p:spTree>
    <p:extLst>
      <p:ext uri="{BB962C8B-B14F-4D97-AF65-F5344CB8AC3E}">
        <p14:creationId xmlns:p14="http://schemas.microsoft.com/office/powerpoint/2010/main" val="3261248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12D01A7-A5F0-32D9-8BF5-C5A57CAA6DA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0"/>
            <a:ext cx="12185650" cy="6858000"/>
          </a:xfrm>
          <a:prstGeom prst="rect">
            <a:avLst/>
          </a:prstGeom>
        </p:spPr>
      </p:pic>
      <p:sp>
        <p:nvSpPr>
          <p:cNvPr id="2" name="Title 1">
            <a:extLst>
              <a:ext uri="{FF2B5EF4-FFF2-40B4-BE49-F238E27FC236}">
                <a16:creationId xmlns:a16="http://schemas.microsoft.com/office/drawing/2014/main" id="{B06102A4-A6BA-452B-ADC4-DFE62C6CD88F}"/>
              </a:ext>
            </a:extLst>
          </p:cNvPr>
          <p:cNvSpPr>
            <a:spLocks noGrp="1"/>
          </p:cNvSpPr>
          <p:nvPr>
            <p:ph type="ctrTitle"/>
          </p:nvPr>
        </p:nvSpPr>
        <p:spPr/>
        <p:txBody>
          <a:bodyPr/>
          <a:lstStyle/>
          <a:p>
            <a:pPr lvl="0"/>
            <a:r>
              <a:rPr kumimoji="1" lang="en-GB" sz="4800" b="1" i="0" u="none" strike="noStrike" cap="none" normalizeH="0" baseline="0">
                <a:ln>
                  <a:noFill/>
                </a:ln>
                <a:solidFill>
                  <a:schemeClr val="tx1"/>
                </a:solidFill>
                <a:effectLst/>
                <a:latin typeface="+mn-lt"/>
              </a:rPr>
              <a:t>Securitas </a:t>
            </a:r>
            <a:r>
              <a:rPr kumimoji="1" lang="en-GB" sz="4800">
                <a:latin typeface="+mn-lt"/>
              </a:rPr>
              <a:t>o</a:t>
            </a:r>
            <a:r>
              <a:rPr kumimoji="1" lang="en-GB" sz="4800" b="1" i="0" u="none" strike="noStrike" cap="none" normalizeH="0" baseline="0">
                <a:ln>
                  <a:noFill/>
                </a:ln>
                <a:solidFill>
                  <a:schemeClr val="tx1"/>
                </a:solidFill>
                <a:effectLst/>
                <a:latin typeface="+mn-lt"/>
              </a:rPr>
              <a:t>verview and strategy</a:t>
            </a:r>
            <a:br>
              <a:rPr lang="en-US"/>
            </a:br>
            <a:endParaRPr lang="en-US"/>
          </a:p>
        </p:txBody>
      </p:sp>
      <p:sp>
        <p:nvSpPr>
          <p:cNvPr id="8" name="Slide Number Placeholder 14">
            <a:extLst>
              <a:ext uri="{FF2B5EF4-FFF2-40B4-BE49-F238E27FC236}">
                <a16:creationId xmlns:a16="http://schemas.microsoft.com/office/drawing/2014/main" id="{9DEFB9D0-F79D-4527-8E0B-7865FF7FCE3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1499316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7F0B-BF84-43C3-BEE0-61AC1DA96BDF}"/>
              </a:ext>
            </a:extLst>
          </p:cNvPr>
          <p:cNvSpPr>
            <a:spLocks noGrp="1"/>
          </p:cNvSpPr>
          <p:nvPr>
            <p:ph type="title"/>
          </p:nvPr>
        </p:nvSpPr>
        <p:spPr>
          <a:xfrm>
            <a:off x="308484" y="596347"/>
            <a:ext cx="11542576" cy="605155"/>
          </a:xfrm>
        </p:spPr>
        <p:txBody>
          <a:bodyPr/>
          <a:lstStyle/>
          <a:p>
            <a:r>
              <a:rPr kumimoji="0" lang="en-GB" sz="2400" b="0" i="0" u="none" strike="noStrike" kern="1200" cap="none" spc="0" normalizeH="0" baseline="0" noProof="0">
                <a:ln>
                  <a:noFill/>
                </a:ln>
                <a:solidFill>
                  <a:prstClr val="white"/>
                </a:solidFill>
                <a:effectLst/>
                <a:uLnTx/>
                <a:uFillTx/>
                <a:latin typeface="Securitas Pro Office"/>
                <a:ea typeface="+mj-ea"/>
                <a:cs typeface="+mj-cs"/>
              </a:rPr>
              <a:t>A world </a:t>
            </a:r>
            <a:r>
              <a:rPr lang="en-GB">
                <a:solidFill>
                  <a:prstClr val="white"/>
                </a:solidFill>
                <a:latin typeface="Securitas Pro Office"/>
              </a:rPr>
              <a:t>leading security solutions provider</a:t>
            </a:r>
            <a:endParaRPr lang="en-US"/>
          </a:p>
        </p:txBody>
      </p:sp>
      <p:sp>
        <p:nvSpPr>
          <p:cNvPr id="8" name="Slide Number Placeholder 14">
            <a:extLst>
              <a:ext uri="{FF2B5EF4-FFF2-40B4-BE49-F238E27FC236}">
                <a16:creationId xmlns:a16="http://schemas.microsoft.com/office/drawing/2014/main" id="{8286266A-C373-4584-83CD-6C610183CFEF}"/>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2" name="Rectangle 71">
            <a:extLst>
              <a:ext uri="{FF2B5EF4-FFF2-40B4-BE49-F238E27FC236}">
                <a16:creationId xmlns:a16="http://schemas.microsoft.com/office/drawing/2014/main" id="{25BF2E22-4E95-476C-AD14-82730700A960}"/>
              </a:ext>
            </a:extLst>
          </p:cNvPr>
          <p:cNvSpPr/>
          <p:nvPr/>
        </p:nvSpPr>
        <p:spPr>
          <a:xfrm>
            <a:off x="313983" y="1197347"/>
            <a:ext cx="4319838" cy="50252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lstStyle/>
          <a:p>
            <a:pPr>
              <a:defRPr/>
            </a:pPr>
            <a:r>
              <a:rPr kumimoji="0" lang="en-US" b="1" i="0" u="none" strike="noStrike" kern="1200" cap="none" spc="0" normalizeH="0" baseline="0" noProof="0" dirty="0">
                <a:ln>
                  <a:noFill/>
                </a:ln>
                <a:solidFill>
                  <a:srgbClr val="8D5FFF"/>
                </a:solidFill>
                <a:effectLst/>
                <a:uLnTx/>
                <a:uFillTx/>
                <a:latin typeface="Securitas Pro Office"/>
                <a:ea typeface="Calibri" panose="020F0502020204030204" pitchFamily="34" charset="0"/>
                <a:cs typeface="Times New Roman" panose="02020603050405020304" pitchFamily="18" charset="0"/>
              </a:rPr>
              <a:t>Second largest </a:t>
            </a:r>
            <a:r>
              <a:rPr kumimoji="0" lang="en-US" sz="1400" b="1" i="0" u="none" strike="noStrike" kern="1200" cap="none" spc="0" normalizeH="0" baseline="0" noProof="0" dirty="0">
                <a:ln>
                  <a:noFill/>
                </a:ln>
                <a:solidFill>
                  <a:schemeClr val="tx1"/>
                </a:solidFill>
                <a:effectLst/>
                <a:uLnTx/>
                <a:uFillTx/>
                <a:latin typeface="Securitas Pro Office"/>
                <a:ea typeface="Calibri" panose="020F0502020204030204" pitchFamily="34" charset="0"/>
                <a:cs typeface="Times New Roman" panose="02020603050405020304" pitchFamily="18" charset="0"/>
              </a:rPr>
              <a:t>global security provider</a:t>
            </a:r>
          </a:p>
          <a:p>
            <a:pPr>
              <a:defRPr/>
            </a:pPr>
            <a:endParaRPr lang="en-US" sz="1400" b="1" dirty="0">
              <a:solidFill>
                <a:schemeClr val="tx1"/>
              </a:solidFill>
              <a:latin typeface="Securitas Pro Office"/>
              <a:ea typeface="Calibri" panose="020F0502020204030204" pitchFamily="34" charset="0"/>
              <a:cs typeface="Times New Roman" panose="02020603050405020304" pitchFamily="18" charset="0"/>
            </a:endParaRPr>
          </a:p>
          <a:p>
            <a:pPr>
              <a:defRPr/>
            </a:pPr>
            <a:r>
              <a:rPr lang="en-US" sz="1400" dirty="0">
                <a:solidFill>
                  <a:schemeClr val="tx1"/>
                </a:solidFill>
                <a:latin typeface="Securitas Pro Office"/>
                <a:ea typeface="Calibri" panose="020F0502020204030204" pitchFamily="34" charset="0"/>
                <a:cs typeface="Times New Roman" panose="02020603050405020304" pitchFamily="18" charset="0"/>
              </a:rPr>
              <a:t>Highly diversified client portfolio with stable recurring revenue and cash flows in a continuously resilient and growing security market</a:t>
            </a:r>
            <a:endParaRPr kumimoji="0" lang="en-US" sz="1600" i="0" u="none" strike="noStrike" kern="1200" cap="none" spc="0" normalizeH="0" baseline="0" noProof="0" dirty="0">
              <a:ln>
                <a:noFill/>
              </a:ln>
              <a:solidFill>
                <a:schemeClr val="tx1"/>
              </a:solidFill>
              <a:effectLst/>
              <a:uLnTx/>
              <a:uFillTx/>
              <a:latin typeface="Securitas Pro Office"/>
              <a:ea typeface="Calibri" panose="020F0502020204030204" pitchFamily="34" charset="0"/>
              <a:cs typeface="Times New Roman" panose="02020603050405020304" pitchFamily="18" charset="0"/>
            </a:endParaRPr>
          </a:p>
          <a:p>
            <a:pPr>
              <a:spcBef>
                <a:spcPts val="300"/>
              </a:spcBef>
              <a:buClr>
                <a:schemeClr val="tx1"/>
              </a:buClr>
              <a:defRPr/>
            </a:pPr>
            <a:endParaRPr lang="en-US" sz="600" b="1" dirty="0">
              <a:solidFill>
                <a:schemeClr val="tx1"/>
              </a:solidFill>
              <a:latin typeface="Securitas Pro Office"/>
            </a:endParaRPr>
          </a:p>
          <a:p>
            <a:pPr marL="285750" indent="-285750">
              <a:spcBef>
                <a:spcPts val="200"/>
              </a:spcBef>
              <a:buClr>
                <a:schemeClr val="tx1"/>
              </a:buClr>
              <a:buFontTx/>
              <a:buChar char="–"/>
              <a:defRPr/>
            </a:pPr>
            <a:r>
              <a:rPr lang="en-US" sz="1300" b="1" dirty="0">
                <a:solidFill>
                  <a:schemeClr val="tx1"/>
                </a:solidFill>
                <a:latin typeface="Securitas Pro Office"/>
              </a:rPr>
              <a:t>Essential services in </a:t>
            </a:r>
            <a:r>
              <a:rPr lang="en-US" sz="1300" b="1" dirty="0">
                <a:solidFill>
                  <a:srgbClr val="8D5FFF"/>
                </a:solidFill>
                <a:latin typeface="Securitas Pro Office"/>
              </a:rPr>
              <a:t>44 </a:t>
            </a:r>
            <a:r>
              <a:rPr lang="en-US" sz="1300" b="1" dirty="0">
                <a:solidFill>
                  <a:schemeClr val="tx1"/>
                </a:solidFill>
                <a:latin typeface="Securitas Pro Office"/>
              </a:rPr>
              <a:t>markets</a:t>
            </a:r>
            <a:r>
              <a:rPr kumimoji="0" lang="en-US" sz="1200" b="0" i="0" u="none" strike="noStrike" kern="1200" cap="none" spc="0" normalizeH="0" baseline="30000" noProof="0" dirty="0">
                <a:ln>
                  <a:noFill/>
                </a:ln>
                <a:solidFill>
                  <a:prstClr val="white"/>
                </a:solidFill>
                <a:effectLst/>
                <a:uLnTx/>
                <a:uFillTx/>
                <a:latin typeface="Securitas Pro Office"/>
                <a:ea typeface="+mn-ea"/>
                <a:cs typeface="+mn-cs"/>
              </a:rPr>
              <a:t> (1)</a:t>
            </a:r>
            <a:endParaRPr lang="en-US" sz="1300" b="1" dirty="0">
              <a:solidFill>
                <a:schemeClr val="tx1"/>
              </a:solidFill>
              <a:latin typeface="Securitas Pro Office"/>
            </a:endParaRPr>
          </a:p>
          <a:p>
            <a:pPr marL="285750" indent="-285750">
              <a:spcBef>
                <a:spcPts val="200"/>
              </a:spcBef>
              <a:buClr>
                <a:schemeClr val="tx1"/>
              </a:buClr>
              <a:buFontTx/>
              <a:buChar char="–"/>
              <a:defRPr/>
            </a:pPr>
            <a:endParaRPr lang="en-US" sz="1300" b="1" dirty="0">
              <a:solidFill>
                <a:schemeClr val="tx1"/>
              </a:solidFill>
              <a:latin typeface="Securitas Pro Office"/>
            </a:endParaRPr>
          </a:p>
          <a:p>
            <a:pPr marL="342900" indent="-342900">
              <a:spcBef>
                <a:spcPts val="200"/>
              </a:spcBef>
              <a:buClr>
                <a:schemeClr val="tx1"/>
              </a:buClr>
              <a:buFontTx/>
              <a:buChar char="–"/>
              <a:defRPr/>
            </a:pPr>
            <a:r>
              <a:rPr lang="en-US" sz="1300" b="1" dirty="0">
                <a:solidFill>
                  <a:srgbClr val="8D5FFF"/>
                </a:solidFill>
              </a:rPr>
              <a:t>&gt;650k </a:t>
            </a:r>
            <a:r>
              <a:rPr lang="en-US" sz="1300" b="1" dirty="0">
                <a:solidFill>
                  <a:schemeClr val="tx1"/>
                </a:solidFill>
                <a:latin typeface="Securitas Pro Office"/>
              </a:rPr>
              <a:t>clients </a:t>
            </a:r>
            <a:r>
              <a:rPr kumimoji="0" lang="en-US" sz="1400" b="0" i="0" u="none" strike="noStrike" kern="1200" cap="none" spc="0" normalizeH="0" baseline="30000" noProof="0" dirty="0">
                <a:ln>
                  <a:noFill/>
                </a:ln>
                <a:solidFill>
                  <a:prstClr val="white"/>
                </a:solidFill>
                <a:effectLst/>
                <a:uLnTx/>
                <a:uFillTx/>
                <a:latin typeface="Securitas Pro Office"/>
                <a:ea typeface="+mn-ea"/>
                <a:cs typeface="+mn-cs"/>
              </a:rPr>
              <a:t>(2)</a:t>
            </a:r>
            <a:r>
              <a:rPr lang="en-US" sz="1300" b="1" baseline="30000" dirty="0">
                <a:solidFill>
                  <a:schemeClr val="tx1"/>
                </a:solidFill>
                <a:latin typeface="Securitas Pro Office"/>
              </a:rPr>
              <a:t> </a:t>
            </a:r>
            <a:r>
              <a:rPr lang="en-US" sz="1300" b="1" dirty="0">
                <a:solidFill>
                  <a:srgbClr val="8D5FFF"/>
                </a:solidFill>
                <a:latin typeface="Securitas Pro Office"/>
              </a:rPr>
              <a:t>~90% </a:t>
            </a:r>
            <a:r>
              <a:rPr lang="en-US" sz="1300" b="1" dirty="0">
                <a:solidFill>
                  <a:schemeClr val="tx1"/>
                </a:solidFill>
                <a:latin typeface="Securitas Pro Office"/>
              </a:rPr>
              <a:t>retention rate</a:t>
            </a:r>
          </a:p>
          <a:p>
            <a:pPr marL="342900" marR="0" lvl="0" indent="-342900" defTabSz="914400" rtl="0" eaLnBrk="1" fontAlgn="auto" latinLnBrk="0" hangingPunct="1">
              <a:spcBef>
                <a:spcPts val="200"/>
              </a:spcBef>
              <a:buClr>
                <a:schemeClr val="tx1"/>
              </a:buClr>
              <a:buSzTx/>
              <a:buFontTx/>
              <a:buChar char="–"/>
              <a:tabLst/>
              <a:defRPr/>
            </a:pPr>
            <a:endParaRPr lang="en-US" sz="1300" b="1" dirty="0">
              <a:solidFill>
                <a:srgbClr val="8D5FFF"/>
              </a:solidFill>
              <a:latin typeface="Securitas Pro Office"/>
            </a:endParaRPr>
          </a:p>
          <a:p>
            <a:pPr marL="342900" marR="0" lvl="0" indent="-342900" defTabSz="914400" rtl="0" eaLnBrk="1" fontAlgn="auto" latinLnBrk="0" hangingPunct="1">
              <a:spcBef>
                <a:spcPts val="200"/>
              </a:spcBef>
              <a:buClr>
                <a:schemeClr val="tx1"/>
              </a:buClr>
              <a:buSzTx/>
              <a:buFontTx/>
              <a:buChar char="–"/>
              <a:tabLst/>
              <a:defRPr/>
            </a:pPr>
            <a:r>
              <a:rPr lang="en-US" sz="1300" b="1" dirty="0">
                <a:solidFill>
                  <a:srgbClr val="8D5FFF"/>
                </a:solidFill>
                <a:latin typeface="Securitas Pro Office"/>
              </a:rPr>
              <a:t>~358 000</a:t>
            </a:r>
            <a:r>
              <a:rPr lang="en-US" sz="1300" b="1" dirty="0">
                <a:solidFill>
                  <a:schemeClr val="tx1"/>
                </a:solidFill>
                <a:latin typeface="Securitas Pro Office"/>
              </a:rPr>
              <a:t> employees</a:t>
            </a:r>
            <a:r>
              <a:rPr lang="en-US" sz="1200" b="1" dirty="0">
                <a:solidFill>
                  <a:schemeClr val="tx1"/>
                </a:solidFill>
                <a:latin typeface="Securitas Pro Office"/>
              </a:rPr>
              <a:t> </a:t>
            </a:r>
            <a:r>
              <a:rPr kumimoji="0" lang="en-US" sz="1200" b="0" i="0" u="none" strike="noStrike" kern="1200" cap="none" spc="0" normalizeH="0" baseline="30000" noProof="0" dirty="0">
                <a:ln>
                  <a:noFill/>
                </a:ln>
                <a:solidFill>
                  <a:prstClr val="white"/>
                </a:solidFill>
                <a:effectLst/>
                <a:uLnTx/>
                <a:uFillTx/>
                <a:latin typeface="Securitas Pro Office"/>
                <a:ea typeface="+mn-ea"/>
                <a:cs typeface="+mn-cs"/>
              </a:rPr>
              <a:t>(2)</a:t>
            </a:r>
            <a:endParaRPr lang="en-US" sz="1300" b="1" baseline="30000" dirty="0">
              <a:solidFill>
                <a:srgbClr val="8D5FFF"/>
              </a:solidFill>
              <a:latin typeface="Securitas Pro Office"/>
            </a:endParaRPr>
          </a:p>
          <a:p>
            <a:pPr marL="342900" marR="0" lvl="0" indent="-342900" defTabSz="914400" rtl="0" eaLnBrk="1" fontAlgn="auto" latinLnBrk="0" hangingPunct="1">
              <a:spcBef>
                <a:spcPts val="200"/>
              </a:spcBef>
              <a:buClr>
                <a:schemeClr val="tx1"/>
              </a:buClr>
              <a:buSzTx/>
              <a:buFontTx/>
              <a:buChar char="–"/>
              <a:tabLst/>
              <a:defRPr/>
            </a:pPr>
            <a:endParaRPr lang="en-US" sz="1300" b="1" dirty="0">
              <a:solidFill>
                <a:srgbClr val="8D5FFF"/>
              </a:solidFill>
            </a:endParaRPr>
          </a:p>
          <a:p>
            <a:pPr marL="342900" indent="-342900">
              <a:spcBef>
                <a:spcPts val="200"/>
              </a:spcBef>
              <a:buClr>
                <a:schemeClr val="tx1"/>
              </a:buClr>
              <a:buFontTx/>
              <a:buChar char="–"/>
              <a:defRPr/>
            </a:pPr>
            <a:r>
              <a:rPr lang="en-US" sz="1300" b="1" dirty="0">
                <a:solidFill>
                  <a:srgbClr val="8D5FFF"/>
                </a:solidFill>
              </a:rPr>
              <a:t>BSEK 133 </a:t>
            </a:r>
            <a:r>
              <a:rPr lang="en-US" sz="1300" b="1" dirty="0">
                <a:solidFill>
                  <a:schemeClr val="tx1"/>
                </a:solidFill>
                <a:latin typeface="Securitas Pro Office"/>
              </a:rPr>
              <a:t>2022 sales, </a:t>
            </a:r>
            <a:r>
              <a:rPr lang="en-US" sz="1300" b="1" dirty="0">
                <a:solidFill>
                  <a:srgbClr val="8D5FFF"/>
                </a:solidFill>
              </a:rPr>
              <a:t>BSEK </a:t>
            </a:r>
            <a:r>
              <a:rPr lang="en-US" sz="1300" b="1">
                <a:solidFill>
                  <a:srgbClr val="8D5FFF"/>
                </a:solidFill>
              </a:rPr>
              <a:t>78 </a:t>
            </a:r>
            <a:r>
              <a:rPr lang="en-US" sz="1300" b="1">
                <a:solidFill>
                  <a:schemeClr val="tx1"/>
                </a:solidFill>
              </a:rPr>
              <a:t>H1 </a:t>
            </a:r>
            <a:r>
              <a:rPr lang="en-US" sz="1300" b="1" dirty="0">
                <a:solidFill>
                  <a:schemeClr val="tx1"/>
                </a:solidFill>
                <a:latin typeface="Securitas Pro Office"/>
              </a:rPr>
              <a:t>2023</a:t>
            </a:r>
            <a:endParaRPr lang="en-US" sz="1300" b="1" baseline="30000" dirty="0">
              <a:solidFill>
                <a:srgbClr val="8D5FFF"/>
              </a:solidFill>
              <a:latin typeface="Securitas Pro Office"/>
            </a:endParaRPr>
          </a:p>
          <a:p>
            <a:pPr marL="342900" indent="-342900">
              <a:spcBef>
                <a:spcPts val="200"/>
              </a:spcBef>
              <a:buClr>
                <a:schemeClr val="tx1"/>
              </a:buClr>
              <a:buFontTx/>
              <a:buChar char="–"/>
              <a:defRPr/>
            </a:pPr>
            <a:endParaRPr kumimoji="0" lang="en-US" sz="1300" b="1" i="0" u="none" strike="noStrike" kern="1200" cap="none" spc="0" normalizeH="0" baseline="0" noProof="0" dirty="0">
              <a:ln>
                <a:noFill/>
              </a:ln>
              <a:solidFill>
                <a:srgbClr val="8D5FFF"/>
              </a:solidFill>
              <a:effectLst/>
              <a:uLnTx/>
              <a:uFillTx/>
              <a:latin typeface="Securitas Pro Office"/>
              <a:ea typeface="+mn-ea"/>
              <a:cs typeface="+mn-cs"/>
            </a:endParaRPr>
          </a:p>
          <a:p>
            <a:pPr marL="342900" marR="0" lvl="0" indent="-342900" defTabSz="914400" rtl="0" eaLnBrk="1" fontAlgn="auto" latinLnBrk="0" hangingPunct="1">
              <a:spcBef>
                <a:spcPts val="200"/>
              </a:spcBef>
              <a:buClr>
                <a:schemeClr val="tx1"/>
              </a:buClr>
              <a:buSzTx/>
              <a:buFontTx/>
              <a:buChar char="–"/>
              <a:tabLst/>
              <a:defRPr/>
            </a:pPr>
            <a:r>
              <a:rPr lang="en-US" sz="1300" b="1" dirty="0">
                <a:solidFill>
                  <a:srgbClr val="8D5FFF"/>
                </a:solidFill>
              </a:rPr>
              <a:t>32% - </a:t>
            </a:r>
            <a:r>
              <a:rPr lang="en-US" sz="1300" b="1" dirty="0">
                <a:solidFill>
                  <a:schemeClr val="tx1"/>
                </a:solidFill>
                <a:latin typeface="Securitas Pro Office"/>
              </a:rPr>
              <a:t>Technology and Solutions portion of total sales H1 2023</a:t>
            </a:r>
            <a:endParaRPr kumimoji="0" lang="en-US" sz="1300" b="1" i="0" u="none" strike="noStrike" kern="1200" cap="none" spc="0" normalizeH="0" baseline="30000" noProof="0" dirty="0">
              <a:ln>
                <a:noFill/>
              </a:ln>
              <a:solidFill>
                <a:schemeClr val="tx1"/>
              </a:solidFill>
              <a:effectLst/>
              <a:uLnTx/>
              <a:uFillTx/>
              <a:latin typeface="Securitas Pro Office"/>
              <a:ea typeface="+mn-ea"/>
              <a:cs typeface="+mn-cs"/>
            </a:endParaRPr>
          </a:p>
          <a:p>
            <a:pPr marL="342900" indent="-342900">
              <a:spcBef>
                <a:spcPts val="200"/>
              </a:spcBef>
              <a:buClr>
                <a:schemeClr val="tx1"/>
              </a:buClr>
              <a:buFontTx/>
              <a:buChar char="–"/>
              <a:defRPr/>
            </a:pPr>
            <a:endParaRPr lang="en-US" sz="1300" b="1" dirty="0">
              <a:solidFill>
                <a:srgbClr val="8D5FFF"/>
              </a:solidFill>
              <a:latin typeface="Securitas Pro Office"/>
            </a:endParaRPr>
          </a:p>
          <a:p>
            <a:pPr marL="342900" indent="-342900">
              <a:spcBef>
                <a:spcPts val="200"/>
              </a:spcBef>
              <a:buClr>
                <a:schemeClr val="tx1"/>
              </a:buClr>
              <a:buFontTx/>
              <a:buChar char="–"/>
              <a:defRPr/>
            </a:pPr>
            <a:r>
              <a:rPr lang="en-US" sz="1300" b="1" dirty="0">
                <a:solidFill>
                  <a:srgbClr val="8D5FFF"/>
                </a:solidFill>
                <a:latin typeface="Securitas Pro Office"/>
              </a:rPr>
              <a:t>86%</a:t>
            </a:r>
            <a:r>
              <a:rPr lang="en-US" sz="1300" b="1" dirty="0">
                <a:solidFill>
                  <a:schemeClr val="tx1"/>
                </a:solidFill>
                <a:latin typeface="Securitas Pro Office"/>
              </a:rPr>
              <a:t> average operating cash flow since 2015</a:t>
            </a:r>
          </a:p>
          <a:p>
            <a:pPr marL="342900" indent="-342900">
              <a:spcBef>
                <a:spcPts val="200"/>
              </a:spcBef>
              <a:buClr>
                <a:schemeClr val="tx1"/>
              </a:buClr>
              <a:buFontTx/>
              <a:buChar char="–"/>
              <a:defRPr/>
            </a:pPr>
            <a:endParaRPr lang="en-US" sz="1300" b="1" dirty="0">
              <a:solidFill>
                <a:schemeClr val="tx1"/>
              </a:solidFill>
              <a:latin typeface="Securitas Pro Office"/>
            </a:endParaRPr>
          </a:p>
          <a:p>
            <a:pPr marL="342900" indent="-342900">
              <a:spcBef>
                <a:spcPts val="200"/>
              </a:spcBef>
              <a:buClr>
                <a:schemeClr val="tx1"/>
              </a:buClr>
              <a:buFontTx/>
              <a:buChar char="–"/>
              <a:defRPr/>
            </a:pPr>
            <a:r>
              <a:rPr lang="en-US" sz="1300" b="1" dirty="0">
                <a:solidFill>
                  <a:srgbClr val="8D5FFF"/>
                </a:solidFill>
                <a:latin typeface="Securitas Pro Office"/>
              </a:rPr>
              <a:t>Russia/Ukraine: </a:t>
            </a:r>
            <a:r>
              <a:rPr lang="en-US" sz="1300" b="1" dirty="0">
                <a:solidFill>
                  <a:schemeClr val="tx1"/>
                </a:solidFill>
                <a:latin typeface="Securitas Pro Office"/>
              </a:rPr>
              <a:t>no operations</a:t>
            </a:r>
          </a:p>
          <a:p>
            <a:pPr marL="342900" indent="-342900">
              <a:spcBef>
                <a:spcPts val="200"/>
              </a:spcBef>
              <a:buClr>
                <a:schemeClr val="tx1"/>
              </a:buClr>
              <a:buFontTx/>
              <a:buChar char="–"/>
              <a:defRPr/>
            </a:pPr>
            <a:endParaRPr lang="en-US" sz="1300" b="1" dirty="0">
              <a:solidFill>
                <a:srgbClr val="8D5FFF"/>
              </a:solidFill>
              <a:latin typeface="Securitas Pro Office"/>
            </a:endParaRPr>
          </a:p>
          <a:p>
            <a:pPr marL="342900" indent="-342900">
              <a:spcBef>
                <a:spcPts val="200"/>
              </a:spcBef>
              <a:buClr>
                <a:schemeClr val="tx1"/>
              </a:buClr>
              <a:buFontTx/>
              <a:buChar char="–"/>
              <a:defRPr/>
            </a:pPr>
            <a:r>
              <a:rPr lang="en-US" sz="1300" b="1" dirty="0">
                <a:solidFill>
                  <a:srgbClr val="8D5FFF"/>
                </a:solidFill>
                <a:latin typeface="Securitas Pro Office"/>
              </a:rPr>
              <a:t>BBB- </a:t>
            </a:r>
            <a:r>
              <a:rPr lang="en-US" sz="1300" b="1" dirty="0">
                <a:solidFill>
                  <a:schemeClr val="tx1"/>
                </a:solidFill>
                <a:latin typeface="Securitas Pro Office"/>
              </a:rPr>
              <a:t>rating affirmed by S&amp;P – rating outlook revised to positive</a:t>
            </a:r>
          </a:p>
          <a:p>
            <a:pPr marL="285750" marR="0" lvl="0" indent="-285750" defTabSz="914400" rtl="0" eaLnBrk="1" fontAlgn="auto" latinLnBrk="0" hangingPunct="1">
              <a:spcBef>
                <a:spcPts val="200"/>
              </a:spcBef>
              <a:buClr>
                <a:schemeClr val="tx1"/>
              </a:buClr>
              <a:buSzTx/>
              <a:buFontTx/>
              <a:buChar char="–"/>
              <a:tabLst/>
              <a:defRPr/>
            </a:pPr>
            <a:endParaRPr kumimoji="0" lang="en-US" sz="1600" b="1" i="0" u="none" strike="noStrike" kern="1200" cap="none" spc="0" normalizeH="0" baseline="0" noProof="0" dirty="0">
              <a:ln>
                <a:noFill/>
              </a:ln>
              <a:effectLst/>
              <a:uLnTx/>
              <a:uFillTx/>
              <a:latin typeface="Securitas Pro Office"/>
              <a:ea typeface="Calibri" panose="020F0502020204030204" pitchFamily="34" charset="0"/>
              <a:cs typeface="Times New Roman" panose="02020603050405020304" pitchFamily="18" charset="0"/>
            </a:endParaRPr>
          </a:p>
          <a:p>
            <a:pPr marL="177800" marR="0" lvl="0" indent="-177800" defTabSz="914400" rtl="0" eaLnBrk="1" fontAlgn="auto" latinLnBrk="0" hangingPunct="1">
              <a:spcBef>
                <a:spcPts val="400"/>
              </a:spcBef>
              <a:buClr>
                <a:schemeClr val="tx1"/>
              </a:buClr>
              <a:buSzTx/>
              <a:buFont typeface="Arial" panose="020B0604020202020204" pitchFamily="34" charset="0"/>
              <a:buChar char="•"/>
              <a:tabLst/>
              <a:defRPr/>
            </a:pPr>
            <a:endParaRPr lang="en-US" sz="1400" b="1" dirty="0">
              <a:solidFill>
                <a:schemeClr val="tx1"/>
              </a:solidFill>
            </a:endParaRPr>
          </a:p>
          <a:p>
            <a:pPr marL="177800" marR="0" lvl="0" indent="-177800" defTabSz="914400" rtl="0" eaLnBrk="1" fontAlgn="auto" latinLnBrk="0" hangingPunct="1">
              <a:spcBef>
                <a:spcPts val="400"/>
              </a:spcBef>
              <a:buClr>
                <a:schemeClr val="tx1"/>
              </a:buClr>
              <a:buSzTx/>
              <a:buFont typeface="Arial" panose="020B0604020202020204" pitchFamily="34" charset="0"/>
              <a:buChar char="•"/>
              <a:tabLst/>
              <a:defRPr/>
            </a:pPr>
            <a:endParaRPr lang="en-US" sz="1600" b="1" dirty="0">
              <a:solidFill>
                <a:schemeClr val="tx1"/>
              </a:solidFill>
              <a:latin typeface="Securitas Pro Office"/>
            </a:endParaRPr>
          </a:p>
        </p:txBody>
      </p:sp>
      <p:sp>
        <p:nvSpPr>
          <p:cNvPr id="76" name="TextBox 75">
            <a:extLst>
              <a:ext uri="{FF2B5EF4-FFF2-40B4-BE49-F238E27FC236}">
                <a16:creationId xmlns:a16="http://schemas.microsoft.com/office/drawing/2014/main" id="{340E8769-02E7-4833-AC88-CAB61AAC0EC9}"/>
              </a:ext>
            </a:extLst>
          </p:cNvPr>
          <p:cNvSpPr txBox="1"/>
          <p:nvPr/>
        </p:nvSpPr>
        <p:spPr>
          <a:xfrm>
            <a:off x="7658250" y="1195304"/>
            <a:ext cx="4192810" cy="246221"/>
          </a:xfrm>
          <a:prstGeom prst="rect">
            <a:avLst/>
          </a:prstGeom>
        </p:spPr>
        <p:txBody>
          <a:bodyPr vert="horz" wrap="square" lIns="0" tIns="0" rIns="0" bIns="0" rtlCol="0" anchor="ctr" anchorCtr="0">
            <a:spAutoFit/>
          </a:bodyPr>
          <a:lstStyle>
            <a:defPPr>
              <a:defRPr lang="en-US"/>
            </a:defPPr>
            <a:lvl1pPr lvl="0" indent="0">
              <a:lnSpc>
                <a:spcPct val="100000"/>
              </a:lnSpc>
              <a:spcBef>
                <a:spcPts val="300"/>
              </a:spcBef>
              <a:spcAft>
                <a:spcPts val="300"/>
              </a:spcAft>
              <a:buClr>
                <a:prstClr val="white"/>
              </a:buClr>
              <a:buSzPct val="100000"/>
              <a:buFont typeface="Segoe UI" panose="020B0502040204020203" pitchFamily="34" charset="0"/>
              <a:buNone/>
              <a:defRPr b="1">
                <a:latin typeface="Securitas Pro Office"/>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sz="160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sz="160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sz="160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600"/>
              <a:t>Securitas’ global presence</a:t>
            </a:r>
            <a:r>
              <a:rPr kumimoji="0" lang="en-US" sz="1600" b="0" i="0" u="none" strike="noStrike" kern="1200" cap="none" spc="0" normalizeH="0" baseline="30000" noProof="0">
                <a:ln>
                  <a:noFill/>
                </a:ln>
                <a:solidFill>
                  <a:prstClr val="white"/>
                </a:solidFill>
                <a:effectLst/>
                <a:uLnTx/>
                <a:uFillTx/>
                <a:latin typeface="Securitas Pro Office"/>
                <a:ea typeface="+mn-ea"/>
                <a:cs typeface="+mn-cs"/>
              </a:rPr>
              <a:t> (1)</a:t>
            </a:r>
            <a:endParaRPr lang="en-US" sz="1600"/>
          </a:p>
        </p:txBody>
      </p:sp>
      <p:sp>
        <p:nvSpPr>
          <p:cNvPr id="727" name="TextBox 726">
            <a:extLst>
              <a:ext uri="{FF2B5EF4-FFF2-40B4-BE49-F238E27FC236}">
                <a16:creationId xmlns:a16="http://schemas.microsoft.com/office/drawing/2014/main" id="{929FAF34-B974-4A14-97E9-AF018AD822D1}"/>
              </a:ext>
            </a:extLst>
          </p:cNvPr>
          <p:cNvSpPr txBox="1"/>
          <p:nvPr/>
        </p:nvSpPr>
        <p:spPr>
          <a:xfrm>
            <a:off x="4620362" y="1185440"/>
            <a:ext cx="2870445" cy="246221"/>
          </a:xfrm>
          <a:prstGeom prst="rect">
            <a:avLst/>
          </a:prstGeom>
        </p:spPr>
        <p:txBody>
          <a:bodyPr vert="horz" wrap="square" lIns="0" tIns="0" rIns="0" bIns="0" rtlCol="0" anchor="ctr" anchorCtr="0">
            <a:spAutoFit/>
          </a:bodyPr>
          <a:lstStyle>
            <a:defPPr>
              <a:defRPr lang="en-US"/>
            </a:defPPr>
            <a:lvl1pPr lvl="0" indent="0">
              <a:lnSpc>
                <a:spcPct val="100000"/>
              </a:lnSpc>
              <a:spcBef>
                <a:spcPts val="300"/>
              </a:spcBef>
              <a:spcAft>
                <a:spcPts val="300"/>
              </a:spcAft>
              <a:buClr>
                <a:prstClr val="white"/>
              </a:buClr>
              <a:buSzPct val="100000"/>
              <a:buFont typeface="Segoe UI" panose="020B0502040204020203" pitchFamily="34" charset="0"/>
              <a:buNone/>
              <a:defRPr b="1">
                <a:latin typeface="Securitas Pro Office"/>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sz="160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sz="160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sz="160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en-US" sz="1600"/>
              <a:t>Securitas’ security services</a:t>
            </a:r>
          </a:p>
        </p:txBody>
      </p:sp>
      <p:grpSp>
        <p:nvGrpSpPr>
          <p:cNvPr id="16" name="Group 15">
            <a:extLst>
              <a:ext uri="{FF2B5EF4-FFF2-40B4-BE49-F238E27FC236}">
                <a16:creationId xmlns:a16="http://schemas.microsoft.com/office/drawing/2014/main" id="{54EA9356-DFE9-2A15-E9BA-10FF9CAE913A}"/>
              </a:ext>
            </a:extLst>
          </p:cNvPr>
          <p:cNvGrpSpPr/>
          <p:nvPr/>
        </p:nvGrpSpPr>
        <p:grpSpPr>
          <a:xfrm>
            <a:off x="4680755" y="1713243"/>
            <a:ext cx="373365" cy="373365"/>
            <a:chOff x="8776339" y="568478"/>
            <a:chExt cx="373365" cy="373365"/>
          </a:xfrm>
        </p:grpSpPr>
        <p:pic>
          <p:nvPicPr>
            <p:cNvPr id="17" name="Picture 16">
              <a:extLst>
                <a:ext uri="{FF2B5EF4-FFF2-40B4-BE49-F238E27FC236}">
                  <a16:creationId xmlns:a16="http://schemas.microsoft.com/office/drawing/2014/main" id="{15B38B2A-0ED8-C1B6-3DC9-9305007EF5BB}"/>
                </a:ext>
              </a:extLst>
            </p:cNvPr>
            <p:cNvPicPr>
              <a:picLocks noChangeAspect="1"/>
            </p:cNvPicPr>
            <p:nvPr/>
          </p:nvPicPr>
          <p:blipFill>
            <a:blip r:embed="rId4"/>
            <a:stretch>
              <a:fillRect/>
            </a:stretch>
          </p:blipFill>
          <p:spPr>
            <a:xfrm>
              <a:off x="8805596" y="626303"/>
              <a:ext cx="314325" cy="304800"/>
            </a:xfrm>
            <a:prstGeom prst="rect">
              <a:avLst/>
            </a:prstGeom>
          </p:spPr>
        </p:pic>
        <p:sp>
          <p:nvSpPr>
            <p:cNvPr id="20" name="Oval 19">
              <a:extLst>
                <a:ext uri="{FF2B5EF4-FFF2-40B4-BE49-F238E27FC236}">
                  <a16:creationId xmlns:a16="http://schemas.microsoft.com/office/drawing/2014/main" id="{464F9B67-343C-87D2-8FEC-0E4099A354C6}"/>
                </a:ext>
              </a:extLst>
            </p:cNvPr>
            <p:cNvSpPr/>
            <p:nvPr/>
          </p:nvSpPr>
          <p:spPr>
            <a:xfrm>
              <a:off x="8776339" y="568478"/>
              <a:ext cx="373365" cy="3733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21" name="TextBox 20">
            <a:extLst>
              <a:ext uri="{FF2B5EF4-FFF2-40B4-BE49-F238E27FC236}">
                <a16:creationId xmlns:a16="http://schemas.microsoft.com/office/drawing/2014/main" id="{6C12806A-5989-B79B-1292-BA958B897362}"/>
              </a:ext>
            </a:extLst>
          </p:cNvPr>
          <p:cNvSpPr txBox="1"/>
          <p:nvPr/>
        </p:nvSpPr>
        <p:spPr>
          <a:xfrm>
            <a:off x="5156172" y="1743396"/>
            <a:ext cx="1575368" cy="307777"/>
          </a:xfrm>
          <a:prstGeom prst="rect">
            <a:avLst/>
          </a:prstGeom>
          <a:noFill/>
        </p:spPr>
        <p:txBody>
          <a:bodyPr wrap="none" rtlCol="0">
            <a:spAutoFit/>
          </a:bodyPr>
          <a:lstStyle/>
          <a:p>
            <a:pPr algn="l"/>
            <a:r>
              <a:rPr lang="en-GB" sz="1400"/>
              <a:t>On-site guarding</a:t>
            </a:r>
          </a:p>
        </p:txBody>
      </p:sp>
      <p:sp>
        <p:nvSpPr>
          <p:cNvPr id="23" name="TextBox 22">
            <a:extLst>
              <a:ext uri="{FF2B5EF4-FFF2-40B4-BE49-F238E27FC236}">
                <a16:creationId xmlns:a16="http://schemas.microsoft.com/office/drawing/2014/main" id="{7FD4DB8A-DC5F-090C-D29B-C18C2B826B3C}"/>
              </a:ext>
            </a:extLst>
          </p:cNvPr>
          <p:cNvSpPr txBox="1"/>
          <p:nvPr/>
        </p:nvSpPr>
        <p:spPr>
          <a:xfrm>
            <a:off x="5156172" y="2232858"/>
            <a:ext cx="2517933" cy="307777"/>
          </a:xfrm>
          <a:prstGeom prst="rect">
            <a:avLst/>
          </a:prstGeom>
          <a:noFill/>
        </p:spPr>
        <p:txBody>
          <a:bodyPr wrap="none" rtlCol="0">
            <a:spAutoFit/>
          </a:bodyPr>
          <a:lstStyle/>
          <a:p>
            <a:pPr algn="l"/>
            <a:r>
              <a:rPr lang="en-GB" sz="1400"/>
              <a:t>Corporate risk management</a:t>
            </a:r>
          </a:p>
        </p:txBody>
      </p:sp>
      <p:grpSp>
        <p:nvGrpSpPr>
          <p:cNvPr id="24" name="Group 23">
            <a:extLst>
              <a:ext uri="{FF2B5EF4-FFF2-40B4-BE49-F238E27FC236}">
                <a16:creationId xmlns:a16="http://schemas.microsoft.com/office/drawing/2014/main" id="{91C02879-72E3-24A0-058A-48AAE88CB369}"/>
              </a:ext>
            </a:extLst>
          </p:cNvPr>
          <p:cNvGrpSpPr/>
          <p:nvPr/>
        </p:nvGrpSpPr>
        <p:grpSpPr>
          <a:xfrm>
            <a:off x="4689912" y="2181283"/>
            <a:ext cx="373365" cy="373365"/>
            <a:chOff x="8776335" y="960370"/>
            <a:chExt cx="373365" cy="373365"/>
          </a:xfrm>
        </p:grpSpPr>
        <p:pic>
          <p:nvPicPr>
            <p:cNvPr id="25" name="Picture 24">
              <a:extLst>
                <a:ext uri="{FF2B5EF4-FFF2-40B4-BE49-F238E27FC236}">
                  <a16:creationId xmlns:a16="http://schemas.microsoft.com/office/drawing/2014/main" id="{7BF32A81-47E0-9D29-945E-7C847478E9C1}"/>
                </a:ext>
              </a:extLst>
            </p:cNvPr>
            <p:cNvPicPr>
              <a:picLocks noChangeAspect="1"/>
            </p:cNvPicPr>
            <p:nvPr/>
          </p:nvPicPr>
          <p:blipFill>
            <a:blip r:embed="rId5"/>
            <a:stretch>
              <a:fillRect/>
            </a:stretch>
          </p:blipFill>
          <p:spPr>
            <a:xfrm>
              <a:off x="8805596" y="1043308"/>
              <a:ext cx="333375" cy="266700"/>
            </a:xfrm>
            <a:prstGeom prst="rect">
              <a:avLst/>
            </a:prstGeom>
          </p:spPr>
        </p:pic>
        <p:sp>
          <p:nvSpPr>
            <p:cNvPr id="26" name="Oval 25">
              <a:extLst>
                <a:ext uri="{FF2B5EF4-FFF2-40B4-BE49-F238E27FC236}">
                  <a16:creationId xmlns:a16="http://schemas.microsoft.com/office/drawing/2014/main" id="{BC3383E9-A662-0549-D23D-070ACF3F4050}"/>
                </a:ext>
              </a:extLst>
            </p:cNvPr>
            <p:cNvSpPr/>
            <p:nvPr/>
          </p:nvSpPr>
          <p:spPr>
            <a:xfrm>
              <a:off x="8776335" y="960370"/>
              <a:ext cx="373365" cy="3733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27" name="Group 26">
            <a:extLst>
              <a:ext uri="{FF2B5EF4-FFF2-40B4-BE49-F238E27FC236}">
                <a16:creationId xmlns:a16="http://schemas.microsoft.com/office/drawing/2014/main" id="{DA70ED16-9F3E-0F0E-5734-404161EDA974}"/>
              </a:ext>
            </a:extLst>
          </p:cNvPr>
          <p:cNvGrpSpPr/>
          <p:nvPr/>
        </p:nvGrpSpPr>
        <p:grpSpPr>
          <a:xfrm>
            <a:off x="4680315" y="2649323"/>
            <a:ext cx="373365" cy="373365"/>
            <a:chOff x="8776332" y="1363140"/>
            <a:chExt cx="373365" cy="373365"/>
          </a:xfrm>
        </p:grpSpPr>
        <p:pic>
          <p:nvPicPr>
            <p:cNvPr id="28" name="Picture 27">
              <a:extLst>
                <a:ext uri="{FF2B5EF4-FFF2-40B4-BE49-F238E27FC236}">
                  <a16:creationId xmlns:a16="http://schemas.microsoft.com/office/drawing/2014/main" id="{7E2B8BC5-FC02-492F-379D-16420C813DB9}"/>
                </a:ext>
              </a:extLst>
            </p:cNvPr>
            <p:cNvPicPr>
              <a:picLocks noChangeAspect="1"/>
            </p:cNvPicPr>
            <p:nvPr/>
          </p:nvPicPr>
          <p:blipFill>
            <a:blip r:embed="rId6"/>
            <a:stretch>
              <a:fillRect/>
            </a:stretch>
          </p:blipFill>
          <p:spPr>
            <a:xfrm>
              <a:off x="8813334" y="1425075"/>
              <a:ext cx="295275" cy="304800"/>
            </a:xfrm>
            <a:prstGeom prst="rect">
              <a:avLst/>
            </a:prstGeom>
          </p:spPr>
        </p:pic>
        <p:sp>
          <p:nvSpPr>
            <p:cNvPr id="29" name="Oval 28">
              <a:extLst>
                <a:ext uri="{FF2B5EF4-FFF2-40B4-BE49-F238E27FC236}">
                  <a16:creationId xmlns:a16="http://schemas.microsoft.com/office/drawing/2014/main" id="{6CD4809A-D875-FAE2-40E6-1E669870287A}"/>
                </a:ext>
              </a:extLst>
            </p:cNvPr>
            <p:cNvSpPr/>
            <p:nvPr/>
          </p:nvSpPr>
          <p:spPr>
            <a:xfrm>
              <a:off x="8776332" y="1363140"/>
              <a:ext cx="373365" cy="3733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30" name="Group 29">
            <a:extLst>
              <a:ext uri="{FF2B5EF4-FFF2-40B4-BE49-F238E27FC236}">
                <a16:creationId xmlns:a16="http://schemas.microsoft.com/office/drawing/2014/main" id="{AD23057F-FB6F-CDDE-6EE7-2FFD847B937D}"/>
              </a:ext>
            </a:extLst>
          </p:cNvPr>
          <p:cNvGrpSpPr/>
          <p:nvPr/>
        </p:nvGrpSpPr>
        <p:grpSpPr>
          <a:xfrm>
            <a:off x="4702243" y="3122182"/>
            <a:ext cx="373365" cy="373365"/>
            <a:chOff x="8787215" y="1809454"/>
            <a:chExt cx="373365" cy="373365"/>
          </a:xfrm>
        </p:grpSpPr>
        <p:pic>
          <p:nvPicPr>
            <p:cNvPr id="31" name="Picture 30">
              <a:extLst>
                <a:ext uri="{FF2B5EF4-FFF2-40B4-BE49-F238E27FC236}">
                  <a16:creationId xmlns:a16="http://schemas.microsoft.com/office/drawing/2014/main" id="{1D131AB9-77D1-2077-67E2-BF202BDEB7CA}"/>
                </a:ext>
              </a:extLst>
            </p:cNvPr>
            <p:cNvPicPr>
              <a:picLocks noChangeAspect="1"/>
            </p:cNvPicPr>
            <p:nvPr/>
          </p:nvPicPr>
          <p:blipFill>
            <a:blip r:embed="rId7"/>
            <a:stretch>
              <a:fillRect/>
            </a:stretch>
          </p:blipFill>
          <p:spPr>
            <a:xfrm>
              <a:off x="8836633" y="1846670"/>
              <a:ext cx="314325" cy="323850"/>
            </a:xfrm>
            <a:prstGeom prst="rect">
              <a:avLst/>
            </a:prstGeom>
          </p:spPr>
        </p:pic>
        <p:sp>
          <p:nvSpPr>
            <p:cNvPr id="32" name="Oval 31">
              <a:extLst>
                <a:ext uri="{FF2B5EF4-FFF2-40B4-BE49-F238E27FC236}">
                  <a16:creationId xmlns:a16="http://schemas.microsoft.com/office/drawing/2014/main" id="{955EC240-CD74-8521-D1C6-0673B738C2D1}"/>
                </a:ext>
              </a:extLst>
            </p:cNvPr>
            <p:cNvSpPr/>
            <p:nvPr/>
          </p:nvSpPr>
          <p:spPr>
            <a:xfrm>
              <a:off x="8787215" y="1809454"/>
              <a:ext cx="373365" cy="3733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33" name="Group 32">
            <a:extLst>
              <a:ext uri="{FF2B5EF4-FFF2-40B4-BE49-F238E27FC236}">
                <a16:creationId xmlns:a16="http://schemas.microsoft.com/office/drawing/2014/main" id="{DCC5AD66-4A4C-5D0E-F380-CE62E4D1C59C}"/>
              </a:ext>
            </a:extLst>
          </p:cNvPr>
          <p:cNvGrpSpPr/>
          <p:nvPr/>
        </p:nvGrpSpPr>
        <p:grpSpPr>
          <a:xfrm>
            <a:off x="4725194" y="3596423"/>
            <a:ext cx="373365" cy="368182"/>
            <a:chOff x="8798098" y="2310198"/>
            <a:chExt cx="373365" cy="373365"/>
          </a:xfrm>
        </p:grpSpPr>
        <p:pic>
          <p:nvPicPr>
            <p:cNvPr id="34" name="Picture 33">
              <a:extLst>
                <a:ext uri="{FF2B5EF4-FFF2-40B4-BE49-F238E27FC236}">
                  <a16:creationId xmlns:a16="http://schemas.microsoft.com/office/drawing/2014/main" id="{82B6FA82-F39F-9E27-C902-A010BD0F882B}"/>
                </a:ext>
              </a:extLst>
            </p:cNvPr>
            <p:cNvPicPr>
              <a:picLocks noChangeAspect="1"/>
            </p:cNvPicPr>
            <p:nvPr/>
          </p:nvPicPr>
          <p:blipFill>
            <a:blip r:embed="rId8"/>
            <a:stretch>
              <a:fillRect/>
            </a:stretch>
          </p:blipFill>
          <p:spPr>
            <a:xfrm>
              <a:off x="8819883" y="2350468"/>
              <a:ext cx="304800" cy="285750"/>
            </a:xfrm>
            <a:prstGeom prst="rect">
              <a:avLst/>
            </a:prstGeom>
          </p:spPr>
        </p:pic>
        <p:sp>
          <p:nvSpPr>
            <p:cNvPr id="35" name="Oval 34">
              <a:extLst>
                <a:ext uri="{FF2B5EF4-FFF2-40B4-BE49-F238E27FC236}">
                  <a16:creationId xmlns:a16="http://schemas.microsoft.com/office/drawing/2014/main" id="{E099F65A-B880-31D8-E2E1-3A55D59C8B46}"/>
                </a:ext>
              </a:extLst>
            </p:cNvPr>
            <p:cNvSpPr/>
            <p:nvPr/>
          </p:nvSpPr>
          <p:spPr>
            <a:xfrm>
              <a:off x="8798098" y="2310198"/>
              <a:ext cx="373365" cy="3733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51" name="Group 50">
            <a:extLst>
              <a:ext uri="{FF2B5EF4-FFF2-40B4-BE49-F238E27FC236}">
                <a16:creationId xmlns:a16="http://schemas.microsoft.com/office/drawing/2014/main" id="{133B7FE0-7B63-44B4-B5D0-65CC79AD3647}"/>
              </a:ext>
            </a:extLst>
          </p:cNvPr>
          <p:cNvGrpSpPr/>
          <p:nvPr/>
        </p:nvGrpSpPr>
        <p:grpSpPr>
          <a:xfrm>
            <a:off x="4724818" y="4066852"/>
            <a:ext cx="373365" cy="373365"/>
            <a:chOff x="8787209" y="2723854"/>
            <a:chExt cx="373365" cy="373365"/>
          </a:xfrm>
        </p:grpSpPr>
        <p:pic>
          <p:nvPicPr>
            <p:cNvPr id="58" name="Picture 57">
              <a:extLst>
                <a:ext uri="{FF2B5EF4-FFF2-40B4-BE49-F238E27FC236}">
                  <a16:creationId xmlns:a16="http://schemas.microsoft.com/office/drawing/2014/main" id="{65002221-AA3D-7788-12F2-6FC7FE8A046B}"/>
                </a:ext>
              </a:extLst>
            </p:cNvPr>
            <p:cNvPicPr>
              <a:picLocks noChangeAspect="1"/>
            </p:cNvPicPr>
            <p:nvPr/>
          </p:nvPicPr>
          <p:blipFill>
            <a:blip r:embed="rId9"/>
            <a:stretch>
              <a:fillRect/>
            </a:stretch>
          </p:blipFill>
          <p:spPr>
            <a:xfrm>
              <a:off x="8836633" y="2782413"/>
              <a:ext cx="266700" cy="285750"/>
            </a:xfrm>
            <a:prstGeom prst="rect">
              <a:avLst/>
            </a:prstGeom>
          </p:spPr>
        </p:pic>
        <p:sp>
          <p:nvSpPr>
            <p:cNvPr id="60" name="Oval 59">
              <a:extLst>
                <a:ext uri="{FF2B5EF4-FFF2-40B4-BE49-F238E27FC236}">
                  <a16:creationId xmlns:a16="http://schemas.microsoft.com/office/drawing/2014/main" id="{5F31B8D3-7522-AF06-0A91-B99E2ECCA1A9}"/>
                </a:ext>
              </a:extLst>
            </p:cNvPr>
            <p:cNvSpPr/>
            <p:nvPr/>
          </p:nvSpPr>
          <p:spPr>
            <a:xfrm>
              <a:off x="8787209" y="2723854"/>
              <a:ext cx="373365" cy="37336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62" name="TextBox 61">
            <a:extLst>
              <a:ext uri="{FF2B5EF4-FFF2-40B4-BE49-F238E27FC236}">
                <a16:creationId xmlns:a16="http://schemas.microsoft.com/office/drawing/2014/main" id="{A9C4DE0D-35BC-8AEA-58F0-3CF4CA69B9FF}"/>
              </a:ext>
            </a:extLst>
          </p:cNvPr>
          <p:cNvSpPr txBox="1"/>
          <p:nvPr/>
        </p:nvSpPr>
        <p:spPr>
          <a:xfrm>
            <a:off x="5167973" y="2666477"/>
            <a:ext cx="1396151" cy="307777"/>
          </a:xfrm>
          <a:prstGeom prst="rect">
            <a:avLst/>
          </a:prstGeom>
          <a:noFill/>
        </p:spPr>
        <p:txBody>
          <a:bodyPr wrap="none" rtlCol="0">
            <a:spAutoFit/>
          </a:bodyPr>
          <a:lstStyle/>
          <a:p>
            <a:pPr algn="l"/>
            <a:r>
              <a:rPr lang="en-GB" sz="1400"/>
              <a:t>Fire and safety</a:t>
            </a:r>
          </a:p>
        </p:txBody>
      </p:sp>
      <p:sp>
        <p:nvSpPr>
          <p:cNvPr id="63" name="TextBox 62">
            <a:extLst>
              <a:ext uri="{FF2B5EF4-FFF2-40B4-BE49-F238E27FC236}">
                <a16:creationId xmlns:a16="http://schemas.microsoft.com/office/drawing/2014/main" id="{1DAEAB23-1CF6-4EA2-2840-CCE8FCA9DE1F}"/>
              </a:ext>
            </a:extLst>
          </p:cNvPr>
          <p:cNvSpPr txBox="1"/>
          <p:nvPr/>
        </p:nvSpPr>
        <p:spPr>
          <a:xfrm>
            <a:off x="5197012" y="3128821"/>
            <a:ext cx="1472775" cy="307777"/>
          </a:xfrm>
          <a:prstGeom prst="rect">
            <a:avLst/>
          </a:prstGeom>
          <a:noFill/>
        </p:spPr>
        <p:txBody>
          <a:bodyPr wrap="none" rtlCol="0">
            <a:spAutoFit/>
          </a:bodyPr>
          <a:lstStyle/>
          <a:p>
            <a:pPr algn="l"/>
            <a:r>
              <a:rPr lang="en-GB" sz="1400"/>
              <a:t>Mobile services</a:t>
            </a:r>
          </a:p>
        </p:txBody>
      </p:sp>
      <p:sp>
        <p:nvSpPr>
          <p:cNvPr id="65" name="TextBox 64">
            <a:extLst>
              <a:ext uri="{FF2B5EF4-FFF2-40B4-BE49-F238E27FC236}">
                <a16:creationId xmlns:a16="http://schemas.microsoft.com/office/drawing/2014/main" id="{84258EF5-38F6-2AD8-D77C-8D8477967475}"/>
              </a:ext>
            </a:extLst>
          </p:cNvPr>
          <p:cNvSpPr txBox="1"/>
          <p:nvPr/>
        </p:nvSpPr>
        <p:spPr>
          <a:xfrm>
            <a:off x="5199300" y="3622594"/>
            <a:ext cx="1563057" cy="307777"/>
          </a:xfrm>
          <a:prstGeom prst="rect">
            <a:avLst/>
          </a:prstGeom>
          <a:noFill/>
        </p:spPr>
        <p:txBody>
          <a:bodyPr wrap="none" rtlCol="0">
            <a:spAutoFit/>
          </a:bodyPr>
          <a:lstStyle/>
          <a:p>
            <a:pPr algn="l"/>
            <a:r>
              <a:rPr lang="en-GB" sz="1400"/>
              <a:t>Remote services</a:t>
            </a:r>
          </a:p>
        </p:txBody>
      </p:sp>
      <p:sp>
        <p:nvSpPr>
          <p:cNvPr id="66" name="TextBox 65">
            <a:extLst>
              <a:ext uri="{FF2B5EF4-FFF2-40B4-BE49-F238E27FC236}">
                <a16:creationId xmlns:a16="http://schemas.microsoft.com/office/drawing/2014/main" id="{BCF15EB7-FFFB-EFB8-2BE1-BF734FD39F80}"/>
              </a:ext>
            </a:extLst>
          </p:cNvPr>
          <p:cNvSpPr txBox="1"/>
          <p:nvPr/>
        </p:nvSpPr>
        <p:spPr>
          <a:xfrm>
            <a:off x="5199338" y="4080659"/>
            <a:ext cx="1140762" cy="307777"/>
          </a:xfrm>
          <a:prstGeom prst="rect">
            <a:avLst/>
          </a:prstGeom>
          <a:noFill/>
        </p:spPr>
        <p:txBody>
          <a:bodyPr wrap="none" rtlCol="0">
            <a:spAutoFit/>
          </a:bodyPr>
          <a:lstStyle/>
          <a:p>
            <a:pPr algn="l"/>
            <a:r>
              <a:rPr lang="en-GB" sz="1400"/>
              <a:t>Technology</a:t>
            </a:r>
          </a:p>
        </p:txBody>
      </p:sp>
      <p:sp>
        <p:nvSpPr>
          <p:cNvPr id="7" name="TextBox 24">
            <a:extLst>
              <a:ext uri="{FF2B5EF4-FFF2-40B4-BE49-F238E27FC236}">
                <a16:creationId xmlns:a16="http://schemas.microsoft.com/office/drawing/2014/main" id="{B6879C33-C51B-6284-0AAA-077440A0DF33}"/>
              </a:ext>
            </a:extLst>
          </p:cNvPr>
          <p:cNvSpPr txBox="1"/>
          <p:nvPr/>
        </p:nvSpPr>
        <p:spPr>
          <a:xfrm>
            <a:off x="324712" y="6389012"/>
            <a:ext cx="4542726"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a:defRPr/>
            </a:pPr>
            <a:r>
              <a:rPr kumimoji="0" lang="en-US" sz="800" b="0" i="0" u="none" strike="noStrike" kern="1200" cap="none" spc="0" normalizeH="0" baseline="0" noProof="0" dirty="0">
                <a:ln>
                  <a:noFill/>
                </a:ln>
                <a:solidFill>
                  <a:prstClr val="white"/>
                </a:solidFill>
                <a:effectLst/>
                <a:uLnTx/>
                <a:uFillTx/>
                <a:latin typeface="Securitas Pro Office"/>
                <a:ea typeface="+mn-ea"/>
                <a:cs typeface="+mn-cs"/>
              </a:rPr>
              <a:t>(1</a:t>
            </a:r>
            <a:r>
              <a:rPr lang="en-US" dirty="0">
                <a:solidFill>
                  <a:prstClr val="white"/>
                </a:solidFill>
              </a:rPr>
              <a:t>) Adjusted for Argentina divestment (2) Not adjusted for Argentina divestment</a:t>
            </a:r>
            <a:endParaRPr kumimoji="0" lang="en-US" sz="100" b="0" i="0" u="none" strike="noStrike" kern="1200" cap="none" spc="0" normalizeH="0" baseline="0" noProof="0" dirty="0">
              <a:ln>
                <a:noFill/>
              </a:ln>
              <a:solidFill>
                <a:prstClr val="white"/>
              </a:solidFill>
              <a:effectLst/>
              <a:uLnTx/>
              <a:uFillTx/>
              <a:latin typeface="Securitas Pro Office"/>
              <a:ea typeface="+mn-ea"/>
              <a:cs typeface="+mn-cs"/>
            </a:endParaRPr>
          </a:p>
        </p:txBody>
      </p:sp>
      <p:pic>
        <p:nvPicPr>
          <p:cNvPr id="1267" name="Picture 1266">
            <a:extLst>
              <a:ext uri="{FF2B5EF4-FFF2-40B4-BE49-F238E27FC236}">
                <a16:creationId xmlns:a16="http://schemas.microsoft.com/office/drawing/2014/main" id="{1BB85DF6-924C-C727-51E0-4401CBFCD5ED}"/>
              </a:ext>
            </a:extLst>
          </p:cNvPr>
          <p:cNvPicPr>
            <a:picLocks noChangeAspect="1"/>
          </p:cNvPicPr>
          <p:nvPr/>
        </p:nvPicPr>
        <p:blipFill>
          <a:blip r:embed="rId10"/>
          <a:stretch>
            <a:fillRect/>
          </a:stretch>
        </p:blipFill>
        <p:spPr>
          <a:xfrm>
            <a:off x="7838937" y="1738145"/>
            <a:ext cx="4012123" cy="2251026"/>
          </a:xfrm>
          <a:prstGeom prst="rect">
            <a:avLst/>
          </a:prstGeom>
        </p:spPr>
      </p:pic>
    </p:spTree>
    <p:custDataLst>
      <p:tags r:id="rId1"/>
    </p:custDataLst>
    <p:extLst>
      <p:ext uri="{BB962C8B-B14F-4D97-AF65-F5344CB8AC3E}">
        <p14:creationId xmlns:p14="http://schemas.microsoft.com/office/powerpoint/2010/main" val="24245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62" grpId="0"/>
      <p:bldP spid="63" grpId="0"/>
      <p:bldP spid="65" grpId="0"/>
      <p:bldP spid="6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27F0B-BF84-43C3-BEE0-61AC1DA96BDF}"/>
              </a:ext>
            </a:extLst>
          </p:cNvPr>
          <p:cNvSpPr>
            <a:spLocks noGrp="1"/>
          </p:cNvSpPr>
          <p:nvPr>
            <p:ph type="title"/>
          </p:nvPr>
        </p:nvSpPr>
        <p:spPr>
          <a:xfrm>
            <a:off x="312922" y="735819"/>
            <a:ext cx="11542576" cy="605155"/>
          </a:xfrm>
        </p:spPr>
        <p:txBody>
          <a:bodyPr/>
          <a:lstStyle/>
          <a:p>
            <a:r>
              <a:rPr kumimoji="0" lang="en-GB" sz="2400" b="0" i="0" u="none" strike="noStrike" kern="1200" cap="none" spc="0" normalizeH="0" baseline="0" noProof="0">
                <a:ln>
                  <a:noFill/>
                </a:ln>
                <a:solidFill>
                  <a:prstClr val="white"/>
                </a:solidFill>
                <a:effectLst/>
                <a:uLnTx/>
                <a:uFillTx/>
                <a:latin typeface="Securitas Pro Office"/>
                <a:ea typeface="+mj-ea"/>
                <a:cs typeface="+mj-cs"/>
              </a:rPr>
              <a:t>Securitas has a long term, unrivalled client base and solutions offering with strong client retention rates </a:t>
            </a:r>
            <a:endParaRPr lang="en-US"/>
          </a:p>
        </p:txBody>
      </p:sp>
      <p:sp>
        <p:nvSpPr>
          <p:cNvPr id="13" name="Slide Number Placeholder 14">
            <a:extLst>
              <a:ext uri="{FF2B5EF4-FFF2-40B4-BE49-F238E27FC236}">
                <a16:creationId xmlns:a16="http://schemas.microsoft.com/office/drawing/2014/main" id="{15A94167-038F-4841-8120-295705C95924}"/>
              </a:ext>
            </a:extLst>
          </p:cNvPr>
          <p:cNvSpPr>
            <a:spLocks noGrp="1"/>
          </p:cNvSpPr>
          <p:nvPr>
            <p:ph type="sldNum" sz="quarter" idx="12"/>
          </p:nvPr>
        </p:nvSpPr>
        <p:spPr>
          <a:xfrm>
            <a:off x="4252798" y="288925"/>
            <a:ext cx="735128" cy="57404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65" name="Trapezium 7">
            <a:extLst>
              <a:ext uri="{FF2B5EF4-FFF2-40B4-BE49-F238E27FC236}">
                <a16:creationId xmlns:a16="http://schemas.microsoft.com/office/drawing/2014/main" id="{2104F1A3-2F85-4D6E-901C-D033F614F359}"/>
              </a:ext>
            </a:extLst>
          </p:cNvPr>
          <p:cNvSpPr/>
          <p:nvPr/>
        </p:nvSpPr>
        <p:spPr>
          <a:xfrm rot="5400000">
            <a:off x="5896287" y="3350422"/>
            <a:ext cx="3530564" cy="1083627"/>
          </a:xfrm>
          <a:prstGeom prst="trapezoid">
            <a:avLst>
              <a:gd name="adj" fmla="val 307734"/>
            </a:avLst>
          </a:prstGeom>
          <a:gradFill>
            <a:gsLst>
              <a:gs pos="43000">
                <a:srgbClr val="8D5FFF">
                  <a:alpha val="44000"/>
                </a:srgbClr>
              </a:gs>
              <a:gs pos="0">
                <a:schemeClr val="accent6">
                  <a:alpha val="67000"/>
                </a:schemeClr>
              </a:gs>
              <a:gs pos="91000">
                <a:srgbClr val="8D5FFF">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curitas Pro Office"/>
              <a:ea typeface="+mn-ea"/>
              <a:cs typeface="+mn-cs"/>
            </a:endParaRPr>
          </a:p>
        </p:txBody>
      </p:sp>
      <p:grpSp>
        <p:nvGrpSpPr>
          <p:cNvPr id="9" name="Group 8">
            <a:extLst>
              <a:ext uri="{FF2B5EF4-FFF2-40B4-BE49-F238E27FC236}">
                <a16:creationId xmlns:a16="http://schemas.microsoft.com/office/drawing/2014/main" id="{1DC4269B-00EE-411E-A4F1-1FD54567454C}"/>
              </a:ext>
            </a:extLst>
          </p:cNvPr>
          <p:cNvGrpSpPr/>
          <p:nvPr/>
        </p:nvGrpSpPr>
        <p:grpSpPr>
          <a:xfrm>
            <a:off x="2463015" y="2244094"/>
            <a:ext cx="4620607" cy="3399998"/>
            <a:chOff x="1658782" y="2244094"/>
            <a:chExt cx="6719640" cy="3399998"/>
          </a:xfrm>
        </p:grpSpPr>
        <p:sp>
          <p:nvSpPr>
            <p:cNvPr id="54" name="Rectangle 53">
              <a:extLst>
                <a:ext uri="{FF2B5EF4-FFF2-40B4-BE49-F238E27FC236}">
                  <a16:creationId xmlns:a16="http://schemas.microsoft.com/office/drawing/2014/main" id="{FE3CAEB5-91CC-437F-8B81-594CDA9B7964}"/>
                </a:ext>
              </a:extLst>
            </p:cNvPr>
            <p:cNvSpPr/>
            <p:nvPr/>
          </p:nvSpPr>
          <p:spPr>
            <a:xfrm>
              <a:off x="1658782" y="3451843"/>
              <a:ext cx="6719637" cy="394749"/>
            </a:xfrm>
            <a:prstGeom prst="rect">
              <a:avLst/>
            </a:prstGeom>
            <a:gradFill>
              <a:gsLst>
                <a:gs pos="0">
                  <a:schemeClr val="accent6">
                    <a:alpha val="24000"/>
                  </a:schemeClr>
                </a:gs>
                <a:gs pos="41000">
                  <a:schemeClr val="accent6">
                    <a:alpha val="82000"/>
                  </a:schemeClr>
                </a:gs>
                <a:gs pos="70000">
                  <a:schemeClr val="accent6"/>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Fire and safety</a:t>
              </a:r>
            </a:p>
          </p:txBody>
        </p:sp>
        <p:sp>
          <p:nvSpPr>
            <p:cNvPr id="53" name="Rectangle 52">
              <a:extLst>
                <a:ext uri="{FF2B5EF4-FFF2-40B4-BE49-F238E27FC236}">
                  <a16:creationId xmlns:a16="http://schemas.microsoft.com/office/drawing/2014/main" id="{46065313-3C17-4142-9690-78236DFD8574}"/>
                </a:ext>
              </a:extLst>
            </p:cNvPr>
            <p:cNvSpPr/>
            <p:nvPr/>
          </p:nvSpPr>
          <p:spPr>
            <a:xfrm>
              <a:off x="1658783" y="5226629"/>
              <a:ext cx="6719636" cy="417463"/>
            </a:xfrm>
            <a:prstGeom prst="rect">
              <a:avLst/>
            </a:prstGeom>
            <a:gradFill>
              <a:gsLst>
                <a:gs pos="0">
                  <a:schemeClr val="accent6">
                    <a:alpha val="24000"/>
                  </a:schemeClr>
                </a:gs>
                <a:gs pos="41000">
                  <a:schemeClr val="accent6">
                    <a:alpha val="82000"/>
                  </a:schemeClr>
                </a:gs>
                <a:gs pos="70000">
                  <a:schemeClr val="accent6"/>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Technology</a:t>
              </a:r>
            </a:p>
          </p:txBody>
        </p:sp>
        <p:sp>
          <p:nvSpPr>
            <p:cNvPr id="56" name="Rectangle 55">
              <a:extLst>
                <a:ext uri="{FF2B5EF4-FFF2-40B4-BE49-F238E27FC236}">
                  <a16:creationId xmlns:a16="http://schemas.microsoft.com/office/drawing/2014/main" id="{2CE3A9B1-7FF2-4D2B-A8B6-1EC1CC41528B}"/>
                </a:ext>
              </a:extLst>
            </p:cNvPr>
            <p:cNvSpPr/>
            <p:nvPr/>
          </p:nvSpPr>
          <p:spPr>
            <a:xfrm>
              <a:off x="3833021" y="2244094"/>
              <a:ext cx="4545397" cy="394749"/>
            </a:xfrm>
            <a:prstGeom prst="rect">
              <a:avLst/>
            </a:prstGeom>
            <a:gradFill>
              <a:gsLst>
                <a:gs pos="0">
                  <a:schemeClr val="accent6">
                    <a:alpha val="0"/>
                  </a:schemeClr>
                </a:gs>
                <a:gs pos="41000">
                  <a:schemeClr val="accent6">
                    <a:alpha val="58000"/>
                  </a:schemeClr>
                </a:gs>
                <a:gs pos="70000">
                  <a:schemeClr val="accent6"/>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On-site guarding</a:t>
              </a:r>
            </a:p>
          </p:txBody>
        </p:sp>
        <p:sp>
          <p:nvSpPr>
            <p:cNvPr id="55" name="Rectangle 54">
              <a:extLst>
                <a:ext uri="{FF2B5EF4-FFF2-40B4-BE49-F238E27FC236}">
                  <a16:creationId xmlns:a16="http://schemas.microsoft.com/office/drawing/2014/main" id="{FEF63D9E-3AAE-4D31-95CF-D7AB662752F5}"/>
                </a:ext>
              </a:extLst>
            </p:cNvPr>
            <p:cNvSpPr/>
            <p:nvPr/>
          </p:nvSpPr>
          <p:spPr>
            <a:xfrm>
              <a:off x="3293444" y="2844814"/>
              <a:ext cx="5084975" cy="394749"/>
            </a:xfrm>
            <a:prstGeom prst="rect">
              <a:avLst/>
            </a:prstGeom>
            <a:gradFill>
              <a:gsLst>
                <a:gs pos="0">
                  <a:schemeClr val="accent6">
                    <a:alpha val="0"/>
                  </a:schemeClr>
                </a:gs>
                <a:gs pos="41000">
                  <a:schemeClr val="accent6">
                    <a:alpha val="77000"/>
                  </a:schemeClr>
                </a:gs>
                <a:gs pos="70000">
                  <a:schemeClr val="accent6"/>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Corporate risk management</a:t>
              </a:r>
            </a:p>
          </p:txBody>
        </p:sp>
        <p:sp>
          <p:nvSpPr>
            <p:cNvPr id="52" name="Rectangle 51">
              <a:extLst>
                <a:ext uri="{FF2B5EF4-FFF2-40B4-BE49-F238E27FC236}">
                  <a16:creationId xmlns:a16="http://schemas.microsoft.com/office/drawing/2014/main" id="{0B42C4F6-1D35-4B4F-A3C3-C27851A171A5}"/>
                </a:ext>
              </a:extLst>
            </p:cNvPr>
            <p:cNvSpPr/>
            <p:nvPr/>
          </p:nvSpPr>
          <p:spPr>
            <a:xfrm>
              <a:off x="1658783" y="4624916"/>
              <a:ext cx="6719639" cy="394749"/>
            </a:xfrm>
            <a:prstGeom prst="rect">
              <a:avLst/>
            </a:prstGeom>
            <a:gradFill>
              <a:gsLst>
                <a:gs pos="0">
                  <a:schemeClr val="accent6">
                    <a:alpha val="24000"/>
                  </a:schemeClr>
                </a:gs>
                <a:gs pos="41000">
                  <a:schemeClr val="accent6">
                    <a:alpha val="82000"/>
                  </a:schemeClr>
                </a:gs>
                <a:gs pos="70000">
                  <a:schemeClr val="accent6"/>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Remote services</a:t>
              </a:r>
            </a:p>
          </p:txBody>
        </p:sp>
        <p:sp>
          <p:nvSpPr>
            <p:cNvPr id="51" name="Rectangle 50">
              <a:extLst>
                <a:ext uri="{FF2B5EF4-FFF2-40B4-BE49-F238E27FC236}">
                  <a16:creationId xmlns:a16="http://schemas.microsoft.com/office/drawing/2014/main" id="{FB5956FA-9AEE-4BD2-908D-5459ED063F0B}"/>
                </a:ext>
              </a:extLst>
            </p:cNvPr>
            <p:cNvSpPr/>
            <p:nvPr/>
          </p:nvSpPr>
          <p:spPr>
            <a:xfrm>
              <a:off x="1658782" y="4040082"/>
              <a:ext cx="6719636" cy="394749"/>
            </a:xfrm>
            <a:prstGeom prst="rect">
              <a:avLst/>
            </a:prstGeom>
            <a:gradFill>
              <a:gsLst>
                <a:gs pos="0">
                  <a:schemeClr val="accent6">
                    <a:alpha val="24000"/>
                  </a:schemeClr>
                </a:gs>
                <a:gs pos="41000">
                  <a:schemeClr val="accent6">
                    <a:alpha val="82000"/>
                  </a:schemeClr>
                </a:gs>
                <a:gs pos="70000">
                  <a:schemeClr val="accent6"/>
                </a:gs>
                <a:gs pos="100000">
                  <a:schemeClr val="accent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Ins="360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Securitas Pro Office"/>
                  <a:ea typeface="+mn-ea"/>
                  <a:cs typeface="+mn-cs"/>
                </a:rPr>
                <a:t>Mobile guarding</a:t>
              </a:r>
            </a:p>
          </p:txBody>
        </p:sp>
      </p:grpSp>
      <p:grpSp>
        <p:nvGrpSpPr>
          <p:cNvPr id="20" name="Group 19">
            <a:extLst>
              <a:ext uri="{FF2B5EF4-FFF2-40B4-BE49-F238E27FC236}">
                <a16:creationId xmlns:a16="http://schemas.microsoft.com/office/drawing/2014/main" id="{819339A6-08EE-4D9C-B13F-A08B155F8357}"/>
              </a:ext>
            </a:extLst>
          </p:cNvPr>
          <p:cNvGrpSpPr/>
          <p:nvPr/>
        </p:nvGrpSpPr>
        <p:grpSpPr>
          <a:xfrm>
            <a:off x="6842486" y="3397420"/>
            <a:ext cx="488394" cy="483619"/>
            <a:chOff x="8012126" y="2217828"/>
            <a:chExt cx="605155" cy="605155"/>
          </a:xfrm>
        </p:grpSpPr>
        <p:sp>
          <p:nvSpPr>
            <p:cNvPr id="21" name="Oval 20">
              <a:extLst>
                <a:ext uri="{FF2B5EF4-FFF2-40B4-BE49-F238E27FC236}">
                  <a16:creationId xmlns:a16="http://schemas.microsoft.com/office/drawing/2014/main" id="{B86ABD7B-6A7B-4545-9C57-4EA210A57338}"/>
                </a:ext>
              </a:extLst>
            </p:cNvPr>
            <p:cNvSpPr/>
            <p:nvPr/>
          </p:nvSpPr>
          <p:spPr>
            <a:xfrm>
              <a:off x="8063933" y="2273431"/>
              <a:ext cx="493951" cy="493951"/>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2" name="Arc 21">
              <a:extLst>
                <a:ext uri="{FF2B5EF4-FFF2-40B4-BE49-F238E27FC236}">
                  <a16:creationId xmlns:a16="http://schemas.microsoft.com/office/drawing/2014/main" id="{DDABE50A-69DC-4417-B63A-ECA8C7333A9B}"/>
                </a:ext>
              </a:extLst>
            </p:cNvPr>
            <p:cNvSpPr/>
            <p:nvPr/>
          </p:nvSpPr>
          <p:spPr>
            <a:xfrm>
              <a:off x="8012126" y="2217828"/>
              <a:ext cx="605155" cy="605155"/>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grpSp>
        <p:nvGrpSpPr>
          <p:cNvPr id="23" name="Group 22">
            <a:extLst>
              <a:ext uri="{FF2B5EF4-FFF2-40B4-BE49-F238E27FC236}">
                <a16:creationId xmlns:a16="http://schemas.microsoft.com/office/drawing/2014/main" id="{015AA5DF-99A8-4103-B5B8-68785A357705}"/>
              </a:ext>
            </a:extLst>
          </p:cNvPr>
          <p:cNvGrpSpPr/>
          <p:nvPr/>
        </p:nvGrpSpPr>
        <p:grpSpPr>
          <a:xfrm>
            <a:off x="6858083" y="5173897"/>
            <a:ext cx="488394" cy="483619"/>
            <a:chOff x="8012126" y="2217828"/>
            <a:chExt cx="605155" cy="605155"/>
          </a:xfrm>
        </p:grpSpPr>
        <p:sp>
          <p:nvSpPr>
            <p:cNvPr id="24" name="Oval 23">
              <a:extLst>
                <a:ext uri="{FF2B5EF4-FFF2-40B4-BE49-F238E27FC236}">
                  <a16:creationId xmlns:a16="http://schemas.microsoft.com/office/drawing/2014/main" id="{FB81F15A-6F3A-4398-912B-D03071FBC7A2}"/>
                </a:ext>
              </a:extLst>
            </p:cNvPr>
            <p:cNvSpPr/>
            <p:nvPr/>
          </p:nvSpPr>
          <p:spPr>
            <a:xfrm>
              <a:off x="8063933" y="2273431"/>
              <a:ext cx="493951" cy="493951"/>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5" name="Arc 24">
              <a:extLst>
                <a:ext uri="{FF2B5EF4-FFF2-40B4-BE49-F238E27FC236}">
                  <a16:creationId xmlns:a16="http://schemas.microsoft.com/office/drawing/2014/main" id="{E1F04EA6-6B84-4A9A-B233-BC123AEF829B}"/>
                </a:ext>
              </a:extLst>
            </p:cNvPr>
            <p:cNvSpPr/>
            <p:nvPr/>
          </p:nvSpPr>
          <p:spPr>
            <a:xfrm>
              <a:off x="8012126" y="2217828"/>
              <a:ext cx="605155" cy="605155"/>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sp>
        <p:nvSpPr>
          <p:cNvPr id="18" name="Oval 17">
            <a:extLst>
              <a:ext uri="{FF2B5EF4-FFF2-40B4-BE49-F238E27FC236}">
                <a16:creationId xmlns:a16="http://schemas.microsoft.com/office/drawing/2014/main" id="{B43BC4E1-B5DC-421A-B9CE-E4BB53E07311}"/>
              </a:ext>
            </a:extLst>
          </p:cNvPr>
          <p:cNvSpPr/>
          <p:nvPr/>
        </p:nvSpPr>
        <p:spPr>
          <a:xfrm>
            <a:off x="6884297" y="4624917"/>
            <a:ext cx="398646" cy="394749"/>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9" name="Arc 18">
            <a:extLst>
              <a:ext uri="{FF2B5EF4-FFF2-40B4-BE49-F238E27FC236}">
                <a16:creationId xmlns:a16="http://schemas.microsoft.com/office/drawing/2014/main" id="{55B4392F-C684-46C2-9D33-2015BE1A8CAF}"/>
              </a:ext>
            </a:extLst>
          </p:cNvPr>
          <p:cNvSpPr/>
          <p:nvPr/>
        </p:nvSpPr>
        <p:spPr>
          <a:xfrm>
            <a:off x="6842486" y="4580481"/>
            <a:ext cx="488394" cy="483619"/>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7" name="Oval 26">
            <a:extLst>
              <a:ext uri="{FF2B5EF4-FFF2-40B4-BE49-F238E27FC236}">
                <a16:creationId xmlns:a16="http://schemas.microsoft.com/office/drawing/2014/main" id="{79172775-81BD-4DC7-BFFF-491AEEBD3F6A}"/>
              </a:ext>
            </a:extLst>
          </p:cNvPr>
          <p:cNvSpPr/>
          <p:nvPr/>
        </p:nvSpPr>
        <p:spPr>
          <a:xfrm>
            <a:off x="6884302" y="2242764"/>
            <a:ext cx="398646" cy="394749"/>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8" name="Arc 27">
            <a:extLst>
              <a:ext uri="{FF2B5EF4-FFF2-40B4-BE49-F238E27FC236}">
                <a16:creationId xmlns:a16="http://schemas.microsoft.com/office/drawing/2014/main" id="{A94B646B-CE25-42ED-A1EE-01ED51A9CC0E}"/>
              </a:ext>
            </a:extLst>
          </p:cNvPr>
          <p:cNvSpPr/>
          <p:nvPr/>
        </p:nvSpPr>
        <p:spPr>
          <a:xfrm>
            <a:off x="6842491" y="2198328"/>
            <a:ext cx="488394" cy="483619"/>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pic>
        <p:nvPicPr>
          <p:cNvPr id="6" name="Graphic 5">
            <a:extLst>
              <a:ext uri="{FF2B5EF4-FFF2-40B4-BE49-F238E27FC236}">
                <a16:creationId xmlns:a16="http://schemas.microsoft.com/office/drawing/2014/main" id="{4F471813-E78E-4D51-BD14-67212E84A4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3022" y="2337490"/>
            <a:ext cx="207323" cy="205295"/>
          </a:xfrm>
          <a:prstGeom prst="rect">
            <a:avLst/>
          </a:prstGeom>
        </p:spPr>
      </p:pic>
      <p:pic>
        <p:nvPicPr>
          <p:cNvPr id="36" name="Graphic 35">
            <a:extLst>
              <a:ext uri="{FF2B5EF4-FFF2-40B4-BE49-F238E27FC236}">
                <a16:creationId xmlns:a16="http://schemas.microsoft.com/office/drawing/2014/main" id="{3657FE74-6C48-4433-88BB-5EFEC63EC5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3022" y="4718340"/>
            <a:ext cx="207323" cy="205295"/>
          </a:xfrm>
          <a:prstGeom prst="rect">
            <a:avLst/>
          </a:prstGeom>
        </p:spPr>
      </p:pic>
      <p:grpSp>
        <p:nvGrpSpPr>
          <p:cNvPr id="7" name="Group 6">
            <a:extLst>
              <a:ext uri="{FF2B5EF4-FFF2-40B4-BE49-F238E27FC236}">
                <a16:creationId xmlns:a16="http://schemas.microsoft.com/office/drawing/2014/main" id="{CF5B3DDA-BFA6-4475-A59D-B3627F139CEA}"/>
              </a:ext>
            </a:extLst>
          </p:cNvPr>
          <p:cNvGrpSpPr/>
          <p:nvPr/>
        </p:nvGrpSpPr>
        <p:grpSpPr>
          <a:xfrm>
            <a:off x="6842486" y="2797006"/>
            <a:ext cx="488394" cy="483619"/>
            <a:chOff x="8012126" y="2217828"/>
            <a:chExt cx="605155" cy="605155"/>
          </a:xfrm>
        </p:grpSpPr>
        <p:sp>
          <p:nvSpPr>
            <p:cNvPr id="10" name="Oval 9">
              <a:extLst>
                <a:ext uri="{FF2B5EF4-FFF2-40B4-BE49-F238E27FC236}">
                  <a16:creationId xmlns:a16="http://schemas.microsoft.com/office/drawing/2014/main" id="{E9E032B6-4381-45AA-9F52-829A2F594E7E}"/>
                </a:ext>
              </a:extLst>
            </p:cNvPr>
            <p:cNvSpPr/>
            <p:nvPr/>
          </p:nvSpPr>
          <p:spPr>
            <a:xfrm>
              <a:off x="8063933" y="2273431"/>
              <a:ext cx="493951" cy="493951"/>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2" name="Arc 11">
              <a:extLst>
                <a:ext uri="{FF2B5EF4-FFF2-40B4-BE49-F238E27FC236}">
                  <a16:creationId xmlns:a16="http://schemas.microsoft.com/office/drawing/2014/main" id="{042E83C4-3E2D-465B-B873-0E2B2E7FBFCE}"/>
                </a:ext>
              </a:extLst>
            </p:cNvPr>
            <p:cNvSpPr/>
            <p:nvPr/>
          </p:nvSpPr>
          <p:spPr>
            <a:xfrm>
              <a:off x="8012126" y="2217828"/>
              <a:ext cx="605155" cy="605155"/>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pic>
        <p:nvPicPr>
          <p:cNvPr id="38" name="Graphic 37">
            <a:extLst>
              <a:ext uri="{FF2B5EF4-FFF2-40B4-BE49-F238E27FC236}">
                <a16:creationId xmlns:a16="http://schemas.microsoft.com/office/drawing/2014/main" id="{EB9B7726-C7AE-42D5-8EA9-9EC07C3F37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83021" y="2936168"/>
            <a:ext cx="207323" cy="205295"/>
          </a:xfrm>
          <a:prstGeom prst="rect">
            <a:avLst/>
          </a:prstGeom>
        </p:spPr>
      </p:pic>
      <p:grpSp>
        <p:nvGrpSpPr>
          <p:cNvPr id="14" name="Group 13">
            <a:extLst>
              <a:ext uri="{FF2B5EF4-FFF2-40B4-BE49-F238E27FC236}">
                <a16:creationId xmlns:a16="http://schemas.microsoft.com/office/drawing/2014/main" id="{CE54B31B-75DE-406B-AEA2-00E77025D93F}"/>
              </a:ext>
            </a:extLst>
          </p:cNvPr>
          <p:cNvGrpSpPr/>
          <p:nvPr/>
        </p:nvGrpSpPr>
        <p:grpSpPr>
          <a:xfrm>
            <a:off x="6842486" y="3993380"/>
            <a:ext cx="488394" cy="483619"/>
            <a:chOff x="8012126" y="2217828"/>
            <a:chExt cx="605155" cy="605155"/>
          </a:xfrm>
        </p:grpSpPr>
        <p:sp>
          <p:nvSpPr>
            <p:cNvPr id="15" name="Oval 14">
              <a:extLst>
                <a:ext uri="{FF2B5EF4-FFF2-40B4-BE49-F238E27FC236}">
                  <a16:creationId xmlns:a16="http://schemas.microsoft.com/office/drawing/2014/main" id="{E653CCA6-1ED4-43D7-9ECA-05673ABC9423}"/>
                </a:ext>
              </a:extLst>
            </p:cNvPr>
            <p:cNvSpPr/>
            <p:nvPr/>
          </p:nvSpPr>
          <p:spPr>
            <a:xfrm>
              <a:off x="8063933" y="2273431"/>
              <a:ext cx="493951" cy="493951"/>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Securitas Pro Office"/>
                <a:ea typeface="+mn-ea"/>
                <a:cs typeface="+mn-cs"/>
              </a:endParaRPr>
            </a:p>
          </p:txBody>
        </p:sp>
        <p:sp>
          <p:nvSpPr>
            <p:cNvPr id="16" name="Arc 15">
              <a:extLst>
                <a:ext uri="{FF2B5EF4-FFF2-40B4-BE49-F238E27FC236}">
                  <a16:creationId xmlns:a16="http://schemas.microsoft.com/office/drawing/2014/main" id="{C301EEA3-586F-41C6-9723-E0B032482243}"/>
                </a:ext>
              </a:extLst>
            </p:cNvPr>
            <p:cNvSpPr/>
            <p:nvPr/>
          </p:nvSpPr>
          <p:spPr>
            <a:xfrm>
              <a:off x="8012126" y="2217828"/>
              <a:ext cx="605155" cy="605155"/>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pic>
        <p:nvPicPr>
          <p:cNvPr id="40" name="Graphic 39">
            <a:extLst>
              <a:ext uri="{FF2B5EF4-FFF2-40B4-BE49-F238E27FC236}">
                <a16:creationId xmlns:a16="http://schemas.microsoft.com/office/drawing/2014/main" id="{62FB8073-0C42-4E78-BC1C-864BF686B5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83021" y="3536740"/>
            <a:ext cx="207323" cy="205295"/>
          </a:xfrm>
          <a:prstGeom prst="rect">
            <a:avLst/>
          </a:prstGeom>
        </p:spPr>
      </p:pic>
      <p:pic>
        <p:nvPicPr>
          <p:cNvPr id="42" name="Graphic 41">
            <a:extLst>
              <a:ext uri="{FF2B5EF4-FFF2-40B4-BE49-F238E27FC236}">
                <a16:creationId xmlns:a16="http://schemas.microsoft.com/office/drawing/2014/main" id="{7119868D-E138-40EB-B1CB-DA3ABBA294D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83021" y="4132542"/>
            <a:ext cx="207323" cy="205295"/>
          </a:xfrm>
          <a:prstGeom prst="rect">
            <a:avLst/>
          </a:prstGeom>
        </p:spPr>
      </p:pic>
      <p:sp>
        <p:nvSpPr>
          <p:cNvPr id="60" name="TextBox 59">
            <a:extLst>
              <a:ext uri="{FF2B5EF4-FFF2-40B4-BE49-F238E27FC236}">
                <a16:creationId xmlns:a16="http://schemas.microsoft.com/office/drawing/2014/main" id="{989C949B-38A1-43D2-8B56-E97BA3084A8A}"/>
              </a:ext>
            </a:extLst>
          </p:cNvPr>
          <p:cNvSpPr txBox="1"/>
          <p:nvPr/>
        </p:nvSpPr>
        <p:spPr>
          <a:xfrm>
            <a:off x="6682923" y="1753870"/>
            <a:ext cx="1440000" cy="21544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Global clients</a:t>
            </a:r>
          </a:p>
        </p:txBody>
      </p:sp>
      <p:cxnSp>
        <p:nvCxnSpPr>
          <p:cNvPr id="64" name="Straight Connector 63">
            <a:extLst>
              <a:ext uri="{FF2B5EF4-FFF2-40B4-BE49-F238E27FC236}">
                <a16:creationId xmlns:a16="http://schemas.microsoft.com/office/drawing/2014/main" id="{99D1EDF1-4AEA-4E56-8EE5-EE78028C1FBF}"/>
              </a:ext>
            </a:extLst>
          </p:cNvPr>
          <p:cNvCxnSpPr>
            <a:cxnSpLocks/>
          </p:cNvCxnSpPr>
          <p:nvPr/>
        </p:nvCxnSpPr>
        <p:spPr>
          <a:xfrm>
            <a:off x="3016250" y="1861592"/>
            <a:ext cx="3618335" cy="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1FB8955-CADC-40E3-A1BC-924BEA39DD16}"/>
              </a:ext>
            </a:extLst>
          </p:cNvPr>
          <p:cNvSpPr txBox="1"/>
          <p:nvPr/>
        </p:nvSpPr>
        <p:spPr>
          <a:xfrm>
            <a:off x="5593243" y="5817118"/>
            <a:ext cx="2529680" cy="430887"/>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r"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Tailor-made </a:t>
            </a:r>
            <a:b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solutions</a:t>
            </a:r>
          </a:p>
        </p:txBody>
      </p:sp>
      <p:cxnSp>
        <p:nvCxnSpPr>
          <p:cNvPr id="57" name="Straight Connector 56">
            <a:extLst>
              <a:ext uri="{FF2B5EF4-FFF2-40B4-BE49-F238E27FC236}">
                <a16:creationId xmlns:a16="http://schemas.microsoft.com/office/drawing/2014/main" id="{A7388C85-D22E-4ADB-B9D3-ACB3E46937CF}"/>
              </a:ext>
            </a:extLst>
          </p:cNvPr>
          <p:cNvCxnSpPr>
            <a:cxnSpLocks/>
          </p:cNvCxnSpPr>
          <p:nvPr/>
        </p:nvCxnSpPr>
        <p:spPr>
          <a:xfrm>
            <a:off x="3731342" y="6030044"/>
            <a:ext cx="2903243" cy="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9FA0B70-A838-4DB9-8E4F-E1809CEDC11A}"/>
              </a:ext>
            </a:extLst>
          </p:cNvPr>
          <p:cNvSpPr txBox="1"/>
          <p:nvPr/>
        </p:nvSpPr>
        <p:spPr>
          <a:xfrm>
            <a:off x="2449848" y="5817118"/>
            <a:ext cx="1508233" cy="430887"/>
          </a:xfrm>
          <a:prstGeom prst="rect">
            <a:avLst/>
          </a:prstGeom>
          <a:solidFill>
            <a:schemeClr val="bg1"/>
          </a:solid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Standardized </a:t>
            </a:r>
            <a:b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packages</a:t>
            </a:r>
          </a:p>
        </p:txBody>
      </p:sp>
      <p:sp>
        <p:nvSpPr>
          <p:cNvPr id="59" name="TextBox 58">
            <a:extLst>
              <a:ext uri="{FF2B5EF4-FFF2-40B4-BE49-F238E27FC236}">
                <a16:creationId xmlns:a16="http://schemas.microsoft.com/office/drawing/2014/main" id="{16A04983-7A6B-424D-AEE3-90A62415E8DB}"/>
              </a:ext>
            </a:extLst>
          </p:cNvPr>
          <p:cNvSpPr txBox="1"/>
          <p:nvPr/>
        </p:nvSpPr>
        <p:spPr>
          <a:xfrm>
            <a:off x="2449848" y="1753870"/>
            <a:ext cx="930596" cy="215444"/>
          </a:xfrm>
          <a:prstGeom prst="rect">
            <a:avLst/>
          </a:prstGeom>
          <a:solidFill>
            <a:schemeClr val="bg1"/>
          </a:solidFill>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SMEs</a:t>
            </a:r>
          </a:p>
        </p:txBody>
      </p:sp>
      <p:grpSp>
        <p:nvGrpSpPr>
          <p:cNvPr id="26" name="Group 25">
            <a:extLst>
              <a:ext uri="{FF2B5EF4-FFF2-40B4-BE49-F238E27FC236}">
                <a16:creationId xmlns:a16="http://schemas.microsoft.com/office/drawing/2014/main" id="{15C4F172-F8F1-EEED-4CC5-FA20C55B3233}"/>
              </a:ext>
            </a:extLst>
          </p:cNvPr>
          <p:cNvGrpSpPr/>
          <p:nvPr/>
        </p:nvGrpSpPr>
        <p:grpSpPr>
          <a:xfrm>
            <a:off x="7592552" y="3181094"/>
            <a:ext cx="1559738" cy="1544489"/>
            <a:chOff x="7592552" y="3173851"/>
            <a:chExt cx="1559738" cy="1544489"/>
          </a:xfrm>
        </p:grpSpPr>
        <p:sp>
          <p:nvSpPr>
            <p:cNvPr id="68" name="Arc 67">
              <a:extLst>
                <a:ext uri="{FF2B5EF4-FFF2-40B4-BE49-F238E27FC236}">
                  <a16:creationId xmlns:a16="http://schemas.microsoft.com/office/drawing/2014/main" id="{E75F8121-1AF3-480A-9FE8-FAA783EE2F19}"/>
                </a:ext>
              </a:extLst>
            </p:cNvPr>
            <p:cNvSpPr/>
            <p:nvPr/>
          </p:nvSpPr>
          <p:spPr>
            <a:xfrm>
              <a:off x="7592552" y="3173851"/>
              <a:ext cx="1559738" cy="1544489"/>
            </a:xfrm>
            <a:prstGeom prst="arc">
              <a:avLst>
                <a:gd name="adj1" fmla="val 16200000"/>
                <a:gd name="adj2" fmla="val 5424650"/>
              </a:avLst>
            </a:prstGeom>
            <a:ln w="12700">
              <a:solidFill>
                <a:schemeClr val="accent6"/>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curitas Pro Office"/>
                <a:ea typeface="+mn-ea"/>
                <a:cs typeface="+mn-cs"/>
              </a:endParaRPr>
            </a:p>
          </p:txBody>
        </p:sp>
        <p:grpSp>
          <p:nvGrpSpPr>
            <p:cNvPr id="17" name="Group 16">
              <a:extLst>
                <a:ext uri="{FF2B5EF4-FFF2-40B4-BE49-F238E27FC236}">
                  <a16:creationId xmlns:a16="http://schemas.microsoft.com/office/drawing/2014/main" id="{E6EE7466-248C-476C-B066-FF986116B96F}"/>
                </a:ext>
              </a:extLst>
            </p:cNvPr>
            <p:cNvGrpSpPr/>
            <p:nvPr/>
          </p:nvGrpSpPr>
          <p:grpSpPr>
            <a:xfrm>
              <a:off x="7682479" y="3247139"/>
              <a:ext cx="1401957" cy="1401957"/>
              <a:chOff x="6897165" y="-374466"/>
              <a:chExt cx="1174428" cy="1174428"/>
            </a:xfrm>
          </p:grpSpPr>
          <p:sp>
            <p:nvSpPr>
              <p:cNvPr id="66" name="Oval 65">
                <a:extLst>
                  <a:ext uri="{FF2B5EF4-FFF2-40B4-BE49-F238E27FC236}">
                    <a16:creationId xmlns:a16="http://schemas.microsoft.com/office/drawing/2014/main" id="{79734DE1-ED18-42A3-80BC-533A1EE20F2C}"/>
                  </a:ext>
                </a:extLst>
              </p:cNvPr>
              <p:cNvSpPr>
                <a:spLocks noChangeAspect="1"/>
              </p:cNvSpPr>
              <p:nvPr/>
            </p:nvSpPr>
            <p:spPr>
              <a:xfrm>
                <a:off x="6897165" y="-374466"/>
                <a:ext cx="1174428" cy="1174428"/>
              </a:xfrm>
              <a:prstGeom prst="ellipse">
                <a:avLst/>
              </a:prstGeom>
              <a:solidFill>
                <a:srgbClr val="031F3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curitas Pro Offic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Digital client interface</a:t>
                </a:r>
              </a:p>
            </p:txBody>
          </p:sp>
          <p:pic>
            <p:nvPicPr>
              <p:cNvPr id="67" name="Graphic 66">
                <a:extLst>
                  <a:ext uri="{FF2B5EF4-FFF2-40B4-BE49-F238E27FC236}">
                    <a16:creationId xmlns:a16="http://schemas.microsoft.com/office/drawing/2014/main" id="{15CBB447-9E93-43B6-B8E2-61CB444E7FA1}"/>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310863" y="-149297"/>
                <a:ext cx="352693" cy="352693"/>
              </a:xfrm>
              <a:prstGeom prst="rect">
                <a:avLst/>
              </a:prstGeom>
            </p:spPr>
          </p:pic>
        </p:grpSp>
      </p:grpSp>
      <p:sp>
        <p:nvSpPr>
          <p:cNvPr id="75" name="TextBox 74">
            <a:extLst>
              <a:ext uri="{FF2B5EF4-FFF2-40B4-BE49-F238E27FC236}">
                <a16:creationId xmlns:a16="http://schemas.microsoft.com/office/drawing/2014/main" id="{AB064A81-C9AF-4B72-BA2C-2E4084EAFCF4}"/>
              </a:ext>
            </a:extLst>
          </p:cNvPr>
          <p:cNvSpPr txBox="1"/>
          <p:nvPr/>
        </p:nvSpPr>
        <p:spPr>
          <a:xfrm>
            <a:off x="9295200" y="1761479"/>
            <a:ext cx="2700649" cy="5301451"/>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285750" indent="-285750">
              <a:buClr>
                <a:srgbClr val="FFFFFF"/>
              </a:buClr>
              <a:buFont typeface="Arial" panose="020B0604020202020204" pitchFamily="34" charset="0"/>
              <a:buChar char="•"/>
              <a:defRPr/>
            </a:pPr>
            <a:r>
              <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Leading client offering in our six protective services</a:t>
            </a:r>
          </a:p>
          <a:p>
            <a:pPr marL="285750" indent="-285750">
              <a:buClr>
                <a:srgbClr val="FFFFFF"/>
              </a:buClr>
              <a:buFont typeface="Arial" panose="020B0604020202020204" pitchFamily="34" charset="0"/>
              <a:buChar char="•"/>
              <a:defRPr/>
            </a:pPr>
            <a:endParaRPr lang="en-GB" sz="1000">
              <a:solidFill>
                <a:prstClr val="white"/>
              </a:solidFill>
              <a:latin typeface="Securitas Pro Office"/>
            </a:endParaRPr>
          </a:p>
          <a:p>
            <a:pPr marL="285750" indent="-285750">
              <a:buClr>
                <a:srgbClr val="FFFFFF"/>
              </a:buClr>
              <a:buFont typeface="Arial" panose="020B0604020202020204" pitchFamily="34" charset="0"/>
              <a:buChar char="•"/>
              <a:defRPr/>
            </a:pPr>
            <a:r>
              <a:rPr lang="en-GB" sz="1400">
                <a:solidFill>
                  <a:prstClr val="white"/>
                </a:solidFill>
                <a:latin typeface="Securitas Pro Office"/>
              </a:rPr>
              <a:t>Solutions offering</a:t>
            </a:r>
          </a:p>
          <a:p>
            <a:pPr marL="514350" lvl="1" indent="-285750">
              <a:buClr>
                <a:srgbClr val="FFFFFF"/>
              </a:buClr>
              <a:buFont typeface="Arial" panose="020B0604020202020204" pitchFamily="34" charset="0"/>
              <a:buChar char="•"/>
              <a:defRPr/>
            </a:pPr>
            <a:r>
              <a:rPr lang="en-GB" sz="1100">
                <a:solidFill>
                  <a:prstClr val="white"/>
                </a:solidFill>
                <a:latin typeface="Securitas Pro Office"/>
              </a:rPr>
              <a:t>Combination of people and technology based on client needs</a:t>
            </a:r>
          </a:p>
          <a:p>
            <a:pPr marL="514350" lvl="1" indent="-285750">
              <a:buClr>
                <a:srgbClr val="FFFFFF"/>
              </a:buClr>
              <a:buFont typeface="Arial" panose="020B0604020202020204" pitchFamily="34" charset="0"/>
              <a:buChar char="•"/>
              <a:defRPr/>
            </a:pPr>
            <a:r>
              <a:rPr kumimoji="0" lang="en-GB" sz="11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Invests into the client contract</a:t>
            </a:r>
          </a:p>
          <a:p>
            <a:pPr marL="514350" lvl="1" indent="-285750">
              <a:buClr>
                <a:srgbClr val="FFFFFF"/>
              </a:buClr>
              <a:buFont typeface="Arial" panose="020B0604020202020204" pitchFamily="34" charset="0"/>
              <a:buChar char="•"/>
              <a:defRPr/>
            </a:pPr>
            <a:r>
              <a:rPr lang="en-GB" sz="1100">
                <a:solidFill>
                  <a:prstClr val="white"/>
                </a:solidFill>
                <a:latin typeface="Securitas Pro Office"/>
                <a:cs typeface="Arial" panose="020B0604020202020204" pitchFamily="34" charset="0"/>
              </a:rPr>
              <a:t>Improved retention rates and margin profile</a:t>
            </a:r>
            <a:endParaRPr kumimoji="0" lang="en-GB" sz="11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endParaRPr>
          </a:p>
          <a:p>
            <a:pPr marL="285750" indent="-285750">
              <a:buClr>
                <a:srgbClr val="FFFFFF"/>
              </a:buClr>
              <a:buFont typeface="Arial" panose="020B0604020202020204" pitchFamily="34" charset="0"/>
              <a:buChar char="•"/>
              <a:defRPr/>
            </a:pPr>
            <a:endParaRPr lang="en-GB" sz="1000">
              <a:solidFill>
                <a:prstClr val="white"/>
              </a:solidFill>
              <a:latin typeface="Securitas Pro Office"/>
            </a:endParaRPr>
          </a:p>
          <a:p>
            <a:pPr marL="285750" indent="-285750">
              <a:buClr>
                <a:srgbClr val="FFFFFF"/>
              </a:buClr>
              <a:buFont typeface="Arial" panose="020B0604020202020204" pitchFamily="34" charset="0"/>
              <a:buChar char="•"/>
              <a:defRPr/>
            </a:pPr>
            <a:r>
              <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Strong portfolio of recurring revenue</a:t>
            </a:r>
          </a:p>
          <a:p>
            <a:pPr marL="285750" indent="-285750">
              <a:buClr>
                <a:srgbClr val="FFFFFF"/>
              </a:buClr>
              <a:buFont typeface="Arial" panose="020B0604020202020204" pitchFamily="34" charset="0"/>
              <a:buChar char="•"/>
              <a:defRPr/>
            </a:pPr>
            <a:endParaRPr lang="en-GB" sz="1000">
              <a:solidFill>
                <a:prstClr val="white"/>
              </a:solidFill>
              <a:latin typeface="Securitas Pro Office"/>
            </a:endParaRPr>
          </a:p>
          <a:p>
            <a:pPr marL="285750" indent="-285750">
              <a:buClr>
                <a:srgbClr val="FFFFFF"/>
              </a:buClr>
              <a:buFont typeface="Arial" panose="020B0604020202020204" pitchFamily="34" charset="0"/>
              <a:buChar char="•"/>
              <a:defRPr/>
            </a:pPr>
            <a:r>
              <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~90% client retention rate</a:t>
            </a:r>
          </a:p>
          <a:p>
            <a:pPr marL="285750" indent="-285750">
              <a:buClr>
                <a:srgbClr val="FFFFFF"/>
              </a:buClr>
              <a:buFont typeface="Arial" panose="020B0604020202020204" pitchFamily="34" charset="0"/>
              <a:buChar char="•"/>
              <a:defRPr/>
            </a:pPr>
            <a:endParaRPr lang="en-GB" sz="1000">
              <a:solidFill>
                <a:prstClr val="white"/>
              </a:solidFill>
              <a:latin typeface="Securitas Pro Office"/>
            </a:endParaRPr>
          </a:p>
          <a:p>
            <a:pPr marL="285750" indent="-285750">
              <a:buClr>
                <a:srgbClr val="FFFFFF"/>
              </a:buClr>
              <a:buFont typeface="Arial" panose="020B0604020202020204" pitchFamily="34" charset="0"/>
              <a:buChar char="•"/>
              <a:defRPr/>
            </a:pPr>
            <a:r>
              <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Stable and resilient over economic cycles</a:t>
            </a:r>
          </a:p>
          <a:p>
            <a:pPr marL="285750" indent="-285750">
              <a:buClr>
                <a:srgbClr val="FFFFFF"/>
              </a:buClr>
              <a:buFont typeface="Arial" panose="020B0604020202020204" pitchFamily="34" charset="0"/>
              <a:buChar char="•"/>
              <a:defRPr/>
            </a:pPr>
            <a:endParaRPr lang="en-GB" sz="1400">
              <a:solidFill>
                <a:prstClr val="white"/>
              </a:solidFill>
              <a:latin typeface="Securitas Pro Office"/>
            </a:endParaRPr>
          </a:p>
          <a:p>
            <a:pPr marL="285750" indent="-285750">
              <a:buClr>
                <a:srgbClr val="FFFFFF"/>
              </a:buClr>
              <a:buFont typeface="Arial" panose="020B0604020202020204" pitchFamily="34" charset="0"/>
              <a:buChar char="•"/>
              <a:defRPr/>
            </a:pPr>
            <a:r>
              <a:rPr lang="en-GB" sz="1400">
                <a:solidFill>
                  <a:prstClr val="white"/>
                </a:solidFill>
                <a:latin typeface="Securitas Pro Office"/>
              </a:rPr>
              <a:t>Low CAPEX-needs, strong cash generation</a:t>
            </a:r>
            <a:endPar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endParaRPr>
          </a:p>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endParaRPr lang="en-GB" sz="1400">
              <a:solidFill>
                <a:prstClr val="white"/>
              </a:solidFill>
              <a:latin typeface="Securitas Pro Office"/>
            </a:endParaRPr>
          </a:p>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endPar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endParaRPr>
          </a:p>
        </p:txBody>
      </p:sp>
      <p:sp>
        <p:nvSpPr>
          <p:cNvPr id="49" name="TextBox 48">
            <a:extLst>
              <a:ext uri="{FF2B5EF4-FFF2-40B4-BE49-F238E27FC236}">
                <a16:creationId xmlns:a16="http://schemas.microsoft.com/office/drawing/2014/main" id="{39A54972-B9D4-4CE5-AB2A-05C82B34450E}"/>
              </a:ext>
            </a:extLst>
          </p:cNvPr>
          <p:cNvSpPr txBox="1"/>
          <p:nvPr/>
        </p:nvSpPr>
        <p:spPr>
          <a:xfrm>
            <a:off x="312922" y="3522451"/>
            <a:ext cx="1339316" cy="861774"/>
          </a:xfrm>
          <a:prstGeom prst="rect">
            <a:avLst/>
          </a:prstGeom>
        </p:spPr>
        <p:txBody>
          <a:bodyPr vert="horz" wrap="square" lIns="0" tIns="0" rIns="0" bIns="0" rtlCol="0" anchor="ctr" anchorCtr="0">
            <a:spAutoFit/>
          </a:bodyPr>
          <a:lstStyle>
            <a:defPPr>
              <a:defRPr lang="en-US"/>
            </a:defPPr>
            <a:lvl1pPr marL="285750" marR="0" lvl="0" indent="-285750" fontAlgn="auto">
              <a:lnSpc>
                <a:spcPct val="100000"/>
              </a:lnSpc>
              <a:spcBef>
                <a:spcPts val="300"/>
              </a:spcBef>
              <a:spcAft>
                <a:spcPts val="300"/>
              </a:spcAft>
              <a:buClr>
                <a:prstClr val="white"/>
              </a:buClr>
              <a:buSzPct val="100000"/>
              <a:buFont typeface="Securitas Pro Office" panose="00000500000000000000" pitchFamily="2" charset="0"/>
              <a:buChar char="—"/>
              <a:tabLst/>
              <a:defRPr kumimoji="0" sz="1300" b="0" i="0" u="none" strike="noStrike" cap="none" spc="0" normalizeH="0" baseline="0">
                <a:ln>
                  <a:noFill/>
                </a:ln>
                <a:solidFill>
                  <a:prstClr val="white"/>
                </a:solidFill>
                <a:effectLst/>
                <a:uLnTx/>
                <a:uFillTx/>
                <a:latin typeface="Securitas Pro Office"/>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sz="160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sz="160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sz="160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curitas Pro Office" panose="00000500000000000000" pitchFamily="2" charset="0"/>
              <a:buNone/>
              <a:tabLst/>
              <a:defRPr/>
            </a:pPr>
            <a:r>
              <a:rPr kumimoji="0" lang="en-GB" sz="1400" b="0" i="0" u="none" strike="noStrike" kern="1200" cap="none" spc="0" normalizeH="0" baseline="0" noProof="0">
                <a:ln>
                  <a:noFill/>
                </a:ln>
                <a:solidFill>
                  <a:prstClr val="white"/>
                </a:solidFill>
                <a:effectLst/>
                <a:uLnTx/>
                <a:uFillTx/>
                <a:latin typeface="Securitas Pro Office"/>
                <a:ea typeface="+mn-ea"/>
                <a:cs typeface="Arial" panose="020B0604020202020204" pitchFamily="34" charset="0"/>
              </a:rPr>
              <a:t>Risk analysis as an important driver for solutions design</a:t>
            </a:r>
          </a:p>
        </p:txBody>
      </p:sp>
      <p:grpSp>
        <p:nvGrpSpPr>
          <p:cNvPr id="3" name="Group 2">
            <a:extLst>
              <a:ext uri="{FF2B5EF4-FFF2-40B4-BE49-F238E27FC236}">
                <a16:creationId xmlns:a16="http://schemas.microsoft.com/office/drawing/2014/main" id="{C6AA1E3C-2D54-4BA1-BBDB-BDDB5CBF058B}"/>
              </a:ext>
            </a:extLst>
          </p:cNvPr>
          <p:cNvGrpSpPr/>
          <p:nvPr/>
        </p:nvGrpSpPr>
        <p:grpSpPr>
          <a:xfrm>
            <a:off x="1815117" y="2242764"/>
            <a:ext cx="304800" cy="3401328"/>
            <a:chOff x="1815117" y="2242764"/>
            <a:chExt cx="304800" cy="3401328"/>
          </a:xfrm>
        </p:grpSpPr>
        <p:pic>
          <p:nvPicPr>
            <p:cNvPr id="62" name="Graphic 61">
              <a:extLst>
                <a:ext uri="{FF2B5EF4-FFF2-40B4-BE49-F238E27FC236}">
                  <a16:creationId xmlns:a16="http://schemas.microsoft.com/office/drawing/2014/main" id="{DAC0E8F3-F715-4B4F-848F-F0DB59EEDD1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15117" y="3801813"/>
              <a:ext cx="304800" cy="303050"/>
            </a:xfrm>
            <a:prstGeom prst="rect">
              <a:avLst/>
            </a:prstGeom>
          </p:spPr>
        </p:pic>
        <p:cxnSp>
          <p:nvCxnSpPr>
            <p:cNvPr id="63" name="Straight Connector 62">
              <a:extLst>
                <a:ext uri="{FF2B5EF4-FFF2-40B4-BE49-F238E27FC236}">
                  <a16:creationId xmlns:a16="http://schemas.microsoft.com/office/drawing/2014/main" id="{B9897D2C-FDC8-43B8-B946-B1314000D25F}"/>
                </a:ext>
              </a:extLst>
            </p:cNvPr>
            <p:cNvCxnSpPr>
              <a:cxnSpLocks/>
            </p:cNvCxnSpPr>
            <p:nvPr/>
          </p:nvCxnSpPr>
          <p:spPr>
            <a:xfrm>
              <a:off x="1929502" y="4235189"/>
              <a:ext cx="0" cy="14089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B37D5796-68FE-41C4-8AD0-2043F198D8B3}"/>
                </a:ext>
              </a:extLst>
            </p:cNvPr>
            <p:cNvCxnSpPr>
              <a:cxnSpLocks/>
            </p:cNvCxnSpPr>
            <p:nvPr/>
          </p:nvCxnSpPr>
          <p:spPr>
            <a:xfrm>
              <a:off x="1929502" y="2242764"/>
              <a:ext cx="0" cy="14416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Graphic 4">
            <a:extLst>
              <a:ext uri="{FF2B5EF4-FFF2-40B4-BE49-F238E27FC236}">
                <a16:creationId xmlns:a16="http://schemas.microsoft.com/office/drawing/2014/main" id="{BCFCD4ED-1720-465C-9D69-6EE62BF03F5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86000" y="5299426"/>
            <a:ext cx="232560" cy="232560"/>
          </a:xfrm>
          <a:prstGeom prst="rect">
            <a:avLst/>
          </a:prstGeom>
        </p:spPr>
      </p:pic>
    </p:spTree>
    <p:custDataLst>
      <p:tags r:id="rId1"/>
    </p:custDataLst>
    <p:extLst>
      <p:ext uri="{BB962C8B-B14F-4D97-AF65-F5344CB8AC3E}">
        <p14:creationId xmlns:p14="http://schemas.microsoft.com/office/powerpoint/2010/main" val="222743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D1360-BC72-4444-BCE9-1BE4F333CE4A}"/>
              </a:ext>
            </a:extLst>
          </p:cNvPr>
          <p:cNvSpPr>
            <a:spLocks noGrp="1"/>
          </p:cNvSpPr>
          <p:nvPr>
            <p:ph type="title"/>
          </p:nvPr>
        </p:nvSpPr>
        <p:spPr>
          <a:xfrm>
            <a:off x="315913" y="783693"/>
            <a:ext cx="11542576" cy="605155"/>
          </a:xfrm>
        </p:spPr>
        <p:txBody>
          <a:bodyPr/>
          <a:lstStyle/>
          <a:p>
            <a:r>
              <a:rPr lang="en-US" sz="2400">
                <a:ea typeface="Calibri" panose="020F0502020204030204" pitchFamily="34" charset="0"/>
                <a:cs typeface="Times New Roman" panose="02020603050405020304" pitchFamily="18" charset="0"/>
              </a:rPr>
              <a:t>Securitas has a solid track record of delivering on its historical financial targets</a:t>
            </a:r>
            <a:endParaRPr lang="en-US"/>
          </a:p>
        </p:txBody>
      </p:sp>
      <p:sp>
        <p:nvSpPr>
          <p:cNvPr id="11" name="Slide Number Placeholder 14">
            <a:extLst>
              <a:ext uri="{FF2B5EF4-FFF2-40B4-BE49-F238E27FC236}">
                <a16:creationId xmlns:a16="http://schemas.microsoft.com/office/drawing/2014/main" id="{0725AF42-C0E2-43F7-BCB5-4B2CB8C7D5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26" name="TextBox 25">
            <a:extLst>
              <a:ext uri="{FF2B5EF4-FFF2-40B4-BE49-F238E27FC236}">
                <a16:creationId xmlns:a16="http://schemas.microsoft.com/office/drawing/2014/main" id="{9DA29F24-2035-89CB-4E17-E60CB4B41B9A}"/>
              </a:ext>
            </a:extLst>
          </p:cNvPr>
          <p:cNvSpPr txBox="1"/>
          <p:nvPr/>
        </p:nvSpPr>
        <p:spPr>
          <a:xfrm>
            <a:off x="11080308" y="1547282"/>
            <a:ext cx="793223" cy="369332"/>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a:solidFill>
                  <a:prstClr val="white"/>
                </a:solidFill>
                <a:latin typeface="Securitas Pro Office"/>
              </a:rPr>
              <a:t>Average Result</a:t>
            </a:r>
            <a:endParaRPr kumimoji="0" lang="en-US" sz="1200" b="1" i="0" u="none" strike="noStrike" kern="1200" cap="none" spc="0" normalizeH="0" baseline="0" noProof="0">
              <a:ln>
                <a:noFill/>
              </a:ln>
              <a:solidFill>
                <a:prstClr val="white"/>
              </a:solidFill>
              <a:effectLst/>
              <a:uLnTx/>
              <a:uFillTx/>
              <a:latin typeface="Securitas Pro Office"/>
              <a:ea typeface="+mn-ea"/>
              <a:cs typeface="+mn-cs"/>
            </a:endParaRPr>
          </a:p>
        </p:txBody>
      </p:sp>
      <p:grpSp>
        <p:nvGrpSpPr>
          <p:cNvPr id="9" name="Group 8">
            <a:extLst>
              <a:ext uri="{FF2B5EF4-FFF2-40B4-BE49-F238E27FC236}">
                <a16:creationId xmlns:a16="http://schemas.microsoft.com/office/drawing/2014/main" id="{33433D96-AD87-409C-8D32-CCD8F434B11C}"/>
              </a:ext>
            </a:extLst>
          </p:cNvPr>
          <p:cNvGrpSpPr/>
          <p:nvPr/>
        </p:nvGrpSpPr>
        <p:grpSpPr>
          <a:xfrm>
            <a:off x="3302569" y="1547282"/>
            <a:ext cx="459105" cy="261290"/>
            <a:chOff x="3271520" y="1903786"/>
            <a:chExt cx="459105" cy="261290"/>
          </a:xfrm>
        </p:grpSpPr>
        <p:sp>
          <p:nvSpPr>
            <p:cNvPr id="19" name="TextBox 18">
              <a:extLst>
                <a:ext uri="{FF2B5EF4-FFF2-40B4-BE49-F238E27FC236}">
                  <a16:creationId xmlns:a16="http://schemas.microsoft.com/office/drawing/2014/main" id="{F344BD34-0D24-B835-D320-6FA2AC456E43}"/>
                </a:ext>
              </a:extLst>
            </p:cNvPr>
            <p:cNvSpPr txBox="1"/>
            <p:nvPr/>
          </p:nvSpPr>
          <p:spPr>
            <a:xfrm>
              <a:off x="3275887" y="1903786"/>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2015</a:t>
              </a:r>
            </a:p>
          </p:txBody>
        </p:sp>
        <p:cxnSp>
          <p:nvCxnSpPr>
            <p:cNvPr id="58" name="Straight Connector 57">
              <a:extLst>
                <a:ext uri="{FF2B5EF4-FFF2-40B4-BE49-F238E27FC236}">
                  <a16:creationId xmlns:a16="http://schemas.microsoft.com/office/drawing/2014/main" id="{3919AA20-6B80-D77D-606C-A7F1B679B81F}"/>
                </a:ext>
              </a:extLst>
            </p:cNvPr>
            <p:cNvCxnSpPr>
              <a:cxnSpLocks/>
            </p:cNvCxnSpPr>
            <p:nvPr/>
          </p:nvCxnSpPr>
          <p:spPr>
            <a:xfrm>
              <a:off x="3271520"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D907D425-8D65-412F-8494-53B16C3CDFE5}"/>
              </a:ext>
            </a:extLst>
          </p:cNvPr>
          <p:cNvGrpSpPr/>
          <p:nvPr/>
        </p:nvGrpSpPr>
        <p:grpSpPr>
          <a:xfrm>
            <a:off x="4284883" y="1547282"/>
            <a:ext cx="459105" cy="261290"/>
            <a:chOff x="4178247" y="1903786"/>
            <a:chExt cx="459105" cy="261290"/>
          </a:xfrm>
        </p:grpSpPr>
        <p:sp>
          <p:nvSpPr>
            <p:cNvPr id="20" name="TextBox 19">
              <a:extLst>
                <a:ext uri="{FF2B5EF4-FFF2-40B4-BE49-F238E27FC236}">
                  <a16:creationId xmlns:a16="http://schemas.microsoft.com/office/drawing/2014/main" id="{483050BA-6EA1-79D6-C958-49E45D1E8A34}"/>
                </a:ext>
              </a:extLst>
            </p:cNvPr>
            <p:cNvSpPr txBox="1"/>
            <p:nvPr/>
          </p:nvSpPr>
          <p:spPr>
            <a:xfrm>
              <a:off x="4187072" y="1903786"/>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2016</a:t>
              </a:r>
            </a:p>
          </p:txBody>
        </p:sp>
        <p:cxnSp>
          <p:nvCxnSpPr>
            <p:cNvPr id="65" name="Straight Connector 64">
              <a:extLst>
                <a:ext uri="{FF2B5EF4-FFF2-40B4-BE49-F238E27FC236}">
                  <a16:creationId xmlns:a16="http://schemas.microsoft.com/office/drawing/2014/main" id="{FFBA1253-D0EC-B39F-BC50-FA3B26BEAA8F}"/>
                </a:ext>
              </a:extLst>
            </p:cNvPr>
            <p:cNvCxnSpPr>
              <a:cxnSpLocks/>
            </p:cNvCxnSpPr>
            <p:nvPr/>
          </p:nvCxnSpPr>
          <p:spPr>
            <a:xfrm>
              <a:off x="4178247"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 11">
            <a:extLst>
              <a:ext uri="{FF2B5EF4-FFF2-40B4-BE49-F238E27FC236}">
                <a16:creationId xmlns:a16="http://schemas.microsoft.com/office/drawing/2014/main" id="{22D44015-FEE7-41F9-B949-62244090A1EE}"/>
              </a:ext>
            </a:extLst>
          </p:cNvPr>
          <p:cNvGrpSpPr/>
          <p:nvPr/>
        </p:nvGrpSpPr>
        <p:grpSpPr>
          <a:xfrm>
            <a:off x="5267197" y="1547282"/>
            <a:ext cx="459105" cy="261290"/>
            <a:chOff x="5084974" y="1903786"/>
            <a:chExt cx="459105" cy="261290"/>
          </a:xfrm>
        </p:grpSpPr>
        <p:sp>
          <p:nvSpPr>
            <p:cNvPr id="21" name="TextBox 20">
              <a:extLst>
                <a:ext uri="{FF2B5EF4-FFF2-40B4-BE49-F238E27FC236}">
                  <a16:creationId xmlns:a16="http://schemas.microsoft.com/office/drawing/2014/main" id="{9F57597F-0077-56BD-5E5A-A70DCBE7464F}"/>
                </a:ext>
              </a:extLst>
            </p:cNvPr>
            <p:cNvSpPr txBox="1"/>
            <p:nvPr/>
          </p:nvSpPr>
          <p:spPr>
            <a:xfrm>
              <a:off x="5098257" y="1903786"/>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2017</a:t>
              </a:r>
            </a:p>
          </p:txBody>
        </p:sp>
        <p:cxnSp>
          <p:nvCxnSpPr>
            <p:cNvPr id="66" name="Straight Connector 65">
              <a:extLst>
                <a:ext uri="{FF2B5EF4-FFF2-40B4-BE49-F238E27FC236}">
                  <a16:creationId xmlns:a16="http://schemas.microsoft.com/office/drawing/2014/main" id="{415D2798-9B1A-E429-CEEB-59E20501D251}"/>
                </a:ext>
              </a:extLst>
            </p:cNvPr>
            <p:cNvCxnSpPr>
              <a:cxnSpLocks/>
            </p:cNvCxnSpPr>
            <p:nvPr/>
          </p:nvCxnSpPr>
          <p:spPr>
            <a:xfrm>
              <a:off x="5084974"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49E0A122-81A0-4972-95E5-E933F9B7AAB6}"/>
              </a:ext>
            </a:extLst>
          </p:cNvPr>
          <p:cNvGrpSpPr/>
          <p:nvPr/>
        </p:nvGrpSpPr>
        <p:grpSpPr>
          <a:xfrm>
            <a:off x="6249511" y="1547282"/>
            <a:ext cx="459105" cy="261290"/>
            <a:chOff x="5991701" y="1903786"/>
            <a:chExt cx="459105" cy="261290"/>
          </a:xfrm>
        </p:grpSpPr>
        <p:sp>
          <p:nvSpPr>
            <p:cNvPr id="22" name="TextBox 21">
              <a:extLst>
                <a:ext uri="{FF2B5EF4-FFF2-40B4-BE49-F238E27FC236}">
                  <a16:creationId xmlns:a16="http://schemas.microsoft.com/office/drawing/2014/main" id="{05702D56-59C2-6CF2-17DB-A7766F224912}"/>
                </a:ext>
              </a:extLst>
            </p:cNvPr>
            <p:cNvSpPr txBox="1"/>
            <p:nvPr/>
          </p:nvSpPr>
          <p:spPr>
            <a:xfrm>
              <a:off x="6009442" y="1903786"/>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2018</a:t>
              </a:r>
            </a:p>
          </p:txBody>
        </p:sp>
        <p:cxnSp>
          <p:nvCxnSpPr>
            <p:cNvPr id="67" name="Straight Connector 66">
              <a:extLst>
                <a:ext uri="{FF2B5EF4-FFF2-40B4-BE49-F238E27FC236}">
                  <a16:creationId xmlns:a16="http://schemas.microsoft.com/office/drawing/2014/main" id="{9B4835ED-EE36-F6D0-1D76-52ED23CE0952}"/>
                </a:ext>
              </a:extLst>
            </p:cNvPr>
            <p:cNvCxnSpPr>
              <a:cxnSpLocks/>
            </p:cNvCxnSpPr>
            <p:nvPr/>
          </p:nvCxnSpPr>
          <p:spPr>
            <a:xfrm>
              <a:off x="5991701"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3BB5264C-4FA2-426A-AA2C-DECD771ECF61}"/>
              </a:ext>
            </a:extLst>
          </p:cNvPr>
          <p:cNvGrpSpPr/>
          <p:nvPr/>
        </p:nvGrpSpPr>
        <p:grpSpPr>
          <a:xfrm>
            <a:off x="7231825" y="1547282"/>
            <a:ext cx="459105" cy="261290"/>
            <a:chOff x="6898428" y="1903786"/>
            <a:chExt cx="459105" cy="261290"/>
          </a:xfrm>
        </p:grpSpPr>
        <p:sp>
          <p:nvSpPr>
            <p:cNvPr id="23" name="TextBox 22">
              <a:extLst>
                <a:ext uri="{FF2B5EF4-FFF2-40B4-BE49-F238E27FC236}">
                  <a16:creationId xmlns:a16="http://schemas.microsoft.com/office/drawing/2014/main" id="{1D0830FB-9AAE-D8B4-B6D5-90E45EE4D45C}"/>
                </a:ext>
              </a:extLst>
            </p:cNvPr>
            <p:cNvSpPr txBox="1"/>
            <p:nvPr/>
          </p:nvSpPr>
          <p:spPr>
            <a:xfrm>
              <a:off x="6920627" y="1903786"/>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2019</a:t>
              </a:r>
            </a:p>
          </p:txBody>
        </p:sp>
        <p:cxnSp>
          <p:nvCxnSpPr>
            <p:cNvPr id="68" name="Straight Connector 67">
              <a:extLst>
                <a:ext uri="{FF2B5EF4-FFF2-40B4-BE49-F238E27FC236}">
                  <a16:creationId xmlns:a16="http://schemas.microsoft.com/office/drawing/2014/main" id="{72D471E7-737D-DEB1-3EFF-5E03E4B1BADA}"/>
                </a:ext>
              </a:extLst>
            </p:cNvPr>
            <p:cNvCxnSpPr>
              <a:cxnSpLocks/>
            </p:cNvCxnSpPr>
            <p:nvPr/>
          </p:nvCxnSpPr>
          <p:spPr>
            <a:xfrm>
              <a:off x="6898428"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A7492BA8-229E-4133-B072-8E52D89BCCF0}"/>
              </a:ext>
            </a:extLst>
          </p:cNvPr>
          <p:cNvGrpSpPr/>
          <p:nvPr/>
        </p:nvGrpSpPr>
        <p:grpSpPr>
          <a:xfrm>
            <a:off x="8214139" y="1547282"/>
            <a:ext cx="459105" cy="261290"/>
            <a:chOff x="7805155" y="1903786"/>
            <a:chExt cx="459105" cy="261290"/>
          </a:xfrm>
        </p:grpSpPr>
        <p:sp>
          <p:nvSpPr>
            <p:cNvPr id="24" name="TextBox 23">
              <a:extLst>
                <a:ext uri="{FF2B5EF4-FFF2-40B4-BE49-F238E27FC236}">
                  <a16:creationId xmlns:a16="http://schemas.microsoft.com/office/drawing/2014/main" id="{B7C7B88A-0B6E-2B6B-16C1-02955BD74DC1}"/>
                </a:ext>
              </a:extLst>
            </p:cNvPr>
            <p:cNvSpPr txBox="1"/>
            <p:nvPr/>
          </p:nvSpPr>
          <p:spPr>
            <a:xfrm>
              <a:off x="7824555" y="1903786"/>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2020</a:t>
              </a:r>
            </a:p>
          </p:txBody>
        </p:sp>
        <p:cxnSp>
          <p:nvCxnSpPr>
            <p:cNvPr id="69" name="Straight Connector 68">
              <a:extLst>
                <a:ext uri="{FF2B5EF4-FFF2-40B4-BE49-F238E27FC236}">
                  <a16:creationId xmlns:a16="http://schemas.microsoft.com/office/drawing/2014/main" id="{01C9A874-FFE3-EDF2-AA42-ADEFA8C43EB9}"/>
                </a:ext>
              </a:extLst>
            </p:cNvPr>
            <p:cNvCxnSpPr>
              <a:cxnSpLocks/>
            </p:cNvCxnSpPr>
            <p:nvPr/>
          </p:nvCxnSpPr>
          <p:spPr>
            <a:xfrm>
              <a:off x="7805155"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C5B5DB64-B27C-4D71-86D1-542C146AE365}"/>
              </a:ext>
            </a:extLst>
          </p:cNvPr>
          <p:cNvGrpSpPr/>
          <p:nvPr/>
        </p:nvGrpSpPr>
        <p:grpSpPr>
          <a:xfrm>
            <a:off x="9196451" y="1546333"/>
            <a:ext cx="459105" cy="262239"/>
            <a:chOff x="8711883" y="1902837"/>
            <a:chExt cx="459105" cy="262239"/>
          </a:xfrm>
        </p:grpSpPr>
        <p:sp>
          <p:nvSpPr>
            <p:cNvPr id="56" name="TextBox 55">
              <a:extLst>
                <a:ext uri="{FF2B5EF4-FFF2-40B4-BE49-F238E27FC236}">
                  <a16:creationId xmlns:a16="http://schemas.microsoft.com/office/drawing/2014/main" id="{8BF3D1FC-CA2C-27BA-B84C-716009692D49}"/>
                </a:ext>
              </a:extLst>
            </p:cNvPr>
            <p:cNvSpPr txBox="1"/>
            <p:nvPr/>
          </p:nvSpPr>
          <p:spPr>
            <a:xfrm>
              <a:off x="8728484" y="1902837"/>
              <a:ext cx="431165" cy="1846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2021</a:t>
              </a:r>
            </a:p>
          </p:txBody>
        </p:sp>
        <p:cxnSp>
          <p:nvCxnSpPr>
            <p:cNvPr id="70" name="Straight Connector 69">
              <a:extLst>
                <a:ext uri="{FF2B5EF4-FFF2-40B4-BE49-F238E27FC236}">
                  <a16:creationId xmlns:a16="http://schemas.microsoft.com/office/drawing/2014/main" id="{0342D454-1E92-367B-760A-28D6E79A4112}"/>
                </a:ext>
              </a:extLst>
            </p:cNvPr>
            <p:cNvCxnSpPr>
              <a:cxnSpLocks/>
            </p:cNvCxnSpPr>
            <p:nvPr/>
          </p:nvCxnSpPr>
          <p:spPr>
            <a:xfrm>
              <a:off x="8711883" y="2165076"/>
              <a:ext cx="45910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8F2E8D0-7945-4088-BEC6-5B2075F36854}"/>
              </a:ext>
            </a:extLst>
          </p:cNvPr>
          <p:cNvGrpSpPr/>
          <p:nvPr/>
        </p:nvGrpSpPr>
        <p:grpSpPr>
          <a:xfrm>
            <a:off x="317499" y="2894048"/>
            <a:ext cx="11556032" cy="872206"/>
            <a:chOff x="317499" y="4081043"/>
            <a:chExt cx="11556032" cy="872206"/>
          </a:xfrm>
        </p:grpSpPr>
        <p:sp>
          <p:nvSpPr>
            <p:cNvPr id="36" name="TextBox 35">
              <a:extLst>
                <a:ext uri="{FF2B5EF4-FFF2-40B4-BE49-F238E27FC236}">
                  <a16:creationId xmlns:a16="http://schemas.microsoft.com/office/drawing/2014/main" id="{EF53BD9D-6B97-DF9D-C7FB-25170998E74B}"/>
                </a:ext>
              </a:extLst>
            </p:cNvPr>
            <p:cNvSpPr txBox="1"/>
            <p:nvPr/>
          </p:nvSpPr>
          <p:spPr>
            <a:xfrm>
              <a:off x="317500" y="4155404"/>
              <a:ext cx="2698750" cy="5078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ACC2DD"/>
                  </a:solidFill>
                  <a:effectLst/>
                  <a:uLnTx/>
                  <a:uFillTx/>
                  <a:latin typeface="Securitas Pro Office"/>
                  <a:ea typeface="+mn-ea"/>
                  <a:cs typeface="+mn-cs"/>
                </a:rPr>
                <a:t>Cash flow generation Target</a:t>
              </a:r>
              <a:br>
                <a:rPr kumimoji="0" lang="en-US" sz="1200" b="1" i="0" u="none" strike="noStrike" kern="1200" cap="none" spc="0" normalizeH="0" baseline="0" noProof="0">
                  <a:ln>
                    <a:noFill/>
                  </a:ln>
                  <a:solidFill>
                    <a:prstClr val="white"/>
                  </a:solidFill>
                  <a:effectLst/>
                  <a:uLnTx/>
                  <a:uFillTx/>
                  <a:latin typeface="Securitas Pro Office"/>
                  <a:ea typeface="+mn-ea"/>
                  <a:cs typeface="+mn-cs"/>
                </a:rPr>
              </a:br>
              <a:r>
                <a:rPr kumimoji="0" lang="en-US" sz="1050" b="0" i="0" u="none" strike="noStrike" kern="1200" cap="none" spc="0" normalizeH="0" baseline="0" noProof="0">
                  <a:ln>
                    <a:noFill/>
                  </a:ln>
                  <a:solidFill>
                    <a:prstClr val="white"/>
                  </a:solidFill>
                  <a:effectLst/>
                  <a:uLnTx/>
                  <a:uFillTx/>
                  <a:latin typeface="Securitas Pro Office"/>
                  <a:ea typeface="+mn-ea"/>
                  <a:cs typeface="+mn-cs"/>
                </a:rPr>
                <a:t>Operating cash flow in relation to operating income before amortization of 70-80%</a:t>
              </a:r>
            </a:p>
          </p:txBody>
        </p:sp>
        <p:graphicFrame>
          <p:nvGraphicFramePr>
            <p:cNvPr id="38" name="Chart 37">
              <a:extLst>
                <a:ext uri="{FF2B5EF4-FFF2-40B4-BE49-F238E27FC236}">
                  <a16:creationId xmlns:a16="http://schemas.microsoft.com/office/drawing/2014/main" id="{6FA50F4A-AF08-DF7C-B3AC-7AFEBDB45B2F}"/>
                </a:ext>
              </a:extLst>
            </p:cNvPr>
            <p:cNvGraphicFramePr>
              <a:graphicFrameLocks/>
            </p:cNvGraphicFramePr>
            <p:nvPr/>
          </p:nvGraphicFramePr>
          <p:xfrm>
            <a:off x="2905866" y="4081043"/>
            <a:ext cx="7152533" cy="872206"/>
          </p:xfrm>
          <a:graphic>
            <a:graphicData uri="http://schemas.openxmlformats.org/drawingml/2006/chart">
              <c:chart xmlns:c="http://schemas.openxmlformats.org/drawingml/2006/chart" xmlns:r="http://schemas.openxmlformats.org/officeDocument/2006/relationships" r:id="rId4"/>
            </a:graphicData>
          </a:graphic>
        </p:graphicFrame>
        <p:cxnSp>
          <p:nvCxnSpPr>
            <p:cNvPr id="73" name="Straight Connector 72">
              <a:extLst>
                <a:ext uri="{FF2B5EF4-FFF2-40B4-BE49-F238E27FC236}">
                  <a16:creationId xmlns:a16="http://schemas.microsoft.com/office/drawing/2014/main" id="{42440F1C-1AD4-9261-8CF2-123F1BE73683}"/>
                </a:ext>
              </a:extLst>
            </p:cNvPr>
            <p:cNvCxnSpPr>
              <a:cxnSpLocks/>
            </p:cNvCxnSpPr>
            <p:nvPr/>
          </p:nvCxnSpPr>
          <p:spPr>
            <a:xfrm>
              <a:off x="10757531" y="4821272"/>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453801C3-E877-C7B6-CDF5-CE1DDBC10058}"/>
                </a:ext>
              </a:extLst>
            </p:cNvPr>
            <p:cNvSpPr txBox="1"/>
            <p:nvPr/>
          </p:nvSpPr>
          <p:spPr>
            <a:xfrm>
              <a:off x="11128134" y="4286299"/>
              <a:ext cx="745397"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a-ET" sz="2800" b="0" i="0" u="none" strike="noStrike" kern="1200" cap="none" spc="0" normalizeH="0" baseline="0" noProof="0">
                  <a:ln>
                    <a:noFill/>
                  </a:ln>
                  <a:solidFill>
                    <a:srgbClr val="ACC2DD"/>
                  </a:solidFill>
                  <a:effectLst/>
                  <a:uLnTx/>
                  <a:uFillTx/>
                  <a:latin typeface="Securitas Pro Office"/>
                  <a:ea typeface="+mn-ea"/>
                  <a:cs typeface="+mn-cs"/>
                </a:rPr>
                <a:t>88%</a:t>
              </a:r>
            </a:p>
          </p:txBody>
        </p:sp>
        <p:cxnSp>
          <p:nvCxnSpPr>
            <p:cNvPr id="61" name="Straight Connector 60">
              <a:extLst>
                <a:ext uri="{FF2B5EF4-FFF2-40B4-BE49-F238E27FC236}">
                  <a16:creationId xmlns:a16="http://schemas.microsoft.com/office/drawing/2014/main" id="{A17EB1E5-49A3-174E-47B6-0F243D3B57C8}"/>
                </a:ext>
              </a:extLst>
            </p:cNvPr>
            <p:cNvCxnSpPr>
              <a:cxnSpLocks/>
            </p:cNvCxnSpPr>
            <p:nvPr/>
          </p:nvCxnSpPr>
          <p:spPr>
            <a:xfrm>
              <a:off x="317499" y="4808572"/>
              <a:ext cx="97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1BE54B3E-CB78-492D-AEDB-E8B81B68181F}"/>
              </a:ext>
            </a:extLst>
          </p:cNvPr>
          <p:cNvGrpSpPr/>
          <p:nvPr/>
        </p:nvGrpSpPr>
        <p:grpSpPr>
          <a:xfrm>
            <a:off x="317499" y="3708945"/>
            <a:ext cx="11556032" cy="872206"/>
            <a:chOff x="317499" y="5089487"/>
            <a:chExt cx="11556032" cy="872206"/>
          </a:xfrm>
        </p:grpSpPr>
        <p:sp>
          <p:nvSpPr>
            <p:cNvPr id="34" name="TextBox 33">
              <a:extLst>
                <a:ext uri="{FF2B5EF4-FFF2-40B4-BE49-F238E27FC236}">
                  <a16:creationId xmlns:a16="http://schemas.microsoft.com/office/drawing/2014/main" id="{3E9F1B46-8586-51ED-0FE8-B3E3D34C48B5}"/>
                </a:ext>
              </a:extLst>
            </p:cNvPr>
            <p:cNvSpPr txBox="1"/>
            <p:nvPr/>
          </p:nvSpPr>
          <p:spPr>
            <a:xfrm>
              <a:off x="317500" y="5160629"/>
              <a:ext cx="2697163" cy="5078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FC273F"/>
                  </a:solidFill>
                  <a:effectLst/>
                  <a:uLnTx/>
                  <a:uFillTx/>
                  <a:latin typeface="Securitas Pro Office"/>
                  <a:ea typeface="+mn-ea"/>
                  <a:cs typeface="+mn-cs"/>
                </a:rPr>
                <a:t>Leverage Target</a:t>
              </a:r>
              <a:br>
                <a:rPr kumimoji="0" lang="en-US" sz="1200" b="1" i="0" u="none" strike="noStrike" kern="1200" cap="none" spc="0" normalizeH="0" baseline="0" noProof="0">
                  <a:ln>
                    <a:noFill/>
                  </a:ln>
                  <a:solidFill>
                    <a:prstClr val="white"/>
                  </a:solidFill>
                  <a:effectLst/>
                  <a:uLnTx/>
                  <a:uFillTx/>
                  <a:latin typeface="Securitas Pro Office"/>
                  <a:ea typeface="+mn-ea"/>
                  <a:cs typeface="+mn-cs"/>
                </a:rPr>
              </a:br>
              <a:r>
                <a:rPr kumimoji="0" lang="en-US" sz="1050" b="0" i="0" u="none" strike="noStrike" kern="1200" cap="none" spc="0" normalizeH="0" baseline="0" noProof="0">
                  <a:ln>
                    <a:noFill/>
                  </a:ln>
                  <a:solidFill>
                    <a:prstClr val="white"/>
                  </a:solidFill>
                  <a:effectLst/>
                  <a:uLnTx/>
                  <a:uFillTx/>
                  <a:latin typeface="Securitas Pro Office"/>
                  <a:ea typeface="+mn-ea"/>
                  <a:cs typeface="+mn-cs"/>
                </a:rPr>
                <a:t>Net debt/EBITDA  target of 2.5x</a:t>
              </a:r>
              <a:br>
                <a:rPr kumimoji="0" lang="en-US" sz="1050" b="0" i="0" u="none" strike="noStrike" kern="1200" cap="none" spc="0" normalizeH="0" baseline="0" noProof="0">
                  <a:ln>
                    <a:noFill/>
                  </a:ln>
                  <a:solidFill>
                    <a:prstClr val="white"/>
                  </a:solidFill>
                  <a:effectLst/>
                  <a:uLnTx/>
                  <a:uFillTx/>
                  <a:latin typeface="Securitas Pro Office"/>
                  <a:ea typeface="+mn-ea"/>
                  <a:cs typeface="+mn-cs"/>
                </a:rPr>
              </a:br>
              <a:endParaRPr kumimoji="0" lang="en-US" sz="1050" b="0" i="0" u="none" strike="noStrike" kern="1200" cap="none" spc="0" normalizeH="0" baseline="0" noProof="0">
                <a:ln>
                  <a:noFill/>
                </a:ln>
                <a:solidFill>
                  <a:prstClr val="white"/>
                </a:solidFill>
                <a:effectLst/>
                <a:uLnTx/>
                <a:uFillTx/>
                <a:latin typeface="Securitas Pro Office"/>
                <a:ea typeface="+mn-ea"/>
                <a:cs typeface="+mn-cs"/>
              </a:endParaRPr>
            </a:p>
          </p:txBody>
        </p:sp>
        <p:graphicFrame>
          <p:nvGraphicFramePr>
            <p:cNvPr id="42" name="Chart 41">
              <a:extLst>
                <a:ext uri="{FF2B5EF4-FFF2-40B4-BE49-F238E27FC236}">
                  <a16:creationId xmlns:a16="http://schemas.microsoft.com/office/drawing/2014/main" id="{A33DC4E0-F055-A66B-668A-BAFA4E5DF843}"/>
                </a:ext>
              </a:extLst>
            </p:cNvPr>
            <p:cNvGraphicFramePr>
              <a:graphicFrameLocks/>
            </p:cNvGraphicFramePr>
            <p:nvPr/>
          </p:nvGraphicFramePr>
          <p:xfrm>
            <a:off x="2905866" y="5089487"/>
            <a:ext cx="7152533" cy="872206"/>
          </p:xfrm>
          <a:graphic>
            <a:graphicData uri="http://schemas.openxmlformats.org/drawingml/2006/chart">
              <c:chart xmlns:c="http://schemas.openxmlformats.org/drawingml/2006/chart" xmlns:r="http://schemas.openxmlformats.org/officeDocument/2006/relationships" r:id="rId5"/>
            </a:graphicData>
          </a:graphic>
        </p:graphicFrame>
        <p:cxnSp>
          <p:nvCxnSpPr>
            <p:cNvPr id="72" name="Straight Connector 71">
              <a:extLst>
                <a:ext uri="{FF2B5EF4-FFF2-40B4-BE49-F238E27FC236}">
                  <a16:creationId xmlns:a16="http://schemas.microsoft.com/office/drawing/2014/main" id="{0CB91C55-0AFC-5273-E1CB-62D82290A7D5}"/>
                </a:ext>
              </a:extLst>
            </p:cNvPr>
            <p:cNvCxnSpPr>
              <a:cxnSpLocks/>
            </p:cNvCxnSpPr>
            <p:nvPr/>
          </p:nvCxnSpPr>
          <p:spPr>
            <a:xfrm>
              <a:off x="10757531" y="5814190"/>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6B570B03-E08A-B898-8FC7-FFB72BD89CBA}"/>
                </a:ext>
              </a:extLst>
            </p:cNvPr>
            <p:cNvSpPr txBox="1"/>
            <p:nvPr/>
          </p:nvSpPr>
          <p:spPr>
            <a:xfrm>
              <a:off x="11294846" y="5285185"/>
              <a:ext cx="57868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a-ET" sz="2800" b="0" i="0" u="none" strike="noStrike" kern="1200" cap="none" spc="0" normalizeH="0" baseline="0" noProof="0">
                  <a:ln>
                    <a:noFill/>
                  </a:ln>
                  <a:solidFill>
                    <a:srgbClr val="FC273F"/>
                  </a:solidFill>
                  <a:effectLst/>
                  <a:uLnTx/>
                  <a:uFillTx/>
                  <a:latin typeface="Securitas Pro Office"/>
                  <a:ea typeface="+mn-ea"/>
                  <a:cs typeface="+mn-cs"/>
                </a:rPr>
                <a:t>2.1x</a:t>
              </a:r>
            </a:p>
          </p:txBody>
        </p:sp>
        <p:cxnSp>
          <p:nvCxnSpPr>
            <p:cNvPr id="60" name="Straight Connector 59">
              <a:extLst>
                <a:ext uri="{FF2B5EF4-FFF2-40B4-BE49-F238E27FC236}">
                  <a16:creationId xmlns:a16="http://schemas.microsoft.com/office/drawing/2014/main" id="{28602D25-E6E5-C913-7622-BA71FCC7D8C4}"/>
                </a:ext>
              </a:extLst>
            </p:cNvPr>
            <p:cNvCxnSpPr>
              <a:cxnSpLocks/>
            </p:cNvCxnSpPr>
            <p:nvPr/>
          </p:nvCxnSpPr>
          <p:spPr>
            <a:xfrm>
              <a:off x="317499" y="5823715"/>
              <a:ext cx="97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974FEBC6-512A-4319-A725-CAECF79E4E9B}"/>
              </a:ext>
            </a:extLst>
          </p:cNvPr>
          <p:cNvGrpSpPr/>
          <p:nvPr/>
        </p:nvGrpSpPr>
        <p:grpSpPr>
          <a:xfrm>
            <a:off x="315913" y="5400186"/>
            <a:ext cx="11557618" cy="663671"/>
            <a:chOff x="315913" y="3149456"/>
            <a:chExt cx="11557618" cy="663671"/>
          </a:xfrm>
        </p:grpSpPr>
        <p:sp>
          <p:nvSpPr>
            <p:cNvPr id="37" name="TextBox 36">
              <a:extLst>
                <a:ext uri="{FF2B5EF4-FFF2-40B4-BE49-F238E27FC236}">
                  <a16:creationId xmlns:a16="http://schemas.microsoft.com/office/drawing/2014/main" id="{84979D43-C98C-3F1D-F9C6-12836D2790FC}"/>
                </a:ext>
              </a:extLst>
            </p:cNvPr>
            <p:cNvSpPr txBox="1"/>
            <p:nvPr/>
          </p:nvSpPr>
          <p:spPr>
            <a:xfrm>
              <a:off x="315913" y="3149456"/>
              <a:ext cx="2349500" cy="507831"/>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8D5FFF"/>
                  </a:solidFill>
                  <a:effectLst/>
                  <a:uLnTx/>
                  <a:uFillTx/>
                  <a:latin typeface="Securitas Pro Office"/>
                  <a:ea typeface="+mn-ea"/>
                  <a:cs typeface="+mn-cs"/>
                </a:rPr>
                <a:t>Strategic transformation</a:t>
              </a:r>
              <a:br>
                <a:rPr kumimoji="0" lang="en-US" sz="1200" b="1" i="0" u="none" strike="noStrike" kern="1200" cap="none" spc="0" normalizeH="0" baseline="0" noProof="0">
                  <a:ln>
                    <a:noFill/>
                  </a:ln>
                  <a:solidFill>
                    <a:prstClr val="white"/>
                  </a:solidFill>
                  <a:effectLst/>
                  <a:uLnTx/>
                  <a:uFillTx/>
                  <a:latin typeface="Securitas Pro Office"/>
                  <a:ea typeface="+mn-ea"/>
                  <a:cs typeface="+mn-cs"/>
                </a:rPr>
              </a:br>
              <a:r>
                <a:rPr kumimoji="0" lang="en-US" sz="1050" b="0" i="0" u="none" strike="noStrike" kern="1200" cap="none" spc="0" normalizeH="0" baseline="0" noProof="0">
                  <a:ln>
                    <a:noFill/>
                  </a:ln>
                  <a:solidFill>
                    <a:prstClr val="white"/>
                  </a:solidFill>
                  <a:effectLst/>
                  <a:uLnTx/>
                  <a:uFillTx/>
                  <a:latin typeface="Securitas Pro Office"/>
                  <a:ea typeface="+mn-ea"/>
                  <a:cs typeface="+mn-cs"/>
                </a:rPr>
                <a:t>Increase Technology </a:t>
              </a:r>
              <a:r>
                <a:rPr lang="en-GB" sz="1050"/>
                <a:t>&amp;</a:t>
              </a:r>
              <a:r>
                <a:rPr kumimoji="0" lang="en-US" sz="1050" b="0" i="0" u="none" strike="noStrike" kern="1200" cap="none" spc="0" normalizeH="0" baseline="0" noProof="0">
                  <a:ln>
                    <a:noFill/>
                  </a:ln>
                  <a:solidFill>
                    <a:prstClr val="white"/>
                  </a:solidFill>
                  <a:effectLst/>
                  <a:uLnTx/>
                  <a:uFillTx/>
                  <a:latin typeface="Securitas Pro Office"/>
                  <a:ea typeface="+mn-ea"/>
                  <a:cs typeface="+mn-cs"/>
                </a:rPr>
                <a:t> Solutions sales by 2x (2018 vs. 2023)</a:t>
              </a:r>
            </a:p>
          </p:txBody>
        </p:sp>
        <p:cxnSp>
          <p:nvCxnSpPr>
            <p:cNvPr id="80" name="Straight Connector 79">
              <a:extLst>
                <a:ext uri="{FF2B5EF4-FFF2-40B4-BE49-F238E27FC236}">
                  <a16:creationId xmlns:a16="http://schemas.microsoft.com/office/drawing/2014/main" id="{CE32D900-CA68-5AF6-AF29-E01043E184FC}"/>
                </a:ext>
              </a:extLst>
            </p:cNvPr>
            <p:cNvCxnSpPr>
              <a:cxnSpLocks/>
            </p:cNvCxnSpPr>
            <p:nvPr/>
          </p:nvCxnSpPr>
          <p:spPr>
            <a:xfrm>
              <a:off x="317499" y="3813127"/>
              <a:ext cx="97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EA6AF28-83FE-743F-BC08-9EBADE026547}"/>
                </a:ext>
              </a:extLst>
            </p:cNvPr>
            <p:cNvCxnSpPr>
              <a:cxnSpLocks/>
            </p:cNvCxnSpPr>
            <p:nvPr/>
          </p:nvCxnSpPr>
          <p:spPr>
            <a:xfrm>
              <a:off x="10757531" y="3813127"/>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DAC6519C-BAE1-3AB4-2748-5E29FE650B83}"/>
                </a:ext>
              </a:extLst>
            </p:cNvPr>
            <p:cNvSpPr txBox="1"/>
            <p:nvPr/>
          </p:nvSpPr>
          <p:spPr>
            <a:xfrm>
              <a:off x="11274078" y="3276888"/>
              <a:ext cx="594715"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D5FFF"/>
                  </a:solidFill>
                  <a:effectLst/>
                  <a:uLnTx/>
                  <a:uFillTx/>
                  <a:latin typeface="Securitas Pro Office"/>
                  <a:ea typeface="+mn-ea"/>
                  <a:cs typeface="+mn-cs"/>
                </a:rPr>
                <a:t>~</a:t>
              </a:r>
              <a:r>
                <a:rPr kumimoji="0" lang="aa-ET" sz="2800" b="0" i="0" u="none" strike="noStrike" kern="1200" cap="none" spc="0" normalizeH="0" baseline="0" noProof="0">
                  <a:ln>
                    <a:noFill/>
                  </a:ln>
                  <a:solidFill>
                    <a:srgbClr val="8D5FFF"/>
                  </a:solidFill>
                  <a:effectLst/>
                  <a:uLnTx/>
                  <a:uFillTx/>
                  <a:latin typeface="Securitas Pro Office"/>
                  <a:ea typeface="+mn-ea"/>
                  <a:cs typeface="+mn-cs"/>
                </a:rPr>
                <a:t>2x</a:t>
              </a:r>
            </a:p>
          </p:txBody>
        </p:sp>
        <p:sp>
          <p:nvSpPr>
            <p:cNvPr id="86" name="Rectangle: Rounded Corners 3">
              <a:extLst>
                <a:ext uri="{FF2B5EF4-FFF2-40B4-BE49-F238E27FC236}">
                  <a16:creationId xmlns:a16="http://schemas.microsoft.com/office/drawing/2014/main" id="{B7F402F6-AAC5-DF3F-1641-5EC7B7C71FBE}"/>
                </a:ext>
              </a:extLst>
            </p:cNvPr>
            <p:cNvSpPr/>
            <p:nvPr/>
          </p:nvSpPr>
          <p:spPr>
            <a:xfrm>
              <a:off x="6249511" y="3192808"/>
              <a:ext cx="903304" cy="51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Securitas Pro Office"/>
                  <a:ea typeface="+mn-ea"/>
                  <a:cs typeface="+mn-cs"/>
                </a:rPr>
                <a:t>2018</a:t>
              </a:r>
              <a:br>
                <a:rPr kumimoji="0" lang="en-GB" sz="1600" b="1" i="0" u="none" strike="noStrike" kern="1200" cap="none" spc="0" normalizeH="0" baseline="0" noProof="0">
                  <a:ln>
                    <a:noFill/>
                  </a:ln>
                  <a:solidFill>
                    <a:prstClr val="white"/>
                  </a:solidFill>
                  <a:effectLst/>
                  <a:uLnTx/>
                  <a:uFillTx/>
                  <a:latin typeface="Securitas Pro Office"/>
                  <a:ea typeface="+mn-ea"/>
                  <a:cs typeface="+mn-cs"/>
                </a:rPr>
              </a:br>
              <a:r>
                <a:rPr kumimoji="0" lang="en-GB" sz="1600" b="1" i="0" u="none" strike="noStrike" kern="1200" cap="none" spc="0" normalizeH="0" baseline="0" noProof="0">
                  <a:ln>
                    <a:noFill/>
                  </a:ln>
                  <a:solidFill>
                    <a:srgbClr val="8D5FFF"/>
                  </a:solidFill>
                  <a:effectLst/>
                  <a:uLnTx/>
                  <a:uFillTx/>
                  <a:latin typeface="Securitas Pro Office"/>
                  <a:ea typeface="+mn-ea"/>
                  <a:cs typeface="+mn-cs"/>
                </a:rPr>
                <a:t>BSEK 20.4</a:t>
              </a:r>
            </a:p>
          </p:txBody>
        </p:sp>
        <p:sp>
          <p:nvSpPr>
            <p:cNvPr id="87" name="Rectangle: Rounded Corners 15">
              <a:extLst>
                <a:ext uri="{FF2B5EF4-FFF2-40B4-BE49-F238E27FC236}">
                  <a16:creationId xmlns:a16="http://schemas.microsoft.com/office/drawing/2014/main" id="{FEA1A528-7393-B275-4493-7350A2CF309A}"/>
                </a:ext>
              </a:extLst>
            </p:cNvPr>
            <p:cNvSpPr/>
            <p:nvPr/>
          </p:nvSpPr>
          <p:spPr>
            <a:xfrm>
              <a:off x="8974351" y="3192808"/>
              <a:ext cx="903304" cy="5149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Securitas Pro Office"/>
                  <a:ea typeface="+mn-ea"/>
                  <a:cs typeface="+mn-cs"/>
                </a:rPr>
                <a:t>2021 combined</a:t>
              </a:r>
              <a:br>
                <a:rPr kumimoji="0" lang="en-GB" sz="1600" b="1" i="0" u="none" strike="noStrike" kern="1200" cap="none" spc="0" normalizeH="0" baseline="0" noProof="0">
                  <a:ln>
                    <a:noFill/>
                  </a:ln>
                  <a:solidFill>
                    <a:prstClr val="white"/>
                  </a:solidFill>
                  <a:effectLst/>
                  <a:uLnTx/>
                  <a:uFillTx/>
                  <a:latin typeface="Securitas Pro Office"/>
                  <a:ea typeface="+mn-ea"/>
                  <a:cs typeface="+mn-cs"/>
                </a:rPr>
              </a:br>
              <a:r>
                <a:rPr kumimoji="0" lang="en-GB" sz="1600" b="1" i="0" u="none" strike="noStrike" kern="1200" cap="none" spc="0" normalizeH="0" baseline="0" noProof="0">
                  <a:ln>
                    <a:noFill/>
                  </a:ln>
                  <a:solidFill>
                    <a:srgbClr val="8D5FFF"/>
                  </a:solidFill>
                  <a:effectLst/>
                  <a:uLnTx/>
                  <a:uFillTx/>
                  <a:latin typeface="Securitas Pro Office"/>
                  <a:ea typeface="+mn-ea"/>
                  <a:cs typeface="+mn-cs"/>
                </a:rPr>
                <a:t>BSEK 38.3</a:t>
              </a:r>
            </a:p>
          </p:txBody>
        </p:sp>
        <p:pic>
          <p:nvPicPr>
            <p:cNvPr id="88" name="Graphic 87">
              <a:extLst>
                <a:ext uri="{FF2B5EF4-FFF2-40B4-BE49-F238E27FC236}">
                  <a16:creationId xmlns:a16="http://schemas.microsoft.com/office/drawing/2014/main" id="{62B87BBF-76B0-80B2-A9AB-8F7400874E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31702" y="3223003"/>
              <a:ext cx="490884" cy="490884"/>
            </a:xfrm>
            <a:prstGeom prst="rect">
              <a:avLst/>
            </a:prstGeom>
          </p:spPr>
        </p:pic>
      </p:grpSp>
      <p:grpSp>
        <p:nvGrpSpPr>
          <p:cNvPr id="25" name="Group 24">
            <a:extLst>
              <a:ext uri="{FF2B5EF4-FFF2-40B4-BE49-F238E27FC236}">
                <a16:creationId xmlns:a16="http://schemas.microsoft.com/office/drawing/2014/main" id="{58FD8D46-4C5D-45BC-8BC6-40A9354D7B01}"/>
              </a:ext>
            </a:extLst>
          </p:cNvPr>
          <p:cNvGrpSpPr/>
          <p:nvPr/>
        </p:nvGrpSpPr>
        <p:grpSpPr>
          <a:xfrm>
            <a:off x="317499" y="1955238"/>
            <a:ext cx="11556032" cy="962519"/>
            <a:chOff x="317499" y="2182402"/>
            <a:chExt cx="11556032" cy="962519"/>
          </a:xfrm>
        </p:grpSpPr>
        <p:sp>
          <p:nvSpPr>
            <p:cNvPr id="30" name="TextBox 29">
              <a:extLst>
                <a:ext uri="{FF2B5EF4-FFF2-40B4-BE49-F238E27FC236}">
                  <a16:creationId xmlns:a16="http://schemas.microsoft.com/office/drawing/2014/main" id="{5E24ED4C-7034-7AF9-A716-3F0E92B861B9}"/>
                </a:ext>
              </a:extLst>
            </p:cNvPr>
            <p:cNvSpPr txBox="1"/>
            <p:nvPr/>
          </p:nvSpPr>
          <p:spPr>
            <a:xfrm>
              <a:off x="317500" y="2182402"/>
              <a:ext cx="2867827" cy="669414"/>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Profitability Target</a:t>
              </a:r>
              <a:br>
                <a:rPr kumimoji="0" lang="en-US" sz="1200" b="1" i="0" u="none" strike="noStrike" kern="1200" cap="none" spc="0" normalizeH="0" baseline="0" noProof="0">
                  <a:ln>
                    <a:noFill/>
                  </a:ln>
                  <a:solidFill>
                    <a:prstClr val="white"/>
                  </a:solidFill>
                  <a:effectLst/>
                  <a:uLnTx/>
                  <a:uFillTx/>
                  <a:latin typeface="Securitas Pro Office"/>
                  <a:ea typeface="+mn-ea"/>
                  <a:cs typeface="+mn-cs"/>
                </a:rPr>
              </a:br>
              <a:r>
                <a:rPr kumimoji="0" lang="en-US" sz="1050" b="0" i="0" u="none" strike="noStrike" kern="1200" cap="none" spc="0" normalizeH="0" baseline="0" noProof="0">
                  <a:ln>
                    <a:noFill/>
                  </a:ln>
                  <a:solidFill>
                    <a:prstClr val="white"/>
                  </a:solidFill>
                  <a:effectLst/>
                  <a:uLnTx/>
                  <a:uFillTx/>
                  <a:latin typeface="Securitas Pro Office"/>
                  <a:ea typeface="+mn-ea"/>
                  <a:cs typeface="+mn-cs"/>
                </a:rPr>
                <a:t>Annual real EPS growth target of 10% on average </a:t>
              </a:r>
              <a:r>
                <a:rPr kumimoji="0" lang="en-US" sz="1050" b="0" i="0" u="none" strike="noStrike" kern="1200" cap="none" spc="0" normalizeH="0" baseline="30000" noProof="0">
                  <a:ln>
                    <a:noFill/>
                  </a:ln>
                  <a:solidFill>
                    <a:prstClr val="white"/>
                  </a:solidFill>
                  <a:effectLst/>
                  <a:uLnTx/>
                  <a:uFillTx/>
                  <a:latin typeface="Securitas Pro Office"/>
                  <a:ea typeface="+mn-ea"/>
                  <a:cs typeface="+mn-cs"/>
                </a:rPr>
                <a:t>(1)</a:t>
              </a:r>
              <a:br>
                <a:rPr kumimoji="0" lang="en-US" sz="1050" b="0" i="0" u="none" strike="noStrike" kern="1200" cap="none" spc="0" normalizeH="0" baseline="0" noProof="0">
                  <a:ln>
                    <a:noFill/>
                  </a:ln>
                  <a:solidFill>
                    <a:prstClr val="white"/>
                  </a:solidFill>
                  <a:effectLst/>
                  <a:uLnTx/>
                  <a:uFillTx/>
                  <a:latin typeface="Securitas Pro Office"/>
                  <a:ea typeface="+mn-ea"/>
                  <a:cs typeface="+mn-cs"/>
                </a:rPr>
              </a:br>
              <a:endParaRPr kumimoji="0" lang="en-US" sz="1050" b="0" i="0" u="none" strike="noStrike" kern="1200" cap="none" spc="0" normalizeH="0" baseline="0" noProof="0">
                <a:ln>
                  <a:noFill/>
                </a:ln>
                <a:solidFill>
                  <a:prstClr val="white"/>
                </a:solidFill>
                <a:effectLst/>
                <a:uLnTx/>
                <a:uFillTx/>
                <a:latin typeface="Securitas Pro Office"/>
                <a:ea typeface="+mn-ea"/>
                <a:cs typeface="+mn-cs"/>
              </a:endParaRPr>
            </a:p>
          </p:txBody>
        </p:sp>
        <p:cxnSp>
          <p:nvCxnSpPr>
            <p:cNvPr id="71" name="Straight Connector 70">
              <a:extLst>
                <a:ext uri="{FF2B5EF4-FFF2-40B4-BE49-F238E27FC236}">
                  <a16:creationId xmlns:a16="http://schemas.microsoft.com/office/drawing/2014/main" id="{F4435BEB-FC05-BE34-6BBC-FB11C98A308B}"/>
                </a:ext>
              </a:extLst>
            </p:cNvPr>
            <p:cNvCxnSpPr>
              <a:cxnSpLocks/>
            </p:cNvCxnSpPr>
            <p:nvPr/>
          </p:nvCxnSpPr>
          <p:spPr>
            <a:xfrm>
              <a:off x="10757531" y="2828327"/>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968D9857-E8FC-4261-33BA-0B57192D2C9F}"/>
                </a:ext>
              </a:extLst>
            </p:cNvPr>
            <p:cNvSpPr txBox="1"/>
            <p:nvPr/>
          </p:nvSpPr>
          <p:spPr>
            <a:xfrm>
              <a:off x="11349349" y="2299323"/>
              <a:ext cx="524182"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prstClr val="white"/>
                  </a:solidFill>
                  <a:effectLst/>
                  <a:uLnTx/>
                  <a:uFillTx/>
                  <a:latin typeface="Securitas Pro Office"/>
                  <a:ea typeface="+mn-ea"/>
                  <a:cs typeface="+mn-cs"/>
                </a:rPr>
                <a:t>9%</a:t>
              </a:r>
              <a:endParaRPr kumimoji="0" lang="aa-ET" sz="2800" b="0" i="0" u="none" strike="noStrike" kern="1200" cap="none" spc="0" normalizeH="0" baseline="0" noProof="0">
                <a:ln>
                  <a:noFill/>
                </a:ln>
                <a:solidFill>
                  <a:prstClr val="white"/>
                </a:solidFill>
                <a:effectLst/>
                <a:uLnTx/>
                <a:uFillTx/>
                <a:latin typeface="Securitas Pro Office"/>
                <a:ea typeface="+mn-ea"/>
                <a:cs typeface="+mn-cs"/>
              </a:endParaRPr>
            </a:p>
          </p:txBody>
        </p:sp>
        <p:cxnSp>
          <p:nvCxnSpPr>
            <p:cNvPr id="59" name="Straight Connector 58">
              <a:extLst>
                <a:ext uri="{FF2B5EF4-FFF2-40B4-BE49-F238E27FC236}">
                  <a16:creationId xmlns:a16="http://schemas.microsoft.com/office/drawing/2014/main" id="{D1652CCA-1D60-8089-875A-6F9FCFD9CCC0}"/>
                </a:ext>
              </a:extLst>
            </p:cNvPr>
            <p:cNvCxnSpPr>
              <a:cxnSpLocks/>
            </p:cNvCxnSpPr>
            <p:nvPr/>
          </p:nvCxnSpPr>
          <p:spPr>
            <a:xfrm>
              <a:off x="317499" y="2828327"/>
              <a:ext cx="97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0" name="Chart 49">
              <a:extLst>
                <a:ext uri="{FF2B5EF4-FFF2-40B4-BE49-F238E27FC236}">
                  <a16:creationId xmlns:a16="http://schemas.microsoft.com/office/drawing/2014/main" id="{5FDB1C5D-AFA5-4831-8C00-D9BF91688570}"/>
                </a:ext>
              </a:extLst>
            </p:cNvPr>
            <p:cNvGraphicFramePr>
              <a:graphicFrameLocks/>
            </p:cNvGraphicFramePr>
            <p:nvPr/>
          </p:nvGraphicFramePr>
          <p:xfrm>
            <a:off x="2905867" y="2273721"/>
            <a:ext cx="7152764" cy="871200"/>
          </p:xfrm>
          <a:graphic>
            <a:graphicData uri="http://schemas.openxmlformats.org/drawingml/2006/chart">
              <c:chart xmlns:c="http://schemas.openxmlformats.org/drawingml/2006/chart" xmlns:r="http://schemas.openxmlformats.org/officeDocument/2006/relationships" r:id="rId8"/>
            </a:graphicData>
          </a:graphic>
        </p:graphicFrame>
      </p:grpSp>
      <p:sp>
        <p:nvSpPr>
          <p:cNvPr id="114" name="TextBox 113">
            <a:extLst>
              <a:ext uri="{FF2B5EF4-FFF2-40B4-BE49-F238E27FC236}">
                <a16:creationId xmlns:a16="http://schemas.microsoft.com/office/drawing/2014/main" id="{1EB49714-6372-43B8-AD5F-3822FAFBDD61}"/>
              </a:ext>
            </a:extLst>
          </p:cNvPr>
          <p:cNvSpPr txBox="1"/>
          <p:nvPr/>
        </p:nvSpPr>
        <p:spPr>
          <a:xfrm>
            <a:off x="317501" y="4592173"/>
            <a:ext cx="2349500" cy="692497"/>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200" b="1" i="0" u="none" strike="noStrike" kern="1200" cap="none" spc="0" normalizeH="0" baseline="0" noProof="0">
                <a:ln>
                  <a:noFill/>
                </a:ln>
                <a:solidFill>
                  <a:srgbClr val="C2B4FC"/>
                </a:solidFill>
                <a:effectLst/>
                <a:uLnTx/>
                <a:uFillTx/>
                <a:latin typeface="Securitas Pro Office"/>
                <a:ea typeface="+mn-ea"/>
                <a:cs typeface="+mn-cs"/>
              </a:rPr>
              <a:t>Dividend ratio</a:t>
            </a:r>
            <a:br>
              <a:rPr kumimoji="0" lang="en-US" sz="1200" b="1" i="0" u="none" strike="noStrike" kern="1200" cap="none" spc="0" normalizeH="0" baseline="0" noProof="0">
                <a:ln>
                  <a:noFill/>
                </a:ln>
                <a:solidFill>
                  <a:srgbClr val="C2B4FC"/>
                </a:solidFill>
                <a:effectLst/>
                <a:uLnTx/>
                <a:uFillTx/>
                <a:latin typeface="Securitas Pro Office"/>
                <a:ea typeface="+mn-ea"/>
                <a:cs typeface="+mn-cs"/>
              </a:rPr>
            </a:br>
            <a:r>
              <a:rPr lang="en-US" sz="1050">
                <a:solidFill>
                  <a:prstClr val="white"/>
                </a:solidFill>
                <a:latin typeface="Securitas Pro Office"/>
              </a:rPr>
              <a:t>Dividend of </a:t>
            </a:r>
            <a:r>
              <a:rPr kumimoji="0" lang="en-GB" sz="1050" b="0" i="0" u="none" strike="noStrike" kern="1200" cap="none" spc="0" normalizeH="0" baseline="0" noProof="0">
                <a:ln>
                  <a:noFill/>
                </a:ln>
                <a:solidFill>
                  <a:prstClr val="white"/>
                </a:solidFill>
                <a:effectLst/>
                <a:uLnTx/>
                <a:uFillTx/>
                <a:latin typeface="Securitas Pro Office"/>
                <a:ea typeface="+mn-ea"/>
                <a:cs typeface="+mn-cs"/>
              </a:rPr>
              <a:t>50-60 percent of annual net income</a:t>
            </a:r>
            <a:br>
              <a:rPr kumimoji="0" lang="en-US" sz="1050" b="0" i="0" u="none" strike="noStrike" kern="1200" cap="none" spc="0" normalizeH="0" baseline="0" noProof="0">
                <a:ln>
                  <a:noFill/>
                </a:ln>
                <a:solidFill>
                  <a:prstClr val="white"/>
                </a:solidFill>
                <a:effectLst/>
                <a:uLnTx/>
                <a:uFillTx/>
                <a:latin typeface="Securitas Pro Office"/>
                <a:ea typeface="+mn-ea"/>
                <a:cs typeface="+mn-cs"/>
              </a:rPr>
            </a:br>
            <a:endParaRPr kumimoji="0" lang="en-US" sz="1050" b="0" i="0" u="none" strike="noStrike" kern="1200" cap="none" spc="0" normalizeH="0" baseline="0" noProof="0">
              <a:ln>
                <a:noFill/>
              </a:ln>
              <a:solidFill>
                <a:prstClr val="white"/>
              </a:solidFill>
              <a:effectLst/>
              <a:uLnTx/>
              <a:uFillTx/>
              <a:latin typeface="Securitas Pro Office"/>
              <a:ea typeface="+mn-ea"/>
              <a:cs typeface="+mn-cs"/>
            </a:endParaRPr>
          </a:p>
        </p:txBody>
      </p:sp>
      <p:cxnSp>
        <p:nvCxnSpPr>
          <p:cNvPr id="116" name="Straight Connector 115">
            <a:extLst>
              <a:ext uri="{FF2B5EF4-FFF2-40B4-BE49-F238E27FC236}">
                <a16:creationId xmlns:a16="http://schemas.microsoft.com/office/drawing/2014/main" id="{10A83BD4-EBE6-44E4-8D74-11CC962B541B}"/>
              </a:ext>
            </a:extLst>
          </p:cNvPr>
          <p:cNvCxnSpPr>
            <a:cxnSpLocks/>
          </p:cNvCxnSpPr>
          <p:nvPr/>
        </p:nvCxnSpPr>
        <p:spPr>
          <a:xfrm>
            <a:off x="10757531" y="5245734"/>
            <a:ext cx="11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Box 116">
            <a:extLst>
              <a:ext uri="{FF2B5EF4-FFF2-40B4-BE49-F238E27FC236}">
                <a16:creationId xmlns:a16="http://schemas.microsoft.com/office/drawing/2014/main" id="{D671C108-6C36-41AB-BCEE-964EDFF7E230}"/>
              </a:ext>
            </a:extLst>
          </p:cNvPr>
          <p:cNvSpPr txBox="1"/>
          <p:nvPr/>
        </p:nvSpPr>
        <p:spPr>
          <a:xfrm>
            <a:off x="11137989" y="4716729"/>
            <a:ext cx="730969"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srgbClr val="C2B4FC"/>
                </a:solidFill>
                <a:effectLst/>
                <a:uLnTx/>
                <a:uFillTx/>
                <a:latin typeface="Securitas Pro Office"/>
                <a:ea typeface="+mn-ea"/>
                <a:cs typeface="+mn-cs"/>
              </a:rPr>
              <a:t>53%</a:t>
            </a:r>
            <a:endParaRPr kumimoji="0" lang="aa-ET" sz="2800" b="0" i="0" u="none" strike="noStrike" kern="1200" cap="none" spc="0" normalizeH="0" baseline="0" noProof="0">
              <a:ln>
                <a:noFill/>
              </a:ln>
              <a:solidFill>
                <a:srgbClr val="C2B4FC"/>
              </a:solidFill>
              <a:effectLst/>
              <a:uLnTx/>
              <a:uFillTx/>
              <a:latin typeface="Securitas Pro Office"/>
              <a:ea typeface="+mn-ea"/>
              <a:cs typeface="+mn-cs"/>
            </a:endParaRPr>
          </a:p>
        </p:txBody>
      </p:sp>
      <p:cxnSp>
        <p:nvCxnSpPr>
          <p:cNvPr id="118" name="Straight Connector 117">
            <a:extLst>
              <a:ext uri="{FF2B5EF4-FFF2-40B4-BE49-F238E27FC236}">
                <a16:creationId xmlns:a16="http://schemas.microsoft.com/office/drawing/2014/main" id="{12C692EC-4434-4CEC-8AB8-52793D687F67}"/>
              </a:ext>
            </a:extLst>
          </p:cNvPr>
          <p:cNvCxnSpPr>
            <a:cxnSpLocks/>
          </p:cNvCxnSpPr>
          <p:nvPr/>
        </p:nvCxnSpPr>
        <p:spPr>
          <a:xfrm>
            <a:off x="317499" y="5245734"/>
            <a:ext cx="975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9" name="Chart 118">
            <a:extLst>
              <a:ext uri="{FF2B5EF4-FFF2-40B4-BE49-F238E27FC236}">
                <a16:creationId xmlns:a16="http://schemas.microsoft.com/office/drawing/2014/main" id="{CEE8119C-7BEF-4AD8-A76F-885F2DBCD607}"/>
              </a:ext>
            </a:extLst>
          </p:cNvPr>
          <p:cNvGraphicFramePr>
            <a:graphicFrameLocks/>
          </p:cNvGraphicFramePr>
          <p:nvPr>
            <p:extLst>
              <p:ext uri="{D42A27DB-BD31-4B8C-83A1-F6EECF244321}">
                <p14:modId xmlns:p14="http://schemas.microsoft.com/office/powerpoint/2010/main" val="2908896385"/>
              </p:ext>
            </p:extLst>
          </p:nvPr>
        </p:nvGraphicFramePr>
        <p:xfrm>
          <a:off x="2905866" y="4516268"/>
          <a:ext cx="7153200" cy="871200"/>
        </p:xfrm>
        <a:graphic>
          <a:graphicData uri="http://schemas.openxmlformats.org/drawingml/2006/chart">
            <c:chart xmlns:c="http://schemas.openxmlformats.org/drawingml/2006/chart" xmlns:r="http://schemas.openxmlformats.org/officeDocument/2006/relationships" r:id="rId9"/>
          </a:graphicData>
        </a:graphic>
      </p:graphicFrame>
      <p:sp>
        <p:nvSpPr>
          <p:cNvPr id="62" name="Rectangle: Rounded Corners 15">
            <a:extLst>
              <a:ext uri="{FF2B5EF4-FFF2-40B4-BE49-F238E27FC236}">
                <a16:creationId xmlns:a16="http://schemas.microsoft.com/office/drawing/2014/main" id="{6D6EF2BD-8BC2-435C-B207-4EFAF1096FC9}"/>
              </a:ext>
            </a:extLst>
          </p:cNvPr>
          <p:cNvSpPr/>
          <p:nvPr/>
        </p:nvSpPr>
        <p:spPr>
          <a:xfrm>
            <a:off x="7152815" y="2212784"/>
            <a:ext cx="1586027" cy="3325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i="0" u="none" strike="noStrike" kern="1200" cap="none" spc="0" normalizeH="0" baseline="0" noProof="0">
                <a:ln>
                  <a:noFill/>
                </a:ln>
                <a:solidFill>
                  <a:schemeClr val="tx1"/>
                </a:solidFill>
                <a:effectLst/>
                <a:uLnTx/>
                <a:uFillTx/>
                <a:latin typeface="Securitas Pro Office"/>
                <a:ea typeface="+mn-ea"/>
                <a:cs typeface="+mn-cs"/>
              </a:rPr>
              <a:t>Covid-19</a:t>
            </a:r>
          </a:p>
        </p:txBody>
      </p:sp>
      <p:sp>
        <p:nvSpPr>
          <p:cNvPr id="78" name="TextBox 77">
            <a:extLst>
              <a:ext uri="{FF2B5EF4-FFF2-40B4-BE49-F238E27FC236}">
                <a16:creationId xmlns:a16="http://schemas.microsoft.com/office/drawing/2014/main" id="{95DBE905-700C-4D56-8612-B9F744319AA9}"/>
              </a:ext>
            </a:extLst>
          </p:cNvPr>
          <p:cNvSpPr txBox="1"/>
          <p:nvPr/>
        </p:nvSpPr>
        <p:spPr>
          <a:xfrm>
            <a:off x="10973225" y="6609209"/>
            <a:ext cx="1001757"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Securitas Pro Office"/>
                <a:ea typeface="+mn-ea"/>
                <a:cs typeface="+mn-cs"/>
              </a:rPr>
              <a:t>(1) Adjusted for IAC</a:t>
            </a:r>
            <a:endParaRPr kumimoji="0" lang="en-GB" sz="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3" name="Rectangle 2">
            <a:extLst>
              <a:ext uri="{FF2B5EF4-FFF2-40B4-BE49-F238E27FC236}">
                <a16:creationId xmlns:a16="http://schemas.microsoft.com/office/drawing/2014/main" id="{48E751AE-2475-98A4-DDEF-2BEF1081E665}"/>
              </a:ext>
            </a:extLst>
          </p:cNvPr>
          <p:cNvSpPr/>
          <p:nvPr/>
        </p:nvSpPr>
        <p:spPr>
          <a:xfrm>
            <a:off x="3983265" y="6081643"/>
            <a:ext cx="6654146" cy="307777"/>
          </a:xfrm>
          <a:prstGeom prst="rect">
            <a:avLst/>
          </a:prstGeom>
        </p:spPr>
        <p:txBody>
          <a:bodyPr wrap="square">
            <a:spAutoFit/>
          </a:bodyPr>
          <a:lstStyle/>
          <a:p>
            <a:r>
              <a:rPr lang="en-GB" sz="1400"/>
              <a:t>New financial targets announced in 2022. See coming pages.</a:t>
            </a:r>
          </a:p>
        </p:txBody>
      </p:sp>
      <p:sp>
        <p:nvSpPr>
          <p:cNvPr id="74" name="TextBox 73">
            <a:extLst>
              <a:ext uri="{FF2B5EF4-FFF2-40B4-BE49-F238E27FC236}">
                <a16:creationId xmlns:a16="http://schemas.microsoft.com/office/drawing/2014/main" id="{B827FB89-32EF-4ADB-894F-13F1952A0B04}"/>
              </a:ext>
            </a:extLst>
          </p:cNvPr>
          <p:cNvSpPr txBox="1"/>
          <p:nvPr/>
        </p:nvSpPr>
        <p:spPr>
          <a:xfrm>
            <a:off x="317500" y="6451721"/>
            <a:ext cx="7620000" cy="12311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Source:  Securitas annual reports 2015-2021 (https://www.securitas.com/en/investors/financial-reports/annual-reports/)</a:t>
            </a:r>
            <a:endParaRPr kumimoji="0" lang="en-US" sz="800" b="0" i="0" u="none" strike="noStrike" kern="1200" cap="none" spc="0" normalizeH="0" baseline="0" noProof="0">
              <a:ln>
                <a:noFill/>
              </a:ln>
              <a:solidFill>
                <a:prstClr val="white"/>
              </a:solidFill>
              <a:effectLst/>
              <a:uLnTx/>
              <a:uFillTx/>
              <a:latin typeface="Securitas Pro Office"/>
              <a:ea typeface="+mn-ea"/>
              <a:cs typeface="+mn-cs"/>
            </a:endParaRPr>
          </a:p>
        </p:txBody>
      </p:sp>
    </p:spTree>
    <p:custDataLst>
      <p:tags r:id="rId1"/>
    </p:custDataLst>
    <p:extLst>
      <p:ext uri="{BB962C8B-B14F-4D97-AF65-F5344CB8AC3E}">
        <p14:creationId xmlns:p14="http://schemas.microsoft.com/office/powerpoint/2010/main" val="3478886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580C7227-DD3A-4AA8-9499-C5AB45BA8C12}"/>
              </a:ext>
            </a:extLst>
          </p:cNvPr>
          <p:cNvCxnSpPr>
            <a:cxnSpLocks/>
          </p:cNvCxnSpPr>
          <p:nvPr/>
        </p:nvCxnSpPr>
        <p:spPr>
          <a:xfrm>
            <a:off x="5417196" y="3066651"/>
            <a:ext cx="4358087" cy="0"/>
          </a:xfrm>
          <a:prstGeom prst="line">
            <a:avLst/>
          </a:prstGeom>
          <a:ln>
            <a:solidFill>
              <a:schemeClr val="tx1">
                <a:alpha val="50000"/>
              </a:schemeClr>
            </a:solidFill>
            <a:prstDash val="lgDash"/>
          </a:ln>
        </p:spPr>
        <p:style>
          <a:lnRef idx="1">
            <a:schemeClr val="accent1"/>
          </a:lnRef>
          <a:fillRef idx="0">
            <a:schemeClr val="accent1"/>
          </a:fillRef>
          <a:effectRef idx="0">
            <a:schemeClr val="accent1"/>
          </a:effectRef>
          <a:fontRef idx="minor">
            <a:schemeClr val="tx1"/>
          </a:fontRef>
        </p:style>
      </p:cxnSp>
      <p:graphicFrame>
        <p:nvGraphicFramePr>
          <p:cNvPr id="24" name="Object 23" hidden="1">
            <a:extLst>
              <a:ext uri="{FF2B5EF4-FFF2-40B4-BE49-F238E27FC236}">
                <a16:creationId xmlns:a16="http://schemas.microsoft.com/office/drawing/2014/main" id="{FE81BC94-A83E-48AD-9198-69942A335B5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24" name="Object 23" hidden="1">
                        <a:extLst>
                          <a:ext uri="{FF2B5EF4-FFF2-40B4-BE49-F238E27FC236}">
                            <a16:creationId xmlns:a16="http://schemas.microsoft.com/office/drawing/2014/main" id="{FE81BC94-A83E-48AD-9198-69942A335B5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6627F0B-BF84-43C3-BEE0-61AC1DA96BDF}"/>
              </a:ext>
            </a:extLst>
          </p:cNvPr>
          <p:cNvSpPr>
            <a:spLocks noGrp="1"/>
          </p:cNvSpPr>
          <p:nvPr>
            <p:ph type="title"/>
          </p:nvPr>
        </p:nvSpPr>
        <p:spPr bwMode="gray">
          <a:xfrm>
            <a:off x="321384" y="924990"/>
            <a:ext cx="10622597" cy="605155"/>
          </a:xfrm>
        </p:spPr>
        <p:txBody>
          <a:bodyPr vert="horz"/>
          <a:lstStyle/>
          <a:p>
            <a:r>
              <a:rPr kumimoji="0" lang="en-US" sz="2400" i="0" u="none" strike="noStrike" kern="1200" cap="none" spc="0" normalizeH="0" baseline="0" noProof="0">
                <a:ln>
                  <a:noFill/>
                </a:ln>
                <a:solidFill>
                  <a:prstClr val="white"/>
                </a:solidFill>
                <a:effectLst/>
                <a:uLnTx/>
                <a:uFillTx/>
                <a:latin typeface="+mn-lt"/>
              </a:rPr>
              <a:t>Large and consistently growing market opportunity</a:t>
            </a:r>
            <a:endParaRPr lang="en-US">
              <a:latin typeface="+mn-lt"/>
            </a:endParaRPr>
          </a:p>
        </p:txBody>
      </p:sp>
      <p:sp>
        <p:nvSpPr>
          <p:cNvPr id="8" name="Slide Number Placeholder 14">
            <a:extLst>
              <a:ext uri="{FF2B5EF4-FFF2-40B4-BE49-F238E27FC236}">
                <a16:creationId xmlns:a16="http://schemas.microsoft.com/office/drawing/2014/main" id="{8286266A-C373-4584-83CD-6C610183CFEF}"/>
              </a:ext>
            </a:extLst>
          </p:cNvPr>
          <p:cNvSpPr>
            <a:spLocks noGrp="1"/>
          </p:cNvSpPr>
          <p:nvPr>
            <p:ph type="sldNum" sz="quarter" idx="12"/>
          </p:nvPr>
        </p:nvSpPr>
        <p:spPr bwMode="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F5467F-CA83-4951-87CD-A29B72857444}" type="slidenum">
              <a:rPr kumimoji="0" lang="en-US" sz="900" b="0" i="0" u="none" strike="noStrike" kern="1200" cap="none" spc="0" normalizeH="0" baseline="0" noProof="0" smtClean="0">
                <a:ln>
                  <a:noFill/>
                </a:ln>
                <a:solidFill>
                  <a:prstClr val="white"/>
                </a:solidFill>
                <a:effectLst/>
                <a:uLnTx/>
                <a:uFillTx/>
                <a:latin typeface="Securitas Pro Office"/>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58" name="Rectangle 57">
            <a:extLst>
              <a:ext uri="{FF2B5EF4-FFF2-40B4-BE49-F238E27FC236}">
                <a16:creationId xmlns:a16="http://schemas.microsoft.com/office/drawing/2014/main" id="{65A7DD32-B8B5-5797-D2FA-A927AAFB1FC7}"/>
              </a:ext>
            </a:extLst>
          </p:cNvPr>
          <p:cNvSpPr/>
          <p:nvPr/>
        </p:nvSpPr>
        <p:spPr bwMode="gray">
          <a:xfrm>
            <a:off x="4544844" y="2460717"/>
            <a:ext cx="872352" cy="1929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Growth </a:t>
            </a:r>
            <a:r>
              <a:rPr kumimoji="0" lang="en-US" sz="1200" b="1" i="0" u="none" strike="noStrike" kern="1200" cap="none" spc="0" normalizeH="0" baseline="30000" noProof="0">
                <a:ln>
                  <a:noFill/>
                </a:ln>
                <a:solidFill>
                  <a:prstClr val="white"/>
                </a:solidFill>
                <a:effectLst/>
                <a:uLnTx/>
                <a:uFillTx/>
                <a:latin typeface="Securitas Pro Office"/>
                <a:ea typeface="+mn-ea"/>
                <a:cs typeface="+mn-cs"/>
              </a:rPr>
              <a:t>(1)</a:t>
            </a:r>
          </a:p>
        </p:txBody>
      </p:sp>
      <p:sp>
        <p:nvSpPr>
          <p:cNvPr id="59" name="Rectangle 58">
            <a:extLst>
              <a:ext uri="{FF2B5EF4-FFF2-40B4-BE49-F238E27FC236}">
                <a16:creationId xmlns:a16="http://schemas.microsoft.com/office/drawing/2014/main" id="{2D430F64-C3D3-1645-571E-BF363105C0AB}"/>
              </a:ext>
            </a:extLst>
          </p:cNvPr>
          <p:cNvSpPr/>
          <p:nvPr/>
        </p:nvSpPr>
        <p:spPr bwMode="gray">
          <a:xfrm>
            <a:off x="6461308" y="6075195"/>
            <a:ext cx="2386472" cy="155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Securitas Pro Office"/>
                <a:ea typeface="+mn-ea"/>
                <a:cs typeface="+mn-cs"/>
              </a:rPr>
              <a:t>Operating margin</a:t>
            </a:r>
          </a:p>
        </p:txBody>
      </p:sp>
      <p:sp>
        <p:nvSpPr>
          <p:cNvPr id="60" name="Rectangle 59">
            <a:extLst>
              <a:ext uri="{FF2B5EF4-FFF2-40B4-BE49-F238E27FC236}">
                <a16:creationId xmlns:a16="http://schemas.microsoft.com/office/drawing/2014/main" id="{ABBCA3B7-9212-90DF-14BB-F49B85529504}"/>
              </a:ext>
            </a:extLst>
          </p:cNvPr>
          <p:cNvSpPr/>
          <p:nvPr/>
        </p:nvSpPr>
        <p:spPr bwMode="gray">
          <a:xfrm>
            <a:off x="4746775" y="2928581"/>
            <a:ext cx="608014" cy="25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10%+</a:t>
            </a:r>
          </a:p>
        </p:txBody>
      </p:sp>
      <p:sp>
        <p:nvSpPr>
          <p:cNvPr id="61" name="Rectangle 60">
            <a:extLst>
              <a:ext uri="{FF2B5EF4-FFF2-40B4-BE49-F238E27FC236}">
                <a16:creationId xmlns:a16="http://schemas.microsoft.com/office/drawing/2014/main" id="{20A231E4-BA02-46FB-1B77-87CB857E2688}"/>
              </a:ext>
            </a:extLst>
          </p:cNvPr>
          <p:cNvSpPr/>
          <p:nvPr/>
        </p:nvSpPr>
        <p:spPr bwMode="gray">
          <a:xfrm>
            <a:off x="4727448" y="4318770"/>
            <a:ext cx="608014" cy="25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5%</a:t>
            </a:r>
          </a:p>
        </p:txBody>
      </p:sp>
      <p:sp>
        <p:nvSpPr>
          <p:cNvPr id="63" name="Rectangle 62">
            <a:extLst>
              <a:ext uri="{FF2B5EF4-FFF2-40B4-BE49-F238E27FC236}">
                <a16:creationId xmlns:a16="http://schemas.microsoft.com/office/drawing/2014/main" id="{ABF83190-F263-84C1-BE1A-ACFF3CE03330}"/>
              </a:ext>
            </a:extLst>
          </p:cNvPr>
          <p:cNvSpPr/>
          <p:nvPr/>
        </p:nvSpPr>
        <p:spPr bwMode="gray">
          <a:xfrm>
            <a:off x="6920050" y="5813506"/>
            <a:ext cx="608014" cy="25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10%+</a:t>
            </a:r>
          </a:p>
        </p:txBody>
      </p:sp>
      <p:sp>
        <p:nvSpPr>
          <p:cNvPr id="67" name="Rectangle 66">
            <a:extLst>
              <a:ext uri="{FF2B5EF4-FFF2-40B4-BE49-F238E27FC236}">
                <a16:creationId xmlns:a16="http://schemas.microsoft.com/office/drawing/2014/main" id="{BD6E0DF7-86E0-4413-9F5A-4BF34BD5E6AE}"/>
              </a:ext>
            </a:extLst>
          </p:cNvPr>
          <p:cNvSpPr/>
          <p:nvPr/>
        </p:nvSpPr>
        <p:spPr bwMode="gray">
          <a:xfrm>
            <a:off x="8913889" y="5813506"/>
            <a:ext cx="608014" cy="255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curitas Pro Office"/>
                <a:ea typeface="+mn-ea"/>
                <a:cs typeface="+mn-cs"/>
              </a:rPr>
              <a:t>20%</a:t>
            </a:r>
          </a:p>
        </p:txBody>
      </p:sp>
      <p:sp>
        <p:nvSpPr>
          <p:cNvPr id="68" name="AutoShape 3">
            <a:extLst>
              <a:ext uri="{FF2B5EF4-FFF2-40B4-BE49-F238E27FC236}">
                <a16:creationId xmlns:a16="http://schemas.microsoft.com/office/drawing/2014/main" id="{23B19ECD-7407-4008-6039-172C48671325}"/>
              </a:ext>
            </a:extLst>
          </p:cNvPr>
          <p:cNvSpPr>
            <a:spLocks noChangeAspect="1" noChangeArrowheads="1" noTextEdit="1"/>
          </p:cNvSpPr>
          <p:nvPr/>
        </p:nvSpPr>
        <p:spPr bwMode="gray">
          <a:xfrm>
            <a:off x="5171452" y="2616042"/>
            <a:ext cx="6199188"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2" name="Oval 7">
            <a:extLst>
              <a:ext uri="{FF2B5EF4-FFF2-40B4-BE49-F238E27FC236}">
                <a16:creationId xmlns:a16="http://schemas.microsoft.com/office/drawing/2014/main" id="{F5333FEE-A882-2ACD-BE70-A6B58FC7B8CB}"/>
              </a:ext>
            </a:extLst>
          </p:cNvPr>
          <p:cNvSpPr>
            <a:spLocks noChangeArrowheads="1"/>
          </p:cNvSpPr>
          <p:nvPr/>
        </p:nvSpPr>
        <p:spPr bwMode="gray">
          <a:xfrm>
            <a:off x="9005026" y="2426674"/>
            <a:ext cx="311152" cy="309558"/>
          </a:xfrm>
          <a:prstGeom prst="ellipse">
            <a:avLst/>
          </a:prstGeom>
          <a:solidFill>
            <a:srgbClr val="8D5FFF"/>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3" name="Oval 8">
            <a:extLst>
              <a:ext uri="{FF2B5EF4-FFF2-40B4-BE49-F238E27FC236}">
                <a16:creationId xmlns:a16="http://schemas.microsoft.com/office/drawing/2014/main" id="{17D35F26-DB5B-4143-7215-18938C2472F0}"/>
              </a:ext>
            </a:extLst>
          </p:cNvPr>
          <p:cNvSpPr>
            <a:spLocks noChangeArrowheads="1"/>
          </p:cNvSpPr>
          <p:nvPr/>
        </p:nvSpPr>
        <p:spPr bwMode="gray">
          <a:xfrm>
            <a:off x="7496120" y="2531958"/>
            <a:ext cx="614714" cy="615768"/>
          </a:xfrm>
          <a:prstGeom prst="ellipse">
            <a:avLst/>
          </a:prstGeom>
          <a:solidFill>
            <a:srgbClr val="ACC2D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4" name="Oval 9">
            <a:extLst>
              <a:ext uri="{FF2B5EF4-FFF2-40B4-BE49-F238E27FC236}">
                <a16:creationId xmlns:a16="http://schemas.microsoft.com/office/drawing/2014/main" id="{9D657562-EE1C-BF2B-4FE2-41137B490267}"/>
              </a:ext>
            </a:extLst>
          </p:cNvPr>
          <p:cNvSpPr>
            <a:spLocks noChangeArrowheads="1"/>
          </p:cNvSpPr>
          <p:nvPr/>
        </p:nvSpPr>
        <p:spPr bwMode="gray">
          <a:xfrm>
            <a:off x="6732506" y="3970011"/>
            <a:ext cx="925866" cy="925326"/>
          </a:xfrm>
          <a:prstGeom prst="ellipse">
            <a:avLst/>
          </a:prstGeom>
          <a:solidFill>
            <a:srgbClr val="FF8DA3"/>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5" name="Oval 10">
            <a:extLst>
              <a:ext uri="{FF2B5EF4-FFF2-40B4-BE49-F238E27FC236}">
                <a16:creationId xmlns:a16="http://schemas.microsoft.com/office/drawing/2014/main" id="{6AB7F971-B990-5E52-46D1-805C175CB544}"/>
              </a:ext>
            </a:extLst>
          </p:cNvPr>
          <p:cNvSpPr>
            <a:spLocks noChangeArrowheads="1"/>
          </p:cNvSpPr>
          <p:nvPr/>
        </p:nvSpPr>
        <p:spPr bwMode="gray">
          <a:xfrm>
            <a:off x="5531433" y="4338721"/>
            <a:ext cx="1233224" cy="1234884"/>
          </a:xfrm>
          <a:prstGeom prst="ellipse">
            <a:avLst/>
          </a:prstGeom>
          <a:solidFill>
            <a:srgbClr val="AA1834"/>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ecuritas Pro Office"/>
              <a:ea typeface="+mn-ea"/>
              <a:cs typeface="+mn-cs"/>
            </a:endParaRPr>
          </a:p>
        </p:txBody>
      </p:sp>
      <p:sp>
        <p:nvSpPr>
          <p:cNvPr id="76" name="Rectangle 11">
            <a:extLst>
              <a:ext uri="{FF2B5EF4-FFF2-40B4-BE49-F238E27FC236}">
                <a16:creationId xmlns:a16="http://schemas.microsoft.com/office/drawing/2014/main" id="{317D31EF-3E03-994B-6DE3-F92E9A84058C}"/>
              </a:ext>
            </a:extLst>
          </p:cNvPr>
          <p:cNvSpPr>
            <a:spLocks noChangeArrowheads="1"/>
          </p:cNvSpPr>
          <p:nvPr/>
        </p:nvSpPr>
        <p:spPr bwMode="gray">
          <a:xfrm>
            <a:off x="9077867" y="2772769"/>
            <a:ext cx="75982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j-lt"/>
                <a:ea typeface="+mn-ea"/>
                <a:cs typeface="+mn-cs"/>
              </a:rPr>
              <a:t>Data-driven</a:t>
            </a:r>
            <a:br>
              <a:rPr kumimoji="0" lang="en-US" altLang="en-US" sz="1100" b="0" i="0" u="none" strike="noStrike" kern="1200" cap="none" spc="0" normalizeH="0" baseline="0" noProof="0">
                <a:ln>
                  <a:noFill/>
                </a:ln>
                <a:solidFill>
                  <a:srgbClr val="FFFFFF"/>
                </a:solidFill>
                <a:effectLst/>
                <a:uLnTx/>
                <a:uFillTx/>
                <a:latin typeface="+mj-lt"/>
                <a:ea typeface="+mn-ea"/>
                <a:cs typeface="+mn-cs"/>
              </a:rPr>
            </a:br>
            <a:r>
              <a:rPr kumimoji="0" lang="en-US" altLang="en-US" sz="1100" b="0" i="0" u="none" strike="noStrike" kern="1200" cap="none" spc="0" normalizeH="0" baseline="0" noProof="0">
                <a:ln>
                  <a:noFill/>
                </a:ln>
                <a:solidFill>
                  <a:srgbClr val="FFFFFF"/>
                </a:solidFill>
                <a:effectLst/>
                <a:uLnTx/>
                <a:uFillTx/>
                <a:latin typeface="+mj-lt"/>
                <a:ea typeface="+mn-ea"/>
                <a:cs typeface="+mn-cs"/>
              </a:rPr>
              <a:t>SaaS</a:t>
            </a:r>
          </a:p>
        </p:txBody>
      </p:sp>
      <p:sp>
        <p:nvSpPr>
          <p:cNvPr id="77" name="Rectangle 14">
            <a:extLst>
              <a:ext uri="{FF2B5EF4-FFF2-40B4-BE49-F238E27FC236}">
                <a16:creationId xmlns:a16="http://schemas.microsoft.com/office/drawing/2014/main" id="{D856A2C6-6E80-F695-42B0-F41880359DB9}"/>
              </a:ext>
            </a:extLst>
          </p:cNvPr>
          <p:cNvSpPr>
            <a:spLocks noChangeArrowheads="1"/>
          </p:cNvSpPr>
          <p:nvPr/>
        </p:nvSpPr>
        <p:spPr bwMode="gray">
          <a:xfrm>
            <a:off x="8211767" y="2777908"/>
            <a:ext cx="597921"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j-lt"/>
                <a:ea typeface="+mn-ea"/>
                <a:cs typeface="+mn-cs"/>
              </a:rPr>
              <a:t>Solutions</a:t>
            </a:r>
            <a:endParaRPr kumimoji="0" lang="en-US" altLang="en-US" sz="2800" b="0" i="0" u="none" strike="noStrike" kern="1200" cap="none" spc="0" normalizeH="0" baseline="0" noProof="0">
              <a:ln>
                <a:noFill/>
              </a:ln>
              <a:solidFill>
                <a:prstClr val="white"/>
              </a:solidFill>
              <a:effectLst/>
              <a:uLnTx/>
              <a:uFillTx/>
              <a:latin typeface="+mj-lt"/>
              <a:ea typeface="+mn-ea"/>
              <a:cs typeface="+mn-cs"/>
            </a:endParaRPr>
          </a:p>
        </p:txBody>
      </p:sp>
      <p:sp>
        <p:nvSpPr>
          <p:cNvPr id="78" name="Rectangle 15">
            <a:extLst>
              <a:ext uri="{FF2B5EF4-FFF2-40B4-BE49-F238E27FC236}">
                <a16:creationId xmlns:a16="http://schemas.microsoft.com/office/drawing/2014/main" id="{1E2AE8A6-9ABA-4304-7734-208B03272E7F}"/>
              </a:ext>
            </a:extLst>
          </p:cNvPr>
          <p:cNvSpPr>
            <a:spLocks noChangeArrowheads="1"/>
          </p:cNvSpPr>
          <p:nvPr/>
        </p:nvSpPr>
        <p:spPr bwMode="gray">
          <a:xfrm>
            <a:off x="7752945" y="4363385"/>
            <a:ext cx="80470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j-lt"/>
                <a:ea typeface="+mn-ea"/>
                <a:cs typeface="+mn-cs"/>
              </a:rPr>
              <a:t>Technology </a:t>
            </a:r>
            <a:endParaRPr kumimoji="0" lang="en-US" altLang="en-US" sz="2800" b="0" i="0" u="none" strike="noStrike" kern="1200" cap="none" spc="0" normalizeH="0" baseline="0" noProof="0">
              <a:ln>
                <a:noFill/>
              </a:ln>
              <a:solidFill>
                <a:prstClr val="white"/>
              </a:solidFill>
              <a:effectLst/>
              <a:uLnTx/>
              <a:uFillTx/>
              <a:latin typeface="+mj-lt"/>
              <a:ea typeface="+mn-ea"/>
              <a:cs typeface="+mn-cs"/>
            </a:endParaRPr>
          </a:p>
        </p:txBody>
      </p:sp>
      <p:sp>
        <p:nvSpPr>
          <p:cNvPr id="79" name="Rectangle 16">
            <a:extLst>
              <a:ext uri="{FF2B5EF4-FFF2-40B4-BE49-F238E27FC236}">
                <a16:creationId xmlns:a16="http://schemas.microsoft.com/office/drawing/2014/main" id="{23398B30-A712-1E6D-3AFC-47D5E2AFF9E9}"/>
              </a:ext>
            </a:extLst>
          </p:cNvPr>
          <p:cNvSpPr>
            <a:spLocks noChangeArrowheads="1"/>
          </p:cNvSpPr>
          <p:nvPr/>
        </p:nvSpPr>
        <p:spPr bwMode="gray">
          <a:xfrm>
            <a:off x="6827064" y="5125463"/>
            <a:ext cx="60593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FFFFFF"/>
                </a:solidFill>
                <a:effectLst/>
                <a:uLnTx/>
                <a:uFillTx/>
                <a:latin typeface="+mj-lt"/>
                <a:ea typeface="+mn-ea"/>
                <a:cs typeface="+mn-cs"/>
              </a:rPr>
              <a:t>Guarding</a:t>
            </a:r>
            <a:endParaRPr kumimoji="0" lang="en-US" altLang="en-US" sz="2800" b="0" i="0" u="none" strike="noStrike" kern="1200" cap="none" spc="0" normalizeH="0" baseline="0" noProof="0">
              <a:ln>
                <a:noFill/>
              </a:ln>
              <a:solidFill>
                <a:prstClr val="white"/>
              </a:solidFill>
              <a:effectLst/>
              <a:uLnTx/>
              <a:uFillTx/>
              <a:latin typeface="+mj-lt"/>
              <a:ea typeface="+mn-ea"/>
              <a:cs typeface="+mn-cs"/>
            </a:endParaRPr>
          </a:p>
        </p:txBody>
      </p:sp>
      <p:cxnSp>
        <p:nvCxnSpPr>
          <p:cNvPr id="15" name="Elbow Connector 14">
            <a:extLst>
              <a:ext uri="{FF2B5EF4-FFF2-40B4-BE49-F238E27FC236}">
                <a16:creationId xmlns:a16="http://schemas.microsoft.com/office/drawing/2014/main" id="{83B77EC0-9BE0-1E67-649F-798F1B1E0AAF}"/>
              </a:ext>
            </a:extLst>
          </p:cNvPr>
          <p:cNvCxnSpPr>
            <a:cxnSpLocks/>
          </p:cNvCxnSpPr>
          <p:nvPr/>
        </p:nvCxnSpPr>
        <p:spPr>
          <a:xfrm>
            <a:off x="5417196" y="2498304"/>
            <a:ext cx="4375130" cy="3272783"/>
          </a:xfrm>
          <a:prstGeom prst="bentConnector3">
            <a:avLst>
              <a:gd name="adj1" fmla="val -26"/>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713D003-935A-440C-B5C2-A0F70E534E96}"/>
              </a:ext>
            </a:extLst>
          </p:cNvPr>
          <p:cNvSpPr txBox="1"/>
          <p:nvPr/>
        </p:nvSpPr>
        <p:spPr>
          <a:xfrm>
            <a:off x="9992597" y="5128972"/>
            <a:ext cx="1802720" cy="60016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lang="en-US" b="1">
                <a:solidFill>
                  <a:prstClr val="white"/>
                </a:solidFill>
                <a:latin typeface="Securitas Pro Office"/>
              </a:rPr>
              <a:t>Guarding</a:t>
            </a:r>
            <a:endParaRPr lang="en-US" b="1" baseline="30000">
              <a:solidFill>
                <a:prstClr val="white"/>
              </a:solidFill>
              <a:latin typeface="Securitas Pro Office"/>
            </a:endParaRPr>
          </a:p>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800" b="1" i="0" u="none" strike="noStrike" kern="1200" cap="none" spc="0" normalizeH="0" baseline="0" noProof="0">
                <a:ln>
                  <a:noFill/>
                </a:ln>
                <a:solidFill>
                  <a:schemeClr val="accent1"/>
                </a:solidFill>
                <a:effectLst/>
                <a:uLnTx/>
                <a:uFillTx/>
                <a:latin typeface="Securitas Pro Office"/>
                <a:ea typeface="+mn-ea"/>
                <a:cs typeface="Arial" panose="020B0604020202020204" pitchFamily="34" charset="0"/>
              </a:rPr>
              <a:t>BUSD 135</a:t>
            </a:r>
          </a:p>
        </p:txBody>
      </p:sp>
      <p:sp>
        <p:nvSpPr>
          <p:cNvPr id="28" name="TextBox 27">
            <a:extLst>
              <a:ext uri="{FF2B5EF4-FFF2-40B4-BE49-F238E27FC236}">
                <a16:creationId xmlns:a16="http://schemas.microsoft.com/office/drawing/2014/main" id="{9D010F9A-97F0-42AC-97DE-C75CBB11A5EC}"/>
              </a:ext>
            </a:extLst>
          </p:cNvPr>
          <p:cNvSpPr txBox="1"/>
          <p:nvPr/>
        </p:nvSpPr>
        <p:spPr>
          <a:xfrm>
            <a:off x="9992597" y="3384266"/>
            <a:ext cx="1705851" cy="60016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lang="en-US" b="1">
                <a:solidFill>
                  <a:prstClr val="white"/>
                </a:solidFill>
                <a:latin typeface="Securitas Pro Office"/>
              </a:rPr>
              <a:t>Technology </a:t>
            </a:r>
            <a:r>
              <a:rPr lang="en-US" b="1" baseline="30000">
                <a:solidFill>
                  <a:prstClr val="white"/>
                </a:solidFill>
                <a:latin typeface="Securitas Pro Office"/>
              </a:rPr>
              <a:t>(2)</a:t>
            </a:r>
          </a:p>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800" b="1" i="0" u="none" strike="noStrike" kern="1200" cap="none" spc="0" normalizeH="0" baseline="0" noProof="0">
                <a:ln>
                  <a:noFill/>
                </a:ln>
                <a:solidFill>
                  <a:srgbClr val="FF8DA3"/>
                </a:solidFill>
                <a:effectLst/>
                <a:uLnTx/>
                <a:uFillTx/>
                <a:latin typeface="Securitas Pro Office"/>
                <a:ea typeface="+mn-ea"/>
                <a:cs typeface="Arial" panose="020B0604020202020204" pitchFamily="34" charset="0"/>
              </a:rPr>
              <a:t>BUSD 70</a:t>
            </a:r>
          </a:p>
        </p:txBody>
      </p:sp>
      <p:sp>
        <p:nvSpPr>
          <p:cNvPr id="30" name="TextBox 29">
            <a:extLst>
              <a:ext uri="{FF2B5EF4-FFF2-40B4-BE49-F238E27FC236}">
                <a16:creationId xmlns:a16="http://schemas.microsoft.com/office/drawing/2014/main" id="{3FA15693-860D-43CE-8FC8-D3B235EEAFA1}"/>
              </a:ext>
            </a:extLst>
          </p:cNvPr>
          <p:cNvSpPr txBox="1"/>
          <p:nvPr/>
        </p:nvSpPr>
        <p:spPr>
          <a:xfrm>
            <a:off x="9992597" y="4244735"/>
            <a:ext cx="1883490" cy="600164"/>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lang="en-US" b="1">
                <a:solidFill>
                  <a:prstClr val="white"/>
                </a:solidFill>
                <a:latin typeface="Securitas Pro Office"/>
              </a:rPr>
              <a:t>Solutions </a:t>
            </a:r>
            <a:r>
              <a:rPr lang="en-US" b="1" baseline="30000">
                <a:solidFill>
                  <a:prstClr val="white"/>
                </a:solidFill>
                <a:latin typeface="Securitas Pro Office"/>
              </a:rPr>
              <a:t>(3)</a:t>
            </a:r>
            <a:endParaRPr lang="en-US" b="1">
              <a:solidFill>
                <a:prstClr val="white"/>
              </a:solidFill>
              <a:latin typeface="Securitas Pro Office"/>
            </a:endParaRPr>
          </a:p>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800" b="1" i="0" u="none" strike="noStrike" kern="1200" cap="none" spc="0" normalizeH="0" baseline="0" noProof="0">
                <a:ln>
                  <a:noFill/>
                </a:ln>
                <a:solidFill>
                  <a:srgbClr val="ACC2DD"/>
                </a:solidFill>
                <a:effectLst/>
                <a:uLnTx/>
                <a:uFillTx/>
                <a:latin typeface="Securitas Pro Office"/>
                <a:ea typeface="+mn-ea"/>
                <a:cs typeface="Arial" panose="020B0604020202020204" pitchFamily="34" charset="0"/>
              </a:rPr>
              <a:t>Fast growth</a:t>
            </a:r>
          </a:p>
        </p:txBody>
      </p:sp>
      <p:cxnSp>
        <p:nvCxnSpPr>
          <p:cNvPr id="29" name="Straight Connector 28">
            <a:extLst>
              <a:ext uri="{FF2B5EF4-FFF2-40B4-BE49-F238E27FC236}">
                <a16:creationId xmlns:a16="http://schemas.microsoft.com/office/drawing/2014/main" id="{2D67C048-D57A-490C-BE72-982D84F39AF1}"/>
              </a:ext>
            </a:extLst>
          </p:cNvPr>
          <p:cNvCxnSpPr>
            <a:cxnSpLocks/>
          </p:cNvCxnSpPr>
          <p:nvPr/>
        </p:nvCxnSpPr>
        <p:spPr>
          <a:xfrm flipH="1">
            <a:off x="9971235" y="4145789"/>
            <a:ext cx="1509565"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1C95E0E-8490-4DF0-95BD-ED52CA8DAEE6}"/>
              </a:ext>
            </a:extLst>
          </p:cNvPr>
          <p:cNvSpPr txBox="1"/>
          <p:nvPr/>
        </p:nvSpPr>
        <p:spPr>
          <a:xfrm>
            <a:off x="7298655" y="6407608"/>
            <a:ext cx="4577432" cy="24622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r>
              <a:rPr lang="en-GB">
                <a:solidFill>
                  <a:schemeClr val="tx1"/>
                </a:solidFill>
              </a:rPr>
              <a:t>(1) Not adjusted for current inflationary environment; (2) Commercial electronic security market; </a:t>
            </a:r>
          </a:p>
          <a:p>
            <a:r>
              <a:rPr lang="en-GB">
                <a:solidFill>
                  <a:schemeClr val="tx1"/>
                </a:solidFill>
              </a:rPr>
              <a:t>(3) Solutions is specific to Securitas and so a global market size figure is not available</a:t>
            </a:r>
          </a:p>
        </p:txBody>
      </p:sp>
      <p:sp>
        <p:nvSpPr>
          <p:cNvPr id="33" name="TextBox 32">
            <a:extLst>
              <a:ext uri="{FF2B5EF4-FFF2-40B4-BE49-F238E27FC236}">
                <a16:creationId xmlns:a16="http://schemas.microsoft.com/office/drawing/2014/main" id="{6A88E047-5FDA-4982-8DA8-F32DF5209FA7}"/>
              </a:ext>
            </a:extLst>
          </p:cNvPr>
          <p:cNvSpPr txBox="1"/>
          <p:nvPr/>
        </p:nvSpPr>
        <p:spPr>
          <a:xfrm>
            <a:off x="5436554" y="6335700"/>
            <a:ext cx="1688642" cy="246221"/>
          </a:xfrm>
          <a:prstGeom prst="rect">
            <a:avLst/>
          </a:prstGeom>
          <a:noFill/>
        </p:spPr>
        <p:txBody>
          <a:bodyPr wrap="square" lIns="0" tIns="0" rIns="0" bIns="0" rtlCol="0">
            <a:spAutoFit/>
          </a:bodyPr>
          <a:lstStyle>
            <a:defPPr>
              <a:defRPr lang="en-US"/>
            </a:defPPr>
            <a:lvl1pPr marR="0" lvl="0" indent="0" fontAlgn="auto">
              <a:lnSpc>
                <a:spcPct val="100000"/>
              </a:lnSpc>
              <a:spcBef>
                <a:spcPts val="0"/>
              </a:spcBef>
              <a:spcAft>
                <a:spcPts val="0"/>
              </a:spcAft>
              <a:buClrTx/>
              <a:buSzTx/>
              <a:buFontTx/>
              <a:buNone/>
              <a:tabLst/>
              <a:defRPr kumimoji="0" sz="800" b="0" i="0" u="none" strike="noStrike" cap="none" spc="0" normalizeH="0" baseline="0">
                <a:ln>
                  <a:noFill/>
                </a:ln>
                <a:solidFill>
                  <a:prstClr val="white">
                    <a:alpha val="25000"/>
                  </a:prstClr>
                </a:solidFill>
                <a:effectLst/>
                <a:uLnTx/>
                <a:uFillTx/>
                <a:latin typeface="Securitas Pro Office"/>
              </a:defRPr>
            </a:lvl1pPr>
          </a:lstStyle>
          <a:p>
            <a:r>
              <a:rPr lang="en-GB">
                <a:solidFill>
                  <a:schemeClr val="tx1"/>
                </a:solidFill>
              </a:rPr>
              <a:t>Source: Freedonia, OMDIA and management estimates</a:t>
            </a:r>
            <a:endParaRPr lang="en-US">
              <a:solidFill>
                <a:schemeClr val="tx1"/>
              </a:solidFill>
            </a:endParaRPr>
          </a:p>
        </p:txBody>
      </p:sp>
      <p:sp>
        <p:nvSpPr>
          <p:cNvPr id="32" name="TextBox 31">
            <a:extLst>
              <a:ext uri="{FF2B5EF4-FFF2-40B4-BE49-F238E27FC236}">
                <a16:creationId xmlns:a16="http://schemas.microsoft.com/office/drawing/2014/main" id="{BC6AC648-42FA-4C32-9902-AFCD41D82192}"/>
              </a:ext>
            </a:extLst>
          </p:cNvPr>
          <p:cNvSpPr txBox="1"/>
          <p:nvPr/>
        </p:nvSpPr>
        <p:spPr>
          <a:xfrm>
            <a:off x="9992597" y="2656292"/>
            <a:ext cx="3437516" cy="523220"/>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800" b="1" i="0" u="none" strike="noStrike" kern="1200" cap="none" spc="0" normalizeH="0" baseline="0" noProof="0">
                <a:ln>
                  <a:noFill/>
                </a:ln>
                <a:effectLst/>
                <a:uLnTx/>
                <a:uFillTx/>
                <a:latin typeface="Securitas Pro Office"/>
                <a:ea typeface="+mn-ea"/>
                <a:cs typeface="Arial" panose="020B0604020202020204" pitchFamily="34" charset="0"/>
              </a:rPr>
              <a:t>Market size</a:t>
            </a:r>
            <a:br>
              <a:rPr kumimoji="0" lang="en-US" sz="2800" b="1" i="0" u="none" strike="noStrike" kern="1200" cap="none" spc="0" normalizeH="0" baseline="0" noProof="0">
                <a:ln>
                  <a:noFill/>
                </a:ln>
                <a:effectLst/>
                <a:uLnTx/>
                <a:uFillTx/>
                <a:latin typeface="Securitas Pro Office"/>
                <a:ea typeface="+mn-ea"/>
                <a:cs typeface="Arial" panose="020B0604020202020204" pitchFamily="34" charset="0"/>
              </a:rPr>
            </a:br>
            <a:r>
              <a:rPr kumimoji="0" lang="en-US" i="0" u="none" strike="noStrike" kern="1200" cap="none" spc="0" normalizeH="0" baseline="0" noProof="0">
                <a:ln>
                  <a:noFill/>
                </a:ln>
                <a:effectLst/>
                <a:uLnTx/>
                <a:uFillTx/>
                <a:latin typeface="Securitas Pro Office"/>
                <a:ea typeface="+mn-ea"/>
                <a:cs typeface="Arial" panose="020B0604020202020204" pitchFamily="34" charset="0"/>
              </a:rPr>
              <a:t>2022</a:t>
            </a:r>
            <a:endParaRPr kumimoji="0" lang="en-US" sz="2800" i="0" u="none" strike="noStrike" kern="1200" cap="none" spc="0" normalizeH="0" baseline="0" noProof="0">
              <a:ln>
                <a:noFill/>
              </a:ln>
              <a:effectLst/>
              <a:uLnTx/>
              <a:uFillTx/>
              <a:latin typeface="Securitas Pro Office"/>
              <a:ea typeface="+mn-ea"/>
              <a:cs typeface="Arial" panose="020B0604020202020204" pitchFamily="34" charset="0"/>
            </a:endParaRPr>
          </a:p>
        </p:txBody>
      </p:sp>
      <p:sp>
        <p:nvSpPr>
          <p:cNvPr id="40" name="TextBox 39">
            <a:extLst>
              <a:ext uri="{FF2B5EF4-FFF2-40B4-BE49-F238E27FC236}">
                <a16:creationId xmlns:a16="http://schemas.microsoft.com/office/drawing/2014/main" id="{3254B33D-4E9B-438B-82BD-930CC46EB0B7}"/>
              </a:ext>
            </a:extLst>
          </p:cNvPr>
          <p:cNvSpPr txBox="1"/>
          <p:nvPr/>
        </p:nvSpPr>
        <p:spPr>
          <a:xfrm>
            <a:off x="426247" y="1849628"/>
            <a:ext cx="3955601" cy="276999"/>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prstClr val="white"/>
              </a:buClr>
              <a:buSzPct val="100000"/>
              <a:buFont typeface="Segoe UI" panose="020B0502040204020203" pitchFamily="34" charset="0"/>
              <a:buNone/>
              <a:tabLst/>
              <a:defRPr/>
            </a:pPr>
            <a:r>
              <a:rPr kumimoji="0" lang="en-US" sz="1800" b="1" i="0" u="none" strike="noStrike" kern="1200" cap="none" spc="0" normalizeH="0" baseline="0" noProof="0">
                <a:ln>
                  <a:noFill/>
                </a:ln>
                <a:effectLst/>
                <a:uLnTx/>
                <a:uFillTx/>
                <a:latin typeface="Securitas Pro Office"/>
                <a:ea typeface="+mn-ea"/>
                <a:cs typeface="Arial" panose="020B0604020202020204" pitchFamily="34" charset="0"/>
              </a:rPr>
              <a:t>Global growth drivers</a:t>
            </a:r>
            <a:endParaRPr kumimoji="0" lang="en-US" sz="1800" i="0" u="none" strike="noStrike" kern="1200" cap="none" spc="0" normalizeH="0" baseline="0" noProof="0">
              <a:ln>
                <a:noFill/>
              </a:ln>
              <a:effectLst/>
              <a:uLnTx/>
              <a:uFillTx/>
              <a:latin typeface="Securitas Pro Office"/>
              <a:ea typeface="+mn-ea"/>
              <a:cs typeface="Arial" panose="020B0604020202020204" pitchFamily="34" charset="0"/>
            </a:endParaRPr>
          </a:p>
        </p:txBody>
      </p:sp>
      <p:sp>
        <p:nvSpPr>
          <p:cNvPr id="41" name="Rectangle 40">
            <a:extLst>
              <a:ext uri="{FF2B5EF4-FFF2-40B4-BE49-F238E27FC236}">
                <a16:creationId xmlns:a16="http://schemas.microsoft.com/office/drawing/2014/main" id="{8A352236-3F77-42A7-ABD6-82C4FAEAD137}"/>
              </a:ext>
            </a:extLst>
          </p:cNvPr>
          <p:cNvSpPr/>
          <p:nvPr/>
        </p:nvSpPr>
        <p:spPr>
          <a:xfrm>
            <a:off x="443611" y="2493946"/>
            <a:ext cx="3732008" cy="2035433"/>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r>
              <a:rPr kumimoji="0" lang="en-GB" sz="1400" i="0" u="none" strike="noStrike" kern="1200" cap="none" spc="0" normalizeH="0" baseline="0" noProof="0">
                <a:ln>
                  <a:noFill/>
                </a:ln>
                <a:solidFill>
                  <a:prstClr val="white"/>
                </a:solidFill>
                <a:effectLst/>
                <a:uLnTx/>
                <a:uFillTx/>
                <a:latin typeface="Securitas Pro Office"/>
                <a:cs typeface="Arial" panose="020B0604020202020204" pitchFamily="34" charset="0"/>
              </a:rPr>
              <a:t>Increasing security concerns in general</a:t>
            </a: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endParaRPr lang="en-GB" sz="1400">
              <a:solidFill>
                <a:prstClr val="white"/>
              </a:solidFill>
              <a:latin typeface="Securitas Pro Office"/>
              <a:cs typeface="Arial" panose="020B0604020202020204" pitchFamily="34" charset="0"/>
            </a:endParaRP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r>
              <a:rPr lang="en-GB" sz="1400">
                <a:solidFill>
                  <a:prstClr val="white"/>
                </a:solidFill>
                <a:latin typeface="Securitas Pro Office"/>
                <a:cs typeface="Arial" panose="020B0604020202020204" pitchFamily="34" charset="0"/>
              </a:rPr>
              <a:t>Increasing income and societal gaps</a:t>
            </a: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endParaRPr kumimoji="0" lang="en-GB" sz="1400" i="0" u="none" strike="noStrike" kern="1200" cap="none" spc="0" normalizeH="0" baseline="0" noProof="0">
              <a:ln>
                <a:noFill/>
              </a:ln>
              <a:solidFill>
                <a:prstClr val="white"/>
              </a:solidFill>
              <a:effectLst/>
              <a:uLnTx/>
              <a:uFillTx/>
              <a:latin typeface="Securitas Pro Office"/>
              <a:cs typeface="Arial" panose="020B0604020202020204" pitchFamily="34" charset="0"/>
            </a:endParaRPr>
          </a:p>
          <a:p>
            <a:pPr marL="285750" indent="-285750">
              <a:spcBef>
                <a:spcPts val="200"/>
              </a:spcBef>
              <a:spcAft>
                <a:spcPts val="200"/>
              </a:spcAft>
              <a:buClr>
                <a:prstClr val="white"/>
              </a:buClr>
              <a:buSzPct val="100000"/>
              <a:buFont typeface="Securitas Pro Office" panose="020B0604020202020204" charset="0"/>
              <a:buChar char="–"/>
              <a:defRPr/>
            </a:pPr>
            <a:r>
              <a:rPr lang="en-GB" sz="1400">
                <a:solidFill>
                  <a:prstClr val="white"/>
                </a:solidFill>
                <a:latin typeface="Securitas Pro Office"/>
                <a:cs typeface="Arial" panose="020B0604020202020204" pitchFamily="34" charset="0"/>
              </a:rPr>
              <a:t>Rapid urbanisation and industrialisation</a:t>
            </a: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endParaRPr lang="en-GB" sz="1400">
              <a:solidFill>
                <a:prstClr val="white"/>
              </a:solidFill>
              <a:latin typeface="Securitas Pro Office"/>
              <a:cs typeface="Arial" panose="020B0604020202020204" pitchFamily="34" charset="0"/>
            </a:endParaRP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r>
              <a:rPr kumimoji="0" lang="en-GB" sz="1400" i="0" u="none" strike="noStrike" kern="1200" cap="none" spc="0" normalizeH="0" baseline="0" noProof="0">
                <a:ln>
                  <a:noFill/>
                </a:ln>
                <a:solidFill>
                  <a:prstClr val="white"/>
                </a:solidFill>
                <a:effectLst/>
                <a:uLnTx/>
                <a:uFillTx/>
                <a:latin typeface="Securitas Pro Office"/>
                <a:cs typeface="Arial" panose="020B0604020202020204" pitchFamily="34" charset="0"/>
              </a:rPr>
              <a:t>Growing awareness of the need to protect critical infrastructure</a:t>
            </a: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endParaRPr kumimoji="0" lang="en-GB" sz="1400" i="0" u="none" strike="noStrike" kern="1200" cap="none" spc="0" normalizeH="0" baseline="0" noProof="0">
              <a:ln>
                <a:noFill/>
              </a:ln>
              <a:solidFill>
                <a:prstClr val="white"/>
              </a:solidFill>
              <a:effectLst/>
              <a:uLnTx/>
              <a:uFillTx/>
              <a:latin typeface="Securitas Pro Office"/>
              <a:cs typeface="Arial" panose="020B0604020202020204" pitchFamily="34" charset="0"/>
            </a:endParaRPr>
          </a:p>
          <a:p>
            <a:pPr marL="285750" marR="0" lvl="0" indent="-285750" algn="l" defTabSz="914400" rtl="0" eaLnBrk="1" fontAlgn="auto" latinLnBrk="0" hangingPunct="1">
              <a:lnSpc>
                <a:spcPct val="100000"/>
              </a:lnSpc>
              <a:spcBef>
                <a:spcPts val="200"/>
              </a:spcBef>
              <a:spcAft>
                <a:spcPts val="200"/>
              </a:spcAft>
              <a:buClr>
                <a:prstClr val="white"/>
              </a:buClr>
              <a:buSzPct val="100000"/>
              <a:buFont typeface="Securitas Pro Office" panose="020B0604020202020204" charset="0"/>
              <a:buChar char="–"/>
              <a:tabLst/>
              <a:defRPr/>
            </a:pPr>
            <a:r>
              <a:rPr lang="en-GB" sz="1400">
                <a:solidFill>
                  <a:prstClr val="white"/>
                </a:solidFill>
                <a:latin typeface="Securitas Pro Office"/>
                <a:cs typeface="Arial" panose="020B0604020202020204" pitchFamily="34" charset="0"/>
              </a:rPr>
              <a:t>Increased focus on compliance and sustainability</a:t>
            </a:r>
            <a:endParaRPr kumimoji="0" lang="en-GB" sz="1400" i="0" u="none" strike="noStrike" kern="1200" cap="none" spc="0" normalizeH="0" baseline="0" noProof="0">
              <a:ln>
                <a:noFill/>
              </a:ln>
              <a:solidFill>
                <a:srgbClr val="8D5FFF"/>
              </a:solidFill>
              <a:effectLst/>
              <a:uLnTx/>
              <a:uFillTx/>
              <a:latin typeface="Securitas Pro Office"/>
              <a:cs typeface="Arial" panose="020B0604020202020204" pitchFamily="34" charset="0"/>
            </a:endParaRPr>
          </a:p>
        </p:txBody>
      </p:sp>
      <p:sp>
        <p:nvSpPr>
          <p:cNvPr id="46" name="TextBox 45">
            <a:extLst>
              <a:ext uri="{FF2B5EF4-FFF2-40B4-BE49-F238E27FC236}">
                <a16:creationId xmlns:a16="http://schemas.microsoft.com/office/drawing/2014/main" id="{BBF28F78-68FF-4A6D-808D-E41FE050BCE4}"/>
              </a:ext>
            </a:extLst>
          </p:cNvPr>
          <p:cNvSpPr txBox="1"/>
          <p:nvPr/>
        </p:nvSpPr>
        <p:spPr>
          <a:xfrm>
            <a:off x="4681401" y="1864235"/>
            <a:ext cx="7238339" cy="276999"/>
          </a:xfrm>
          <a:prstGeom prst="rect">
            <a:avLst/>
          </a:prstGeom>
        </p:spPr>
        <p:txBody>
          <a:bodyPr vert="horz" wrap="square" lIns="0" tIns="0" rIns="0" bIns="0" rtlCol="0" anchor="ctr"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Clr>
                <a:prstClr val="white"/>
              </a:buClr>
              <a:buNone/>
              <a:defRPr/>
            </a:pPr>
            <a:r>
              <a:rPr lang="en-US" sz="1800" b="1">
                <a:latin typeface="Securitas Pro Office"/>
              </a:rPr>
              <a:t>Positioning Securitas in higher growth and margin markets</a:t>
            </a:r>
          </a:p>
        </p:txBody>
      </p:sp>
      <p:cxnSp>
        <p:nvCxnSpPr>
          <p:cNvPr id="49" name="Straight Connector 48">
            <a:extLst>
              <a:ext uri="{FF2B5EF4-FFF2-40B4-BE49-F238E27FC236}">
                <a16:creationId xmlns:a16="http://schemas.microsoft.com/office/drawing/2014/main" id="{00103854-5A5E-4046-8FFB-FADC9954DD19}"/>
              </a:ext>
            </a:extLst>
          </p:cNvPr>
          <p:cNvCxnSpPr>
            <a:cxnSpLocks/>
          </p:cNvCxnSpPr>
          <p:nvPr/>
        </p:nvCxnSpPr>
        <p:spPr>
          <a:xfrm flipH="1">
            <a:off x="9971235" y="4981592"/>
            <a:ext cx="1509565" cy="0"/>
          </a:xfrm>
          <a:prstGeom prst="line">
            <a:avLst/>
          </a:prstGeom>
          <a:ln>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459814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2.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4.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5.xml><?xml version="1.0" encoding="utf-8"?>
<p:tagLst xmlns:a="http://schemas.openxmlformats.org/drawingml/2006/main" xmlns:r="http://schemas.openxmlformats.org/officeDocument/2006/relationships" xmlns:p="http://schemas.openxmlformats.org/presentationml/2006/main">
  <p:tag name="LAYOUT" val="ppLayoutCustom"/>
</p:tagLst>
</file>

<file path=ppt/tags/tag16.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17.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1.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2.xml><?xml version="1.0" encoding="utf-8"?>
<p:tagLst xmlns:a="http://schemas.openxmlformats.org/drawingml/2006/main" xmlns:r="http://schemas.openxmlformats.org/officeDocument/2006/relationships" xmlns:p="http://schemas.openxmlformats.org/presentationml/2006/main">
  <p:tag name="AUTHOR_SLIDE_ID" val="ca432fe1-47ba-40c3-9b72-70ab799e850f|f4c538ef-55ca-4519-b722-b4f6fe0193cd|b6234f63-d84b-4276-a203-27f42f897900|6fcc808a-f305-4516-a212-9eacb3afe9d9|106dbbde-500f-4ca1-8dce-265edcb5766e"/>
  <p:tag name="LAYOUT" val="ppLayoutCustom"/>
</p:tagLst>
</file>

<file path=ppt/tags/tag23.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LAYOUT" val="ppLayoutCustom"/>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1.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32.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33.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34.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35.xml><?xml version="1.0" encoding="utf-8"?>
<p:tagLst xmlns:a="http://schemas.openxmlformats.org/drawingml/2006/main" xmlns:r="http://schemas.openxmlformats.org/officeDocument/2006/relationships" xmlns:p="http://schemas.openxmlformats.org/presentationml/2006/main">
  <p:tag name="LAYOUT" val="ppLayoutTitleOnly"/>
</p:tagLst>
</file>

<file path=ppt/tags/tag36.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7.xml><?xml version="1.0" encoding="utf-8"?>
<p:tagLst xmlns:a="http://schemas.openxmlformats.org/drawingml/2006/main" xmlns:r="http://schemas.openxmlformats.org/officeDocument/2006/relationships" xmlns:p="http://schemas.openxmlformats.org/presentationml/2006/main">
  <p:tag name="LAYOUT" val="ppLayoutCustom"/>
</p:tagLst>
</file>

<file path=ppt/tags/tag38.xml><?xml version="1.0" encoding="utf-8"?>
<p:tagLst xmlns:a="http://schemas.openxmlformats.org/drawingml/2006/main" xmlns:r="http://schemas.openxmlformats.org/officeDocument/2006/relationships" xmlns:p="http://schemas.openxmlformats.org/presentationml/2006/main">
  <p:tag name="LAYOUT" val="ppLayoutCustom"/>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PL_.tXjKGl.CPHbJASHzI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ceGLX5AHTUzVw7oKXdi2Bw"/>
</p:tagLst>
</file>

<file path=ppt/theme/theme1.xml><?xml version="1.0" encoding="utf-8"?>
<a:theme xmlns:a="http://schemas.openxmlformats.org/drawingml/2006/main" name="Image layouts">
  <a:themeElements>
    <a:clrScheme name="Securitas 2021 NY">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_powerpoint_template.potx" id="{3E9C436C-C6B5-4250-A6E0-B2D1F90CE836}" vid="{CD0FDB5A-0323-4358-883A-D341688388DF}"/>
    </a:ext>
  </a:extLst>
</a:theme>
</file>

<file path=ppt/theme/theme2.xml><?xml version="1.0" encoding="utf-8"?>
<a:theme xmlns:a="http://schemas.openxmlformats.org/drawingml/2006/main" name="Content layouts">
  <a:themeElements>
    <a:clrScheme name="Securitas 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_powerpoint_template.potx" id="{3E9C436C-C6B5-4250-A6E0-B2D1F90CE836}" vid="{21E60E30-BC0A-47DB-8F97-DD329E93666B}"/>
    </a:ext>
  </a:extLst>
</a:theme>
</file>

<file path=ppt/theme/theme3.xml><?xml version="1.0" encoding="utf-8"?>
<a:theme xmlns:a="http://schemas.openxmlformats.org/drawingml/2006/main" name="1_Content layouts">
  <a:themeElements>
    <a:clrScheme name="Securitas 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_powerpoint_template.potx" id="{3E9C436C-C6B5-4250-A6E0-B2D1F90CE836}" vid="{21E60E30-BC0A-47DB-8F97-DD329E93666B}"/>
    </a:ext>
  </a:extLst>
</a:theme>
</file>

<file path=ppt/theme/theme4.xml><?xml version="1.0" encoding="utf-8"?>
<a:theme xmlns:a="http://schemas.openxmlformats.org/drawingml/2006/main" name="2_Content layouts">
  <a:themeElements>
    <a:clrScheme name="Securitas 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_powerpoint_template.potx" id="{3E9C436C-C6B5-4250-A6E0-B2D1F90CE836}" vid="{21E60E30-BC0A-47DB-8F97-DD329E93666B}"/>
    </a:ext>
  </a:extLst>
</a:theme>
</file>

<file path=ppt/theme/theme5.xml><?xml version="1.0" encoding="utf-8"?>
<a:theme xmlns:a="http://schemas.openxmlformats.org/drawingml/2006/main" name="3_Content layouts">
  <a:themeElements>
    <a:clrScheme name="Securitas 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_powerpoint_template.potx" id="{3E9C436C-C6B5-4250-A6E0-B2D1F90CE836}" vid="{21E60E30-BC0A-47DB-8F97-DD329E93666B}"/>
    </a:ext>
  </a:extLst>
</a:theme>
</file>

<file path=ppt/theme/theme6.xml><?xml version="1.0" encoding="utf-8"?>
<a:theme xmlns:a="http://schemas.openxmlformats.org/drawingml/2006/main" name="4_Content layouts">
  <a:themeElements>
    <a:clrScheme name="Securitas 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PPTXtemplate" id="{C1ED26AD-35BC-9E4B-80BC-4FCA64F2DAC3}" vid="{5256AFDB-891D-EA4C-BF7D-67BBA9B8434B}"/>
    </a:ext>
  </a:extLst>
</a:theme>
</file>

<file path=ppt/theme/theme7.xml><?xml version="1.0" encoding="utf-8"?>
<a:theme xmlns:a="http://schemas.openxmlformats.org/drawingml/2006/main" name="5_Content layouts">
  <a:themeElements>
    <a:clrScheme name="Securitas 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31F30"/>
        </a:solidFill>
        <a:ln>
          <a:noFill/>
        </a:ln>
      </a:spPr>
      <a:bodyPr rtlCol="0" anchor="ctr"/>
      <a:lstStyle>
        <a:defPPr algn="ctr">
          <a:defRPr sz="14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dirty="0"/>
        </a:defPPr>
      </a:lstStyle>
    </a:txDef>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Securitas_powerpoint_template.potx" id="{3E9C436C-C6B5-4250-A6E0-B2D1F90CE836}" vid="{21E60E30-BC0A-47DB-8F97-DD329E93666B}"/>
    </a:ext>
  </a:extLst>
</a:theme>
</file>

<file path=ppt/theme/theme8.xml><?xml version="1.0" encoding="utf-8"?>
<a:theme xmlns:a="http://schemas.openxmlformats.org/drawingml/2006/main" name="Office Theme">
  <a:themeElements>
    <a:clrScheme name="Securitas_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_fonts_PPT">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Securitas_color">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_fonts_PPT">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Red">
      <a:srgbClr val="FC273F"/>
    </a:custClr>
    <a:custClr name="Navy Blue">
      <a:srgbClr val="031F30"/>
    </a:custClr>
    <a:custClr name="Dark Red">
      <a:srgbClr val="8D5FFF"/>
    </a:custClr>
    <a:custClr>
      <a:srgbClr val="FFFFFF"/>
    </a:custClr>
    <a:custClr>
      <a:srgbClr val="FFFFFF"/>
    </a:custClr>
    <a:custClr>
      <a:srgbClr val="FFFFFF"/>
    </a:custClr>
    <a:custClr>
      <a:srgbClr val="FFFFFF"/>
    </a:custClr>
    <a:custClr>
      <a:srgbClr val="FFFFFF"/>
    </a:custClr>
    <a:custClr>
      <a:srgbClr val="FFFFFF"/>
    </a:custClr>
    <a:custClr>
      <a:srgbClr val="FFFFFF"/>
    </a:custClr>
    <a:custClr name="Light Red">
      <a:srgbClr val="FF8DA3"/>
    </a:custClr>
    <a:custClr name="Light Blue">
      <a:srgbClr val="ACC2DD"/>
    </a:custClr>
    <a:custClr name="Light Purple">
      <a:srgbClr val="C2B4FC"/>
    </a:custClr>
    <a:custClr>
      <a:srgbClr val="D7D8D6"/>
    </a:custClr>
    <a:custClr>
      <a:srgbClr val="FFFFFF"/>
    </a:custClr>
    <a:custClr>
      <a:srgbClr val="FFFFFF"/>
    </a:custClr>
    <a:custClr>
      <a:srgbClr val="FFFFFF"/>
    </a:custClr>
    <a:custClr>
      <a:srgbClr val="FFFFFF"/>
    </a:custClr>
    <a:custClr>
      <a:srgbClr val="FFFFFF"/>
    </a:custClr>
    <a:custClr>
      <a:srgbClr val="FFFFFF"/>
    </a:custClr>
    <a:custClr name="Mid Red">
      <a:srgbClr val="AA1834"/>
    </a:custClr>
    <a:custClr name="Mid Blue">
      <a:srgbClr val="42638C"/>
    </a:custClr>
    <a:custClr name="Mid Purple">
      <a:srgbClr val="55419E"/>
    </a:custClr>
    <a:custClr name="Mid Grey">
      <a:srgbClr val="9C9EA0"/>
    </a:custClr>
    <a:custClr>
      <a:srgbClr val="FFFFFF"/>
    </a:custClr>
    <a:custClr>
      <a:srgbClr val="FFFFFF"/>
    </a:custClr>
    <a:custClr>
      <a:srgbClr val="FFFFFF"/>
    </a:custClr>
    <a:custClr>
      <a:srgbClr val="FFFFFF"/>
    </a:custClr>
    <a:custClr>
      <a:srgbClr val="FFFFFF"/>
    </a:custClr>
    <a:custClr>
      <a:srgbClr val="FFFFFF"/>
    </a:custClr>
    <a:custClr name="Dark Red">
      <a:srgbClr val="641432"/>
    </a:custClr>
    <a:custClr>
      <a:srgbClr val="FFFFFF"/>
    </a:custClr>
    <a:custClr name="Dark Purple">
      <a:srgbClr val="26224C"/>
    </a:custClr>
    <a:custClr name="Dark Grey">
      <a:srgbClr val="53565A"/>
    </a:custClr>
  </a:custClr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ecuritas 2021 NY">
    <a:dk1>
      <a:srgbClr val="031F30"/>
    </a:dk1>
    <a:lt1>
      <a:sysClr val="window" lastClr="FFFFFF"/>
    </a:lt1>
    <a:dk2>
      <a:srgbClr val="031F30"/>
    </a:dk2>
    <a:lt2>
      <a:srgbClr val="F2F2F2"/>
    </a:lt2>
    <a:accent1>
      <a:srgbClr val="FC273F"/>
    </a:accent1>
    <a:accent2>
      <a:srgbClr val="AA1834"/>
    </a:accent2>
    <a:accent3>
      <a:srgbClr val="FF8DA3"/>
    </a:accent3>
    <a:accent4>
      <a:srgbClr val="031F30"/>
    </a:accent4>
    <a:accent5>
      <a:srgbClr val="ACC2DD"/>
    </a:accent5>
    <a:accent6>
      <a:srgbClr val="8D5FFF"/>
    </a:accent6>
    <a:hlink>
      <a:srgbClr val="8D5FFF"/>
    </a:hlink>
    <a:folHlink>
      <a:srgbClr val="55419E"/>
    </a:folHlink>
  </a:clrScheme>
  <a:fontScheme name="Securitas">
    <a:majorFont>
      <a:latin typeface="Securitas Pro Office"/>
      <a:ea typeface=""/>
      <a:cs typeface=""/>
    </a:majorFont>
    <a:minorFont>
      <a:latin typeface="Securitas Pro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feb3f78-2295-4b06-96ec-1790c1f0dbb5" xsi:nil="true"/>
    <lcf76f155ced4ddcb4097134ff3c332f xmlns="1711525b-0b32-4f66-a6b4-f48700c43d72">
      <Terms xmlns="http://schemas.microsoft.com/office/infopath/2007/PartnerControls"/>
    </lcf76f155ced4ddcb4097134ff3c332f>
    <SharedWithUsers xmlns="1feb3f78-2295-4b06-96ec-1790c1f0dbb5">
      <UserInfo>
        <DisplayName>Sean Grace</DisplayName>
        <AccountId>6</AccountId>
        <AccountType/>
      </UserInfo>
    </SharedWithUsers>
  </documentManagement>
</p:properties>
</file>

<file path=customXml/item3.xml><?xml version="1.0" encoding="utf-8"?>
<XMLData TextToDisplay="RightsWATCHMark">10|CITI-No PII-Restricted|{00000000-0000-0000-0000-000000000000}</XMLData>
</file>

<file path=customXml/item4.xml><?xml version="1.0" encoding="utf-8"?>
<XMLData TextToDisplay="%CLASSIFICATIONDATETIME%">12:00 04/04/2022</XMLData>
</file>

<file path=customXml/item5.xml><?xml version="1.0" encoding="utf-8"?>
<XMLData TextToDisplay="%DOCUMENTGUID%">{00000000-0000-0000-0000-000000000000}</XMLData>
</file>

<file path=customXml/item6.xml><?xml version="1.0" encoding="utf-8"?>
<ct:contentTypeSchema xmlns:ct="http://schemas.microsoft.com/office/2006/metadata/contentType" xmlns:ma="http://schemas.microsoft.com/office/2006/metadata/properties/metaAttributes" ct:_="" ma:_="" ma:contentTypeName="Document" ma:contentTypeID="0x010100B381FED2FD21C84C8E913315ED1F6301" ma:contentTypeVersion="17" ma:contentTypeDescription="Create a new document." ma:contentTypeScope="" ma:versionID="736db08f85e2663119996a31e29c4a27">
  <xsd:schema xmlns:xsd="http://www.w3.org/2001/XMLSchema" xmlns:xs="http://www.w3.org/2001/XMLSchema" xmlns:p="http://schemas.microsoft.com/office/2006/metadata/properties" xmlns:ns2="1711525b-0b32-4f66-a6b4-f48700c43d72" xmlns:ns3="1feb3f78-2295-4b06-96ec-1790c1f0dbb5" targetNamespace="http://schemas.microsoft.com/office/2006/metadata/properties" ma:root="true" ma:fieldsID="67c035d930c77826df2d34a2d2af8de1" ns2:_="" ns3:_="">
    <xsd:import namespace="1711525b-0b32-4f66-a6b4-f48700c43d72"/>
    <xsd:import namespace="1feb3f78-2295-4b06-96ec-1790c1f0dbb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11525b-0b32-4f66-a6b4-f48700c43d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332b1c-8e6b-44ad-9ab3-6408669eed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eb3f78-2295-4b06-96ec-1790c1f0dbb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33cd1b6-3070-4a44-84e1-3c504c6d11ee}" ma:internalName="TaxCatchAll" ma:showField="CatchAllData" ma:web="1feb3f78-2295-4b06-96ec-1790c1f0db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FEE3379-6615-4661-B008-46C05B863401}">
  <ds:schemaRefs>
    <ds:schemaRef ds:uri="http://schemas.microsoft.com/sharepoint/v3/contenttype/forms"/>
  </ds:schemaRefs>
</ds:datastoreItem>
</file>

<file path=customXml/itemProps2.xml><?xml version="1.0" encoding="utf-8"?>
<ds:datastoreItem xmlns:ds="http://schemas.openxmlformats.org/officeDocument/2006/customXml" ds:itemID="{AE49C513-F590-4A21-99D5-A1AABB0FD74F}">
  <ds:schemaRefs>
    <ds:schemaRef ds:uri="1711525b-0b32-4f66-a6b4-f48700c43d72"/>
    <ds:schemaRef ds:uri="1feb3f78-2295-4b06-96ec-1790c1f0dbb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45B0F74-19DD-4581-A93F-8069F7CE00A6}">
  <ds:schemaRefs/>
</ds:datastoreItem>
</file>

<file path=customXml/itemProps4.xml><?xml version="1.0" encoding="utf-8"?>
<ds:datastoreItem xmlns:ds="http://schemas.openxmlformats.org/officeDocument/2006/customXml" ds:itemID="{3024925F-8936-42D0-9C70-682769EFC801}">
  <ds:schemaRefs/>
</ds:datastoreItem>
</file>

<file path=customXml/itemProps5.xml><?xml version="1.0" encoding="utf-8"?>
<ds:datastoreItem xmlns:ds="http://schemas.openxmlformats.org/officeDocument/2006/customXml" ds:itemID="{04C154DA-E232-4564-B36B-DFCF18FF97E6}">
  <ds:schemaRefs/>
</ds:datastoreItem>
</file>

<file path=customXml/itemProps6.xml><?xml version="1.0" encoding="utf-8"?>
<ds:datastoreItem xmlns:ds="http://schemas.openxmlformats.org/officeDocument/2006/customXml" ds:itemID="{9312948C-082D-4723-9B3E-A58CAD328F83}">
  <ds:schemaRefs>
    <ds:schemaRef ds:uri="1711525b-0b32-4f66-a6b4-f48700c43d72"/>
    <ds:schemaRef ds:uri="1feb3f78-2295-4b06-96ec-1790c1f0dbb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b0af7d1-8a83-48bc-8d2d-cd92034c79d4}" enabled="0" method="" siteId="{fb0af7d1-8a83-48bc-8d2d-cd92034c79d4}" removed="1"/>
  <clbl:label id="{fd873446-2530-497e-8874-95622ddd5de1}" enabled="1" method="Privileged" siteId="{9a8ff9e3-0e35-4620-a724-e9834dc50b51}" removed="0"/>
</clbl:labelList>
</file>

<file path=docProps/app.xml><?xml version="1.0" encoding="utf-8"?>
<Properties xmlns="http://schemas.openxmlformats.org/officeDocument/2006/extended-properties" xmlns:vt="http://schemas.openxmlformats.org/officeDocument/2006/docPropsVTypes">
  <Template>Stanley RI - Investor presentation (Draft 2022-03-18) - v2</Template>
  <TotalTime>5</TotalTime>
  <Words>4693</Words>
  <Application>Microsoft Office PowerPoint</Application>
  <PresentationFormat>Widescreen</PresentationFormat>
  <Paragraphs>554</Paragraphs>
  <Slides>29</Slides>
  <Notes>24</Notes>
  <HiddenSlides>0</HiddenSlides>
  <MMClips>0</MMClips>
  <ScaleCrop>false</ScaleCrop>
  <HeadingPairs>
    <vt:vector size="8" baseType="variant">
      <vt:variant>
        <vt:lpstr>Fonts Used</vt:lpstr>
      </vt:variant>
      <vt:variant>
        <vt:i4>7</vt:i4>
      </vt:variant>
      <vt:variant>
        <vt:lpstr>Theme</vt:lpstr>
      </vt:variant>
      <vt:variant>
        <vt:i4>7</vt:i4>
      </vt:variant>
      <vt:variant>
        <vt:lpstr>Embedded OLE Servers</vt:lpstr>
      </vt:variant>
      <vt:variant>
        <vt:i4>1</vt:i4>
      </vt:variant>
      <vt:variant>
        <vt:lpstr>Slide Titles</vt:lpstr>
      </vt:variant>
      <vt:variant>
        <vt:i4>29</vt:i4>
      </vt:variant>
    </vt:vector>
  </HeadingPairs>
  <TitlesOfParts>
    <vt:vector size="44" baseType="lpstr">
      <vt:lpstr>Trebuchet MS</vt:lpstr>
      <vt:lpstr>Arial</vt:lpstr>
      <vt:lpstr>Calibri</vt:lpstr>
      <vt:lpstr>Tahoma</vt:lpstr>
      <vt:lpstr>Segoe UI</vt:lpstr>
      <vt:lpstr>Wingdings</vt:lpstr>
      <vt:lpstr>Securitas Pro Office</vt:lpstr>
      <vt:lpstr>Image layouts</vt:lpstr>
      <vt:lpstr>Content layouts</vt:lpstr>
      <vt:lpstr>1_Content layouts</vt:lpstr>
      <vt:lpstr>2_Content layouts</vt:lpstr>
      <vt:lpstr>3_Content layouts</vt:lpstr>
      <vt:lpstr>4_Content layouts</vt:lpstr>
      <vt:lpstr>5_Content layouts</vt:lpstr>
      <vt:lpstr>think-cell Slide</vt:lpstr>
      <vt:lpstr>Securitas AB Bond Investor Presentation    </vt:lpstr>
      <vt:lpstr>Disclaimer – Advertisement within in the meaning of the Prospectus Regulation (EU) 2017/1129</vt:lpstr>
      <vt:lpstr>Contents</vt:lpstr>
      <vt:lpstr>Highlights</vt:lpstr>
      <vt:lpstr>Securitas overview and strategy </vt:lpstr>
      <vt:lpstr>A world leading security solutions provider</vt:lpstr>
      <vt:lpstr>Securitas has a long term, unrivalled client base and solutions offering with strong client retention rates </vt:lpstr>
      <vt:lpstr>Securitas has a solid track record of delivering on its historical financial targets</vt:lpstr>
      <vt:lpstr>Large and consistently growing market opportunity</vt:lpstr>
      <vt:lpstr>Securitas is positioned to deliver sustainable growth, margins and cash flow</vt:lpstr>
      <vt:lpstr>Accelerating our sustainability agenda</vt:lpstr>
      <vt:lpstr>Stanley acquisition highlights</vt:lpstr>
      <vt:lpstr>PowerPoint Presentation</vt:lpstr>
      <vt:lpstr>PowerPoint Presentation</vt:lpstr>
      <vt:lpstr>PowerPoint Presentation</vt:lpstr>
      <vt:lpstr>PowerPoint Presentation</vt:lpstr>
      <vt:lpstr>PowerPoint Presentation</vt:lpstr>
      <vt:lpstr>Financial overview  </vt:lpstr>
      <vt:lpstr>Securitas’ financial targets</vt:lpstr>
      <vt:lpstr>Our strategy is delivering results</vt:lpstr>
      <vt:lpstr>Strong recurring cash flow generation supports our growth and investments</vt:lpstr>
      <vt:lpstr>PowerPoint Presentation</vt:lpstr>
      <vt:lpstr>Net debt to EBITDA target of &lt;3x</vt:lpstr>
      <vt:lpstr>Financing update  </vt:lpstr>
      <vt:lpstr>Financing overview – Committed to investment grade rating</vt:lpstr>
      <vt:lpstr>S&amp;P Rating - Credit strengths and risks</vt:lpstr>
      <vt:lpstr>Investment  Highlights </vt:lpstr>
      <vt:lpstr>Investment highlights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Investor presentation  Building the new Securitas</dc:title>
  <dc:creator>Hammarström, Sebastian</dc:creator>
  <cp:lastModifiedBy>Bill Quinn</cp:lastModifiedBy>
  <cp:revision>2</cp:revision>
  <cp:lastPrinted>2023-03-26T12:57:33Z</cp:lastPrinted>
  <dcterms:created xsi:type="dcterms:W3CDTF">2022-03-18T13:51:46Z</dcterms:created>
  <dcterms:modified xsi:type="dcterms:W3CDTF">2023-08-30T16:49:11Z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d873446-2530-497e-8874-95622ddd5de1_Enabled">
    <vt:lpwstr>true</vt:lpwstr>
  </property>
  <property fmtid="{D5CDD505-2E9C-101B-9397-08002B2CF9AE}" pid="3" name="MSIP_Label_fd873446-2530-497e-8874-95622ddd5de1_SetDate">
    <vt:lpwstr>2022-03-18T13:58:11Z</vt:lpwstr>
  </property>
  <property fmtid="{D5CDD505-2E9C-101B-9397-08002B2CF9AE}" pid="4" name="MSIP_Label_fd873446-2530-497e-8874-95622ddd5de1_Method">
    <vt:lpwstr>Privileged</vt:lpwstr>
  </property>
  <property fmtid="{D5CDD505-2E9C-101B-9397-08002B2CF9AE}" pid="5" name="MSIP_Label_fd873446-2530-497e-8874-95622ddd5de1_Name">
    <vt:lpwstr>fd873446-2530-497e-8874-95622ddd5de1</vt:lpwstr>
  </property>
  <property fmtid="{D5CDD505-2E9C-101B-9397-08002B2CF9AE}" pid="6" name="MSIP_Label_fd873446-2530-497e-8874-95622ddd5de1_SiteId">
    <vt:lpwstr>9a8ff9e3-0e35-4620-a724-e9834dc50b51</vt:lpwstr>
  </property>
  <property fmtid="{D5CDD505-2E9C-101B-9397-08002B2CF9AE}" pid="7" name="MSIP_Label_fd873446-2530-497e-8874-95622ddd5de1_ActionId">
    <vt:lpwstr>51eb2b20-d37d-4b36-a12b-c36d7a6e7644</vt:lpwstr>
  </property>
  <property fmtid="{D5CDD505-2E9C-101B-9397-08002B2CF9AE}" pid="8" name="MSIP_Label_fd873446-2530-497e-8874-95622ddd5de1_ContentBits">
    <vt:lpwstr>0</vt:lpwstr>
  </property>
  <property fmtid="{D5CDD505-2E9C-101B-9397-08002B2CF9AE}" pid="9" name="PageNumAlign">
    <vt:lpwstr>L</vt:lpwstr>
  </property>
  <property fmtid="{D5CDD505-2E9C-101B-9397-08002B2CF9AE}" pid="10" name="SectionTitleAlign">
    <vt:lpwstr>L</vt:lpwstr>
  </property>
  <property fmtid="{D5CDD505-2E9C-101B-9397-08002B2CF9AE}" pid="11" name="RightsWATCHMark">
    <vt:lpwstr>10|CITI-No PII-Restricted|{00000000-0000-0000-0000-000000000000}</vt:lpwstr>
  </property>
  <property fmtid="{D5CDD505-2E9C-101B-9397-08002B2CF9AE}" pid="12" name="PageNumberTop">
    <vt:lpwstr>523.4</vt:lpwstr>
  </property>
  <property fmtid="{D5CDD505-2E9C-101B-9397-08002B2CF9AE}" pid="13" name="PageNumberLeft">
    <vt:lpwstr>13</vt:lpwstr>
  </property>
  <property fmtid="{D5CDD505-2E9C-101B-9397-08002B2CF9AE}" pid="14" name="PageNumberCentre">
    <vt:lpwstr>480</vt:lpwstr>
  </property>
  <property fmtid="{D5CDD505-2E9C-101B-9397-08002B2CF9AE}" pid="15" name="PageNumSectionTitleDiff">
    <vt:lpwstr>20</vt:lpwstr>
  </property>
  <property fmtid="{D5CDD505-2E9C-101B-9397-08002B2CF9AE}" pid="16" name="SectionTitleTop">
    <vt:lpwstr>523.4</vt:lpwstr>
  </property>
  <property fmtid="{D5CDD505-2E9C-101B-9397-08002B2CF9AE}" pid="17" name="SectionTitleLeft">
    <vt:lpwstr>33</vt:lpwstr>
  </property>
  <property fmtid="{D5CDD505-2E9C-101B-9397-08002B2CF9AE}" pid="18" name="MSIP_Label_0133068c-5f3b-4062-adca-9b17e9c90306_Enabled">
    <vt:lpwstr>true</vt:lpwstr>
  </property>
  <property fmtid="{D5CDD505-2E9C-101B-9397-08002B2CF9AE}" pid="19" name="MSIP_Label_0133068c-5f3b-4062-adca-9b17e9c90306_SetDate">
    <vt:lpwstr>2022-05-09T19:59:28Z</vt:lpwstr>
  </property>
  <property fmtid="{D5CDD505-2E9C-101B-9397-08002B2CF9AE}" pid="20" name="MSIP_Label_0133068c-5f3b-4062-adca-9b17e9c90306_Method">
    <vt:lpwstr>Privileged</vt:lpwstr>
  </property>
  <property fmtid="{D5CDD505-2E9C-101B-9397-08002B2CF9AE}" pid="21" name="MSIP_Label_0133068c-5f3b-4062-adca-9b17e9c90306_Name">
    <vt:lpwstr>Confidential</vt:lpwstr>
  </property>
  <property fmtid="{D5CDD505-2E9C-101B-9397-08002B2CF9AE}" pid="22" name="MSIP_Label_0133068c-5f3b-4062-adca-9b17e9c90306_SiteId">
    <vt:lpwstr>1771ae17-e764-4e0f-a476-d4184d79a5d9</vt:lpwstr>
  </property>
  <property fmtid="{D5CDD505-2E9C-101B-9397-08002B2CF9AE}" pid="23" name="MSIP_Label_0133068c-5f3b-4062-adca-9b17e9c90306_ActionId">
    <vt:lpwstr>712c5260-1ac6-47bd-8aad-65d4e4f80587</vt:lpwstr>
  </property>
  <property fmtid="{D5CDD505-2E9C-101B-9397-08002B2CF9AE}" pid="24" name="MSIP_Label_0133068c-5f3b-4062-adca-9b17e9c90306_ContentBits">
    <vt:lpwstr>0</vt:lpwstr>
  </property>
  <property fmtid="{D5CDD505-2E9C-101B-9397-08002B2CF9AE}" pid="25" name="Is_Custom_Template">
    <vt:lpwstr>true</vt:lpwstr>
  </property>
  <property fmtid="{D5CDD505-2E9C-101B-9397-08002B2CF9AE}" pid="26" name="PNSOpt">
    <vt:lpwstr>5</vt:lpwstr>
  </property>
  <property fmtid="{D5CDD505-2E9C-101B-9397-08002B2CF9AE}" pid="27" name="TOCHeaderTop">
    <vt:lpwstr>0</vt:lpwstr>
  </property>
  <property fmtid="{D5CDD505-2E9C-101B-9397-08002B2CF9AE}" pid="28" name="TOCHeaderLeft">
    <vt:lpwstr>0</vt:lpwstr>
  </property>
  <property fmtid="{D5CDD505-2E9C-101B-9397-08002B2CF9AE}" pid="29" name="CitiLogoTop">
    <vt:lpwstr>0</vt:lpwstr>
  </property>
  <property fmtid="{D5CDD505-2E9C-101B-9397-08002B2CF9AE}" pid="30" name="CitiLogoLeft">
    <vt:lpwstr>0</vt:lpwstr>
  </property>
  <property fmtid="{D5CDD505-2E9C-101B-9397-08002B2CF9AE}" pid="31" name="Pitchbook Compatible">
    <vt:lpwstr>Yes</vt:lpwstr>
  </property>
  <property fmtid="{D5CDD505-2E9C-101B-9397-08002B2CF9AE}" pid="32" name="ContentTypeId">
    <vt:lpwstr>0x010100B381FED2FD21C84C8E913315ED1F6301</vt:lpwstr>
  </property>
  <property fmtid="{D5CDD505-2E9C-101B-9397-08002B2CF9AE}" pid="33" name="MediaServiceImageTags">
    <vt:lpwstr/>
  </property>
</Properties>
</file>